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70" r:id="rId2"/>
    <p:sldId id="295" r:id="rId3"/>
    <p:sldId id="310" r:id="rId4"/>
    <p:sldId id="311" r:id="rId5"/>
    <p:sldId id="312" r:id="rId6"/>
    <p:sldId id="313" r:id="rId7"/>
    <p:sldId id="314" r:id="rId8"/>
    <p:sldId id="315" r:id="rId9"/>
    <p:sldId id="316" r:id="rId10"/>
    <p:sldId id="317" r:id="rId11"/>
    <p:sldId id="319" r:id="rId12"/>
    <p:sldId id="320" r:id="rId13"/>
    <p:sldId id="321" r:id="rId14"/>
    <p:sldId id="318" r:id="rId15"/>
    <p:sldId id="322" r:id="rId16"/>
    <p:sldId id="323" r:id="rId17"/>
    <p:sldId id="309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9A90"/>
    <a:srgbClr val="F6A0B2"/>
    <a:srgbClr val="F7AFBE"/>
    <a:srgbClr val="BCCCEA"/>
    <a:srgbClr val="D3DE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32" autoAdjust="0"/>
    <p:restoredTop sz="92996" autoAdjust="0"/>
  </p:normalViewPr>
  <p:slideViewPr>
    <p:cSldViewPr snapToGrid="0">
      <p:cViewPr varScale="1">
        <p:scale>
          <a:sx n="80" d="100"/>
          <a:sy n="80" d="100"/>
        </p:scale>
        <p:origin x="119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51571-5E43-40BC-856C-04C9AE2C4B3C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879F88-0619-42BD-8E36-73ADC2A871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1549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51906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62718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97014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47629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99613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63581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2372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9423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0744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7962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3228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9737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62581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05277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8565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8401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9011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202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0075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2628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9470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8138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6976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196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6908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5014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735A9-5FC8-4304-8BD7-E62E95C94496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3160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2123728" y="2437195"/>
            <a:ext cx="4752528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>
                <a:solidFill>
                  <a:prstClr val="black"/>
                </a:solidFill>
              </a:rPr>
              <a:t>Výukový materiál pro 9.ročník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79512" y="5373216"/>
            <a:ext cx="6095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prstClr val="black"/>
                </a:solidFill>
              </a:rPr>
              <a:t>Autor materiálu: </a:t>
            </a:r>
            <a:r>
              <a:rPr lang="cs-CZ" dirty="0">
                <a:solidFill>
                  <a:prstClr val="black"/>
                </a:solidFill>
              </a:rPr>
              <a:t>Mgr. Martin Holý     </a:t>
            </a:r>
          </a:p>
          <a:p>
            <a:r>
              <a:rPr lang="cs-CZ" dirty="0">
                <a:solidFill>
                  <a:prstClr val="black"/>
                </a:solidFill>
              </a:rPr>
              <a:t>Další šíření materiálu je možné pouze se souhlasem autora     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136478"/>
            <a:ext cx="2832474" cy="25925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ové pole 7">
            <a:extLst>
              <a:ext uri="{FF2B5EF4-FFF2-40B4-BE49-F238E27FC236}">
                <a16:creationId xmlns:a16="http://schemas.microsoft.com/office/drawing/2014/main" id="{D074EDF8-3C82-4523-9266-089AF86D3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4068" y="1082708"/>
            <a:ext cx="3888932" cy="109940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6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cs-CZ" altLang="cs-CZ" sz="6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9-2023-2</a:t>
            </a:r>
            <a:endParaRPr kumimoji="0" lang="cs-CZ" altLang="cs-CZ" sz="8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661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5DC13854-73E6-4C2A-B46F-3FACF05432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704" t="14885" r="61682" b="6612"/>
          <a:stretch/>
        </p:blipFill>
        <p:spPr>
          <a:xfrm>
            <a:off x="126746" y="280657"/>
            <a:ext cx="6663350" cy="5141618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602E4B7D-BD17-4C42-B715-D20AAEAC8CBC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9-2023-2</a:t>
            </a:r>
          </a:p>
        </p:txBody>
      </p:sp>
      <p:sp>
        <p:nvSpPr>
          <p:cNvPr id="15" name="Šipka: doprava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29AF93-EC8D-46AF-97A4-F5ABE73A9576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Šipka: doprava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3ED03C-ECD4-46A2-AA68-CC119CF2B7C1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FDC6192-0B47-479D-AB25-5907E0EEF4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505" t="60649" r="61980" b="21045"/>
          <a:stretch/>
        </p:blipFill>
        <p:spPr>
          <a:xfrm>
            <a:off x="36216" y="5459242"/>
            <a:ext cx="7496259" cy="1353493"/>
          </a:xfrm>
          <a:prstGeom prst="rect">
            <a:avLst/>
          </a:prstGeom>
        </p:spPr>
      </p:pic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C280CF93-CD3F-415B-BC90-F9A7CBFB6C17}"/>
              </a:ext>
            </a:extLst>
          </p:cNvPr>
          <p:cNvCxnSpPr>
            <a:cxnSpLocks/>
          </p:cNvCxnSpPr>
          <p:nvPr/>
        </p:nvCxnSpPr>
        <p:spPr>
          <a:xfrm flipH="1" flipV="1">
            <a:off x="2362200" y="923925"/>
            <a:ext cx="3448051" cy="34194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A8DF9871-FCF9-4444-8243-46D89B6E8C5E}"/>
              </a:ext>
            </a:extLst>
          </p:cNvPr>
          <p:cNvCxnSpPr>
            <a:cxnSpLocks/>
          </p:cNvCxnSpPr>
          <p:nvPr/>
        </p:nvCxnSpPr>
        <p:spPr>
          <a:xfrm flipH="1">
            <a:off x="581025" y="871536"/>
            <a:ext cx="2728914" cy="27384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louk 7">
            <a:extLst>
              <a:ext uri="{FF2B5EF4-FFF2-40B4-BE49-F238E27FC236}">
                <a16:creationId xmlns:a16="http://schemas.microsoft.com/office/drawing/2014/main" id="{03E788C9-09CE-45FB-ABD1-C15620F01499}"/>
              </a:ext>
            </a:extLst>
          </p:cNvPr>
          <p:cNvSpPr/>
          <p:nvPr/>
        </p:nvSpPr>
        <p:spPr>
          <a:xfrm>
            <a:off x="2428875" y="1000125"/>
            <a:ext cx="792000" cy="792000"/>
          </a:xfrm>
          <a:prstGeom prst="arc">
            <a:avLst>
              <a:gd name="adj1" fmla="val 2522209"/>
              <a:gd name="adj2" fmla="val 827421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49C922C8-0EDC-4C64-A3F5-AA10D1F53B62}"/>
              </a:ext>
            </a:extLst>
          </p:cNvPr>
          <p:cNvSpPr/>
          <p:nvPr/>
        </p:nvSpPr>
        <p:spPr>
          <a:xfrm>
            <a:off x="2826544" y="1637825"/>
            <a:ext cx="18000" cy="18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1FD2D6E5-844A-4BE9-8F97-3709FF67CE19}"/>
              </a:ext>
            </a:extLst>
          </p:cNvPr>
          <p:cNvSpPr txBox="1"/>
          <p:nvPr/>
        </p:nvSpPr>
        <p:spPr>
          <a:xfrm>
            <a:off x="5220093" y="3357464"/>
            <a:ext cx="39013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B</a:t>
            </a:r>
            <a:r>
              <a:rPr lang="cs-CZ" sz="2200" baseline="-25000" dirty="0">
                <a:solidFill>
                  <a:srgbClr val="0070C0"/>
                </a:solidFill>
              </a:rPr>
              <a:t>1</a:t>
            </a:r>
            <a:endParaRPr lang="cs-CZ" sz="2200" baseline="300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BB748A62-F5D7-47AD-86B1-5FBB5B0599EA}"/>
              </a:ext>
            </a:extLst>
          </p:cNvPr>
          <p:cNvSpPr txBox="1"/>
          <p:nvPr/>
        </p:nvSpPr>
        <p:spPr>
          <a:xfrm>
            <a:off x="1114818" y="2433539"/>
            <a:ext cx="38025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A</a:t>
            </a:r>
            <a:r>
              <a:rPr lang="cs-CZ" sz="2200" baseline="-25000" dirty="0">
                <a:solidFill>
                  <a:srgbClr val="0070C0"/>
                </a:solidFill>
              </a:rPr>
              <a:t>1</a:t>
            </a:r>
            <a:endParaRPr lang="cs-CZ" sz="2200" baseline="-250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9C74519E-66ED-4CB7-84CB-E9A5C779796E}"/>
              </a:ext>
            </a:extLst>
          </p:cNvPr>
          <p:cNvCxnSpPr>
            <a:cxnSpLocks/>
          </p:cNvCxnSpPr>
          <p:nvPr/>
        </p:nvCxnSpPr>
        <p:spPr>
          <a:xfrm flipH="1" flipV="1">
            <a:off x="1456747" y="2749550"/>
            <a:ext cx="3629603" cy="87471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29A775A7-F56D-4FEF-A37F-E5DEC551EE0E}"/>
              </a:ext>
            </a:extLst>
          </p:cNvPr>
          <p:cNvCxnSpPr>
            <a:cxnSpLocks/>
          </p:cNvCxnSpPr>
          <p:nvPr/>
        </p:nvCxnSpPr>
        <p:spPr>
          <a:xfrm>
            <a:off x="2828925" y="1373981"/>
            <a:ext cx="2255044" cy="225504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064C5DFC-0909-4479-987D-12FA926AA6C3}"/>
              </a:ext>
            </a:extLst>
          </p:cNvPr>
          <p:cNvCxnSpPr>
            <a:cxnSpLocks/>
          </p:cNvCxnSpPr>
          <p:nvPr/>
        </p:nvCxnSpPr>
        <p:spPr>
          <a:xfrm flipH="1">
            <a:off x="1438276" y="1369219"/>
            <a:ext cx="1385887" cy="138350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>
            <a:extLst>
              <a:ext uri="{FF2B5EF4-FFF2-40B4-BE49-F238E27FC236}">
                <a16:creationId xmlns:a16="http://schemas.microsoft.com/office/drawing/2014/main" id="{D626A72A-764A-491A-815B-20C601E382AD}"/>
              </a:ext>
            </a:extLst>
          </p:cNvPr>
          <p:cNvCxnSpPr>
            <a:cxnSpLocks/>
          </p:cNvCxnSpPr>
          <p:nvPr/>
        </p:nvCxnSpPr>
        <p:spPr>
          <a:xfrm flipH="1">
            <a:off x="1143000" y="2133600"/>
            <a:ext cx="4248151" cy="2095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4ED18E14-50C4-402D-82B2-873C486C82CB}"/>
              </a:ext>
            </a:extLst>
          </p:cNvPr>
          <p:cNvSpPr txBox="1"/>
          <p:nvPr/>
        </p:nvSpPr>
        <p:spPr>
          <a:xfrm>
            <a:off x="1095768" y="3738464"/>
            <a:ext cx="38025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A</a:t>
            </a:r>
            <a:r>
              <a:rPr lang="cs-CZ" sz="2200" baseline="-25000" dirty="0">
                <a:solidFill>
                  <a:srgbClr val="0070C0"/>
                </a:solidFill>
              </a:rPr>
              <a:t>2</a:t>
            </a:r>
            <a:endParaRPr lang="cs-CZ" sz="2200" baseline="-250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7543999A-C18A-4BA0-BDB4-F33FEF9473DD}"/>
              </a:ext>
            </a:extLst>
          </p:cNvPr>
          <p:cNvSpPr txBox="1"/>
          <p:nvPr/>
        </p:nvSpPr>
        <p:spPr>
          <a:xfrm>
            <a:off x="5086743" y="2252564"/>
            <a:ext cx="39013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B</a:t>
            </a:r>
            <a:r>
              <a:rPr lang="cs-CZ" sz="2200" baseline="-25000" dirty="0">
                <a:solidFill>
                  <a:srgbClr val="0070C0"/>
                </a:solidFill>
              </a:rPr>
              <a:t>2</a:t>
            </a:r>
            <a:endParaRPr lang="cs-CZ" sz="2200" baseline="300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33" name="Přímá spojnice 32">
            <a:extLst>
              <a:ext uri="{FF2B5EF4-FFF2-40B4-BE49-F238E27FC236}">
                <a16:creationId xmlns:a16="http://schemas.microsoft.com/office/drawing/2014/main" id="{31E016B2-DD64-4502-BA4D-F87B28A60F79}"/>
              </a:ext>
            </a:extLst>
          </p:cNvPr>
          <p:cNvCxnSpPr>
            <a:cxnSpLocks/>
          </p:cNvCxnSpPr>
          <p:nvPr/>
        </p:nvCxnSpPr>
        <p:spPr>
          <a:xfrm flipH="1">
            <a:off x="1571625" y="1388269"/>
            <a:ext cx="1250156" cy="263128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35">
            <a:extLst>
              <a:ext uri="{FF2B5EF4-FFF2-40B4-BE49-F238E27FC236}">
                <a16:creationId xmlns:a16="http://schemas.microsoft.com/office/drawing/2014/main" id="{135BF1D6-07BD-467B-831D-68BC69CD8B0E}"/>
              </a:ext>
            </a:extLst>
          </p:cNvPr>
          <p:cNvCxnSpPr>
            <a:cxnSpLocks/>
          </p:cNvCxnSpPr>
          <p:nvPr/>
        </p:nvCxnSpPr>
        <p:spPr>
          <a:xfrm flipH="1">
            <a:off x="1576388" y="2362200"/>
            <a:ext cx="3362325" cy="165973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38">
            <a:extLst>
              <a:ext uri="{FF2B5EF4-FFF2-40B4-BE49-F238E27FC236}">
                <a16:creationId xmlns:a16="http://schemas.microsoft.com/office/drawing/2014/main" id="{2000955A-5EF2-4878-AD23-D40CC6BD0235}"/>
              </a:ext>
            </a:extLst>
          </p:cNvPr>
          <p:cNvCxnSpPr>
            <a:cxnSpLocks/>
          </p:cNvCxnSpPr>
          <p:nvPr/>
        </p:nvCxnSpPr>
        <p:spPr>
          <a:xfrm flipH="1" flipV="1">
            <a:off x="2826544" y="1383506"/>
            <a:ext cx="2107406" cy="98107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165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7" grpId="0"/>
      <p:bldP spid="18" grpId="0"/>
      <p:bldP spid="31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AD31DA41-9CFF-4EC8-97EC-E79A1EF5E5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07" t="18405" r="61386" b="45469"/>
          <a:stretch/>
        </p:blipFill>
        <p:spPr>
          <a:xfrm>
            <a:off x="0" y="153912"/>
            <a:ext cx="9035358" cy="3132496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602E4B7D-BD17-4C42-B715-D20AAEAC8CBC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9-2023-2</a:t>
            </a:r>
          </a:p>
        </p:txBody>
      </p:sp>
      <p:sp>
        <p:nvSpPr>
          <p:cNvPr id="15" name="Šipka: doprava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29AF93-EC8D-46AF-97A4-F5ABE73A9576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Šipka: doprava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3ED03C-ECD4-46A2-AA68-CC119CF2B7C1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4653228-93FC-4360-B761-4F9F75CED3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75" t="60082" r="61386" b="15061"/>
          <a:stretch/>
        </p:blipFill>
        <p:spPr>
          <a:xfrm>
            <a:off x="162961" y="3340729"/>
            <a:ext cx="8798459" cy="2155362"/>
          </a:xfrm>
          <a:prstGeom prst="rect">
            <a:avLst/>
          </a:prstGeom>
        </p:spPr>
      </p:pic>
      <p:sp>
        <p:nvSpPr>
          <p:cNvPr id="2" name="Znak násobení 1">
            <a:extLst>
              <a:ext uri="{FF2B5EF4-FFF2-40B4-BE49-F238E27FC236}">
                <a16:creationId xmlns:a16="http://schemas.microsoft.com/office/drawing/2014/main" id="{7F78A829-99B4-466D-A2A4-C97F024E3DDB}"/>
              </a:ext>
            </a:extLst>
          </p:cNvPr>
          <p:cNvSpPr/>
          <p:nvPr/>
        </p:nvSpPr>
        <p:spPr>
          <a:xfrm>
            <a:off x="8343900" y="4133850"/>
            <a:ext cx="400050" cy="40957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F283607E-18AC-43BE-9D12-EA54B9464748}"/>
              </a:ext>
            </a:extLst>
          </p:cNvPr>
          <p:cNvCxnSpPr/>
          <p:nvPr/>
        </p:nvCxnSpPr>
        <p:spPr>
          <a:xfrm>
            <a:off x="1743075" y="2381250"/>
            <a:ext cx="13239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>
            <a:extLst>
              <a:ext uri="{FF2B5EF4-FFF2-40B4-BE49-F238E27FC236}">
                <a16:creationId xmlns:a16="http://schemas.microsoft.com/office/drawing/2014/main" id="{25ECF627-9398-45A0-BFC6-442A2EDB14AB}"/>
              </a:ext>
            </a:extLst>
          </p:cNvPr>
          <p:cNvSpPr txBox="1"/>
          <p:nvPr/>
        </p:nvSpPr>
        <p:spPr>
          <a:xfrm>
            <a:off x="2153042" y="2366864"/>
            <a:ext cx="856857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200" dirty="0">
                <a:solidFill>
                  <a:srgbClr val="FF0000"/>
                </a:solidFill>
              </a:rPr>
              <a:t>4 cm</a:t>
            </a:r>
            <a:endParaRPr lang="cs-CZ" sz="2200" baseline="30000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DDBC3357-45E1-4338-B10F-ED94A72CB748}"/>
              </a:ext>
            </a:extLst>
          </p:cNvPr>
          <p:cNvCxnSpPr>
            <a:cxnSpLocks/>
          </p:cNvCxnSpPr>
          <p:nvPr/>
        </p:nvCxnSpPr>
        <p:spPr>
          <a:xfrm>
            <a:off x="1762125" y="1466850"/>
            <a:ext cx="0" cy="914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76ED0EDF-938A-49DB-87B1-53ED0F2DAD2A}"/>
              </a:ext>
            </a:extLst>
          </p:cNvPr>
          <p:cNvSpPr txBox="1"/>
          <p:nvPr/>
        </p:nvSpPr>
        <p:spPr>
          <a:xfrm>
            <a:off x="1143392" y="1852514"/>
            <a:ext cx="856857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200" dirty="0">
                <a:solidFill>
                  <a:srgbClr val="FF0000"/>
                </a:solidFill>
              </a:rPr>
              <a:t>3 cm</a:t>
            </a:r>
            <a:endParaRPr lang="cs-CZ" sz="2200" baseline="30000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9E7F3C16-D3BE-456C-92DE-A5CD173824A4}"/>
              </a:ext>
            </a:extLst>
          </p:cNvPr>
          <p:cNvCxnSpPr>
            <a:cxnSpLocks/>
          </p:cNvCxnSpPr>
          <p:nvPr/>
        </p:nvCxnSpPr>
        <p:spPr>
          <a:xfrm flipH="1" flipV="1">
            <a:off x="1752600" y="1438275"/>
            <a:ext cx="1304925" cy="94297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F831E256-9A7E-4A2B-A2C1-ED625273F2FC}"/>
              </a:ext>
            </a:extLst>
          </p:cNvPr>
          <p:cNvSpPr txBox="1"/>
          <p:nvPr/>
        </p:nvSpPr>
        <p:spPr>
          <a:xfrm>
            <a:off x="2476893" y="1652489"/>
            <a:ext cx="647308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a cm</a:t>
            </a:r>
            <a:endParaRPr lang="cs-CZ" sz="2200" baseline="300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" name="Oblouk 11">
            <a:extLst>
              <a:ext uri="{FF2B5EF4-FFF2-40B4-BE49-F238E27FC236}">
                <a16:creationId xmlns:a16="http://schemas.microsoft.com/office/drawing/2014/main" id="{8887CF75-240A-4CA2-B228-2864E85B2463}"/>
              </a:ext>
            </a:extLst>
          </p:cNvPr>
          <p:cNvSpPr/>
          <p:nvPr/>
        </p:nvSpPr>
        <p:spPr>
          <a:xfrm>
            <a:off x="1514475" y="2076450"/>
            <a:ext cx="523875" cy="590550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vál 18">
            <a:extLst>
              <a:ext uri="{FF2B5EF4-FFF2-40B4-BE49-F238E27FC236}">
                <a16:creationId xmlns:a16="http://schemas.microsoft.com/office/drawing/2014/main" id="{2795293E-E0A3-4BFA-8061-3BB47FF98C5F}"/>
              </a:ext>
            </a:extLst>
          </p:cNvPr>
          <p:cNvSpPr/>
          <p:nvPr/>
        </p:nvSpPr>
        <p:spPr>
          <a:xfrm>
            <a:off x="1857375" y="2238375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9E71E9B6-4C01-4D02-8F9E-5982A01E80C4}"/>
              </a:ext>
            </a:extLst>
          </p:cNvPr>
          <p:cNvSpPr txBox="1"/>
          <p:nvPr/>
        </p:nvSpPr>
        <p:spPr>
          <a:xfrm>
            <a:off x="6746695" y="1215105"/>
            <a:ext cx="20838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a</a:t>
            </a:r>
            <a:r>
              <a:rPr lang="cs-CZ" sz="2400" baseline="30000" dirty="0">
                <a:solidFill>
                  <a:srgbClr val="0070C0"/>
                </a:solidFill>
              </a:rPr>
              <a:t>2</a:t>
            </a:r>
            <a:r>
              <a:rPr lang="cs-CZ" sz="2400" dirty="0">
                <a:solidFill>
                  <a:srgbClr val="0070C0"/>
                </a:solidFill>
              </a:rPr>
              <a:t> = 4</a:t>
            </a:r>
            <a:r>
              <a:rPr lang="cs-CZ" sz="2400" baseline="30000" dirty="0">
                <a:solidFill>
                  <a:srgbClr val="0070C0"/>
                </a:solidFill>
              </a:rPr>
              <a:t>2</a:t>
            </a:r>
            <a:r>
              <a:rPr lang="cs-CZ" sz="2400" dirty="0">
                <a:solidFill>
                  <a:srgbClr val="0070C0"/>
                </a:solidFill>
              </a:rPr>
              <a:t> + 3</a:t>
            </a:r>
            <a:r>
              <a:rPr lang="cs-CZ" sz="2400" baseline="30000" dirty="0">
                <a:solidFill>
                  <a:srgbClr val="0070C0"/>
                </a:solidFill>
              </a:rPr>
              <a:t>2</a:t>
            </a:r>
            <a:endParaRPr lang="cs-CZ" sz="2400" b="1" baseline="-25000" dirty="0">
              <a:solidFill>
                <a:srgbClr val="0070C0"/>
              </a:solidFill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65A55369-3C7A-4453-B4A2-1463AF663D05}"/>
              </a:ext>
            </a:extLst>
          </p:cNvPr>
          <p:cNvSpPr txBox="1"/>
          <p:nvPr/>
        </p:nvSpPr>
        <p:spPr>
          <a:xfrm>
            <a:off x="6746695" y="1659376"/>
            <a:ext cx="20838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a</a:t>
            </a:r>
            <a:r>
              <a:rPr lang="cs-CZ" sz="2400" baseline="30000" dirty="0">
                <a:solidFill>
                  <a:srgbClr val="0070C0"/>
                </a:solidFill>
              </a:rPr>
              <a:t>2</a:t>
            </a:r>
            <a:r>
              <a:rPr lang="cs-CZ" sz="2400" dirty="0">
                <a:solidFill>
                  <a:srgbClr val="0070C0"/>
                </a:solidFill>
              </a:rPr>
              <a:t> = 16 + 9</a:t>
            </a:r>
            <a:endParaRPr lang="cs-CZ" sz="2400" b="1" baseline="-250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ovéPole 21">
                <a:extLst>
                  <a:ext uri="{FF2B5EF4-FFF2-40B4-BE49-F238E27FC236}">
                    <a16:creationId xmlns:a16="http://schemas.microsoft.com/office/drawing/2014/main" id="{DBE6C832-A621-4FFC-AE4E-DBB862280091}"/>
                  </a:ext>
                </a:extLst>
              </p:cNvPr>
              <p:cNvSpPr txBox="1"/>
              <p:nvPr/>
            </p:nvSpPr>
            <p:spPr>
              <a:xfrm>
                <a:off x="6723759" y="2063527"/>
                <a:ext cx="2083865" cy="5136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cs-CZ" sz="2400" dirty="0">
                    <a:solidFill>
                      <a:srgbClr val="0070C0"/>
                    </a:solidFill>
                  </a:rPr>
                  <a:t>a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e>
                    </m:rad>
                  </m:oMath>
                </a14:m>
                <a:endParaRPr lang="cs-CZ" sz="2400" b="1" baseline="-250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22" name="TextovéPole 21">
                <a:extLst>
                  <a:ext uri="{FF2B5EF4-FFF2-40B4-BE49-F238E27FC236}">
                    <a16:creationId xmlns:a16="http://schemas.microsoft.com/office/drawing/2014/main" id="{DBE6C832-A621-4FFC-AE4E-DBB8622800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759" y="2063527"/>
                <a:ext cx="2083865" cy="513602"/>
              </a:xfrm>
              <a:prstGeom prst="rect">
                <a:avLst/>
              </a:prstGeom>
              <a:blipFill>
                <a:blip r:embed="rId4"/>
                <a:stretch>
                  <a:fillRect l="-4678" t="-2381" b="-2381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ovéPole 22">
                <a:extLst>
                  <a:ext uri="{FF2B5EF4-FFF2-40B4-BE49-F238E27FC236}">
                    <a16:creationId xmlns:a16="http://schemas.microsoft.com/office/drawing/2014/main" id="{AF36BDED-A0F6-4B07-A62F-7B110CC8552A}"/>
                  </a:ext>
                </a:extLst>
              </p:cNvPr>
              <p:cNvSpPr txBox="1"/>
              <p:nvPr/>
            </p:nvSpPr>
            <p:spPr>
              <a:xfrm>
                <a:off x="6705623" y="2456351"/>
                <a:ext cx="166805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cs-CZ" sz="2400" b="1" dirty="0">
                    <a:solidFill>
                      <a:srgbClr val="0070C0"/>
                    </a:solidFill>
                  </a:rPr>
                  <a:t>a = </a:t>
                </a:r>
                <a14:m>
                  <m:oMath xmlns:m="http://schemas.openxmlformats.org/officeDocument/2006/math">
                    <m:r>
                      <a:rPr lang="cs-CZ" sz="24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cs-CZ" sz="24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24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𝐜𝐦</m:t>
                    </m:r>
                  </m:oMath>
                </a14:m>
                <a:endParaRPr lang="cs-CZ" sz="2400" b="1" baseline="-25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3" name="TextovéPole 22">
                <a:extLst>
                  <a:ext uri="{FF2B5EF4-FFF2-40B4-BE49-F238E27FC236}">
                    <a16:creationId xmlns:a16="http://schemas.microsoft.com/office/drawing/2014/main" id="{AF36BDED-A0F6-4B07-A62F-7B110CC85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23" y="2456351"/>
                <a:ext cx="1668058" cy="461665"/>
              </a:xfrm>
              <a:prstGeom prst="rect">
                <a:avLst/>
              </a:prstGeom>
              <a:blipFill>
                <a:blip r:embed="rId5"/>
                <a:stretch>
                  <a:fillRect l="-5474" t="-10526" b="-289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433AD94E-4CBF-42B0-886E-12DFF3B695F2}"/>
              </a:ext>
            </a:extLst>
          </p:cNvPr>
          <p:cNvCxnSpPr>
            <a:cxnSpLocks/>
          </p:cNvCxnSpPr>
          <p:nvPr/>
        </p:nvCxnSpPr>
        <p:spPr>
          <a:xfrm flipH="1">
            <a:off x="3867151" y="2971800"/>
            <a:ext cx="1628774" cy="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2E9A49B1-052B-4B5D-8CB5-153CAD0404CB}"/>
              </a:ext>
            </a:extLst>
          </p:cNvPr>
          <p:cNvSpPr txBox="1"/>
          <p:nvPr/>
        </p:nvSpPr>
        <p:spPr>
          <a:xfrm>
            <a:off x="4439043" y="2909789"/>
            <a:ext cx="647308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a cm</a:t>
            </a:r>
            <a:endParaRPr lang="cs-CZ" sz="2200" baseline="300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7" name="Znak násobení 26">
            <a:extLst>
              <a:ext uri="{FF2B5EF4-FFF2-40B4-BE49-F238E27FC236}">
                <a16:creationId xmlns:a16="http://schemas.microsoft.com/office/drawing/2014/main" id="{5A33C16B-4BDB-4558-B6B3-C4A502D96DB0}"/>
              </a:ext>
            </a:extLst>
          </p:cNvPr>
          <p:cNvSpPr/>
          <p:nvPr/>
        </p:nvSpPr>
        <p:spPr>
          <a:xfrm>
            <a:off x="7962900" y="4552950"/>
            <a:ext cx="400050" cy="40957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3EE28684-04EE-4580-B114-22FB9F10458B}"/>
              </a:ext>
            </a:extLst>
          </p:cNvPr>
          <p:cNvSpPr txBox="1"/>
          <p:nvPr/>
        </p:nvSpPr>
        <p:spPr>
          <a:xfrm>
            <a:off x="476640" y="5433914"/>
            <a:ext cx="798155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Obsah kosočtverec je stejný jako obsah obdélníku, tedy 8 . 3 =24 cm</a:t>
            </a:r>
            <a:r>
              <a:rPr lang="cs-CZ" sz="2200" baseline="30000" dirty="0">
                <a:solidFill>
                  <a:srgbClr val="0070C0"/>
                </a:solidFill>
              </a:rPr>
              <a:t>2</a:t>
            </a:r>
            <a:r>
              <a:rPr lang="cs-CZ" sz="2200" dirty="0">
                <a:solidFill>
                  <a:srgbClr val="0070C0"/>
                </a:solidFill>
              </a:rPr>
              <a:t> </a:t>
            </a:r>
            <a:endParaRPr lang="cs-CZ" sz="2200" baseline="-250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C6F0FE89-C9F2-467D-ACFA-04FA8A227606}"/>
              </a:ext>
            </a:extLst>
          </p:cNvPr>
          <p:cNvSpPr txBox="1"/>
          <p:nvPr/>
        </p:nvSpPr>
        <p:spPr>
          <a:xfrm>
            <a:off x="5905891" y="4205189"/>
            <a:ext cx="119023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Je stejný</a:t>
            </a:r>
            <a:endParaRPr lang="cs-CZ" sz="2200" baseline="-250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45864B15-53A6-42FF-AD0A-BC67A947A5BE}"/>
              </a:ext>
            </a:extLst>
          </p:cNvPr>
          <p:cNvSpPr txBox="1"/>
          <p:nvPr/>
        </p:nvSpPr>
        <p:spPr>
          <a:xfrm>
            <a:off x="438541" y="5900639"/>
            <a:ext cx="129501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S    = a . </a:t>
            </a:r>
            <a:r>
              <a:rPr lang="cs-CZ" sz="2200" dirty="0" err="1">
                <a:solidFill>
                  <a:srgbClr val="0070C0"/>
                </a:solidFill>
              </a:rPr>
              <a:t>v</a:t>
            </a:r>
            <a:r>
              <a:rPr lang="cs-CZ" sz="2200" baseline="-25000" dirty="0" err="1">
                <a:solidFill>
                  <a:srgbClr val="0070C0"/>
                </a:solidFill>
              </a:rPr>
              <a:t>a</a:t>
            </a:r>
            <a:endParaRPr lang="cs-CZ" sz="2200" baseline="-250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2" name="Kosoúhelník 31">
            <a:extLst>
              <a:ext uri="{FF2B5EF4-FFF2-40B4-BE49-F238E27FC236}">
                <a16:creationId xmlns:a16="http://schemas.microsoft.com/office/drawing/2014/main" id="{F932A060-1C5C-46A0-BE8A-0C82E5A53AE4}"/>
              </a:ext>
            </a:extLst>
          </p:cNvPr>
          <p:cNvSpPr/>
          <p:nvPr/>
        </p:nvSpPr>
        <p:spPr>
          <a:xfrm>
            <a:off x="561975" y="6105525"/>
            <a:ext cx="190500" cy="152400"/>
          </a:xfrm>
          <a:prstGeom prst="parallelogram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37EC2845-4284-4B62-8113-1E0EC0ED4F81}"/>
              </a:ext>
            </a:extLst>
          </p:cNvPr>
          <p:cNvSpPr txBox="1"/>
          <p:nvPr/>
        </p:nvSpPr>
        <p:spPr>
          <a:xfrm>
            <a:off x="429016" y="6319739"/>
            <a:ext cx="129501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24 = 5 . </a:t>
            </a:r>
            <a:r>
              <a:rPr lang="cs-CZ" sz="2200" dirty="0" err="1">
                <a:solidFill>
                  <a:srgbClr val="0070C0"/>
                </a:solidFill>
              </a:rPr>
              <a:t>v</a:t>
            </a:r>
            <a:r>
              <a:rPr lang="cs-CZ" sz="2200" baseline="-25000" dirty="0" err="1">
                <a:solidFill>
                  <a:srgbClr val="0070C0"/>
                </a:solidFill>
              </a:rPr>
              <a:t>a</a:t>
            </a:r>
            <a:endParaRPr lang="cs-CZ" sz="2200" baseline="-250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D41B56A0-4B0F-4A54-ABD9-2C64601F71E9}"/>
              </a:ext>
            </a:extLst>
          </p:cNvPr>
          <p:cNvSpPr txBox="1"/>
          <p:nvPr/>
        </p:nvSpPr>
        <p:spPr>
          <a:xfrm>
            <a:off x="1953015" y="6224489"/>
            <a:ext cx="158075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200" b="1" dirty="0">
                <a:solidFill>
                  <a:srgbClr val="0070C0"/>
                </a:solidFill>
              </a:rPr>
              <a:t> </a:t>
            </a:r>
            <a:r>
              <a:rPr lang="cs-CZ" sz="2200" b="1" dirty="0" err="1">
                <a:solidFill>
                  <a:srgbClr val="0070C0"/>
                </a:solidFill>
              </a:rPr>
              <a:t>v</a:t>
            </a:r>
            <a:r>
              <a:rPr lang="cs-CZ" sz="2200" b="1" baseline="-25000" dirty="0" err="1">
                <a:solidFill>
                  <a:srgbClr val="0070C0"/>
                </a:solidFill>
              </a:rPr>
              <a:t>a</a:t>
            </a:r>
            <a:r>
              <a:rPr lang="cs-CZ" sz="2200" b="1" baseline="-25000" dirty="0">
                <a:solidFill>
                  <a:srgbClr val="0070C0"/>
                </a:solidFill>
              </a:rPr>
              <a:t> </a:t>
            </a:r>
            <a:r>
              <a:rPr lang="cs-CZ" sz="2200" b="1" dirty="0">
                <a:solidFill>
                  <a:srgbClr val="0070C0"/>
                </a:solidFill>
              </a:rPr>
              <a:t>= 4,8 cm </a:t>
            </a:r>
            <a:endParaRPr lang="cs-CZ" sz="2200" b="1" baseline="-250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7" name="Znak násobení 36">
            <a:extLst>
              <a:ext uri="{FF2B5EF4-FFF2-40B4-BE49-F238E27FC236}">
                <a16:creationId xmlns:a16="http://schemas.microsoft.com/office/drawing/2014/main" id="{924FF9AA-691C-4977-B27A-A50E331C185B}"/>
              </a:ext>
            </a:extLst>
          </p:cNvPr>
          <p:cNvSpPr/>
          <p:nvPr/>
        </p:nvSpPr>
        <p:spPr>
          <a:xfrm>
            <a:off x="7972425" y="4981575"/>
            <a:ext cx="400050" cy="40957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8" name="Přímá spojnice 37">
            <a:extLst>
              <a:ext uri="{FF2B5EF4-FFF2-40B4-BE49-F238E27FC236}">
                <a16:creationId xmlns:a16="http://schemas.microsoft.com/office/drawing/2014/main" id="{88E43186-6C3A-426D-9D25-12C9EC69DC0A}"/>
              </a:ext>
            </a:extLst>
          </p:cNvPr>
          <p:cNvCxnSpPr>
            <a:cxnSpLocks/>
          </p:cNvCxnSpPr>
          <p:nvPr/>
        </p:nvCxnSpPr>
        <p:spPr>
          <a:xfrm>
            <a:off x="4953000" y="1476375"/>
            <a:ext cx="0" cy="15144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A4BB06A3-3129-400F-A12C-540897F3BD73}"/>
              </a:ext>
            </a:extLst>
          </p:cNvPr>
          <p:cNvSpPr txBox="1"/>
          <p:nvPr/>
        </p:nvSpPr>
        <p:spPr>
          <a:xfrm>
            <a:off x="5001017" y="1604864"/>
            <a:ext cx="856857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200" dirty="0" err="1">
                <a:solidFill>
                  <a:srgbClr val="FF0000"/>
                </a:solidFill>
              </a:rPr>
              <a:t>v</a:t>
            </a:r>
            <a:r>
              <a:rPr lang="cs-CZ" sz="2200" baseline="-25000" dirty="0" err="1">
                <a:solidFill>
                  <a:srgbClr val="FF0000"/>
                </a:solidFill>
              </a:rPr>
              <a:t>a</a:t>
            </a:r>
            <a:endParaRPr lang="cs-CZ" sz="2200" baseline="-25000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44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13" grpId="0"/>
      <p:bldP spid="18" grpId="0"/>
      <p:bldP spid="12" grpId="0" animBg="1"/>
      <p:bldP spid="19" grpId="0" animBg="1"/>
      <p:bldP spid="20" grpId="0"/>
      <p:bldP spid="21" grpId="0"/>
      <p:bldP spid="22" grpId="0"/>
      <p:bldP spid="23" grpId="0"/>
      <p:bldP spid="25" grpId="0"/>
      <p:bldP spid="27" grpId="0" animBg="1"/>
      <p:bldP spid="29" grpId="0"/>
      <p:bldP spid="30" grpId="0"/>
      <p:bldP spid="31" grpId="0"/>
      <p:bldP spid="32" grpId="0" animBg="1"/>
      <p:bldP spid="33" grpId="0"/>
      <p:bldP spid="34" grpId="0"/>
      <p:bldP spid="37" grpId="0" animBg="1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16D06040-DB17-44CB-93C1-6FCBFF7FAF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06" t="22981" r="61684" b="40585"/>
          <a:stretch/>
        </p:blipFill>
        <p:spPr>
          <a:xfrm>
            <a:off x="0" y="181075"/>
            <a:ext cx="8582687" cy="3041959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602E4B7D-BD17-4C42-B715-D20AAEAC8CBC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9-2023-2</a:t>
            </a:r>
          </a:p>
        </p:txBody>
      </p:sp>
      <p:sp>
        <p:nvSpPr>
          <p:cNvPr id="15" name="Šipka: doprava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29AF93-EC8D-46AF-97A4-F5ABE73A9576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Šipka: doprava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3ED03C-ECD4-46A2-AA68-CC119CF2B7C1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59D2657-2B49-4F4C-A3B3-5D9C37CA1F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06" t="65722" r="61684" b="4851"/>
          <a:stretch/>
        </p:blipFill>
        <p:spPr>
          <a:xfrm>
            <a:off x="0" y="3340729"/>
            <a:ext cx="8582687" cy="2456944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5954DF97-5283-4126-8667-318C55674BA5}"/>
              </a:ext>
            </a:extLst>
          </p:cNvPr>
          <p:cNvSpPr txBox="1"/>
          <p:nvPr/>
        </p:nvSpPr>
        <p:spPr>
          <a:xfrm>
            <a:off x="7210816" y="2500214"/>
            <a:ext cx="53300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80</a:t>
            </a:r>
            <a:r>
              <a:rPr lang="cs-CZ" sz="2000" baseline="30000" dirty="0">
                <a:solidFill>
                  <a:srgbClr val="0070C0"/>
                </a:solidFill>
              </a:rPr>
              <a:t>0</a:t>
            </a:r>
            <a:endParaRPr lang="cs-CZ" sz="2000" baseline="300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FD97620-D748-4761-8361-508870319C6A}"/>
              </a:ext>
            </a:extLst>
          </p:cNvPr>
          <p:cNvSpPr txBox="1"/>
          <p:nvPr/>
        </p:nvSpPr>
        <p:spPr>
          <a:xfrm>
            <a:off x="5658241" y="2509739"/>
            <a:ext cx="53300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10</a:t>
            </a:r>
            <a:r>
              <a:rPr lang="cs-CZ" sz="2000" baseline="30000" dirty="0">
                <a:solidFill>
                  <a:srgbClr val="0070C0"/>
                </a:solidFill>
              </a:rPr>
              <a:t>0</a:t>
            </a:r>
            <a:endParaRPr lang="cs-CZ" sz="2000" baseline="300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1DED7B26-24F1-4138-827E-71791C766714}"/>
              </a:ext>
            </a:extLst>
          </p:cNvPr>
          <p:cNvSpPr txBox="1"/>
          <p:nvPr/>
        </p:nvSpPr>
        <p:spPr>
          <a:xfrm>
            <a:off x="6334516" y="1623914"/>
            <a:ext cx="53300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20</a:t>
            </a:r>
            <a:r>
              <a:rPr lang="cs-CZ" sz="2000" baseline="30000" dirty="0">
                <a:solidFill>
                  <a:srgbClr val="0070C0"/>
                </a:solidFill>
              </a:rPr>
              <a:t>0</a:t>
            </a:r>
            <a:endParaRPr lang="cs-CZ" sz="2000" baseline="300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EC17C825-0AA1-4D26-A998-1DA96555D6F9}"/>
              </a:ext>
            </a:extLst>
          </p:cNvPr>
          <p:cNvSpPr txBox="1"/>
          <p:nvPr/>
        </p:nvSpPr>
        <p:spPr>
          <a:xfrm>
            <a:off x="7029841" y="2014439"/>
            <a:ext cx="53300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90</a:t>
            </a:r>
            <a:r>
              <a:rPr lang="cs-CZ" sz="2000" baseline="30000" dirty="0">
                <a:solidFill>
                  <a:srgbClr val="0070C0"/>
                </a:solidFill>
              </a:rPr>
              <a:t>0</a:t>
            </a:r>
            <a:endParaRPr lang="cs-CZ" sz="2000" baseline="300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42F80B38-0BA7-4F33-B897-A1AB4236DA2F}"/>
              </a:ext>
            </a:extLst>
          </p:cNvPr>
          <p:cNvSpPr txBox="1"/>
          <p:nvPr/>
        </p:nvSpPr>
        <p:spPr>
          <a:xfrm>
            <a:off x="2647950" y="1600200"/>
            <a:ext cx="1057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  <a:sym typeface="Symbol" panose="05050102010706020507" pitchFamily="18" charset="2"/>
              </a:rPr>
              <a:t> = 10</a:t>
            </a:r>
            <a:r>
              <a:rPr lang="cs-CZ" sz="2000" baseline="30000" dirty="0">
                <a:solidFill>
                  <a:srgbClr val="0070C0"/>
                </a:solidFill>
                <a:sym typeface="Symbol" panose="05050102010706020507" pitchFamily="18" charset="2"/>
              </a:rPr>
              <a:t>0</a:t>
            </a:r>
            <a:endParaRPr lang="cs-CZ" sz="2000" baseline="30000" dirty="0">
              <a:solidFill>
                <a:srgbClr val="0070C0"/>
              </a:solidFill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7119EBAD-DBE7-4528-9FFD-FF731ABB9E03}"/>
              </a:ext>
            </a:extLst>
          </p:cNvPr>
          <p:cNvSpPr txBox="1"/>
          <p:nvPr/>
        </p:nvSpPr>
        <p:spPr>
          <a:xfrm>
            <a:off x="5629666" y="2223989"/>
            <a:ext cx="53300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10</a:t>
            </a:r>
            <a:r>
              <a:rPr lang="cs-CZ" sz="2000" baseline="30000" dirty="0">
                <a:solidFill>
                  <a:srgbClr val="0070C0"/>
                </a:solidFill>
              </a:rPr>
              <a:t>0</a:t>
            </a:r>
            <a:endParaRPr lang="cs-CZ" sz="2000" baseline="300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3C1A7CE8-F1DC-4CC8-8475-1E64CD6CBC9E}"/>
              </a:ext>
            </a:extLst>
          </p:cNvPr>
          <p:cNvSpPr txBox="1"/>
          <p:nvPr/>
        </p:nvSpPr>
        <p:spPr>
          <a:xfrm>
            <a:off x="2638425" y="1981200"/>
            <a:ext cx="1352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  <a:sym typeface="Symbol" panose="05050102010706020507" pitchFamily="18" charset="2"/>
              </a:rPr>
              <a:t> = 160</a:t>
            </a:r>
            <a:r>
              <a:rPr lang="cs-CZ" sz="2000" baseline="30000" dirty="0">
                <a:solidFill>
                  <a:srgbClr val="0070C0"/>
                </a:solidFill>
                <a:sym typeface="Symbol" panose="05050102010706020507" pitchFamily="18" charset="2"/>
              </a:rPr>
              <a:t>0</a:t>
            </a:r>
            <a:endParaRPr lang="cs-CZ" sz="2000" baseline="30000" dirty="0">
              <a:solidFill>
                <a:srgbClr val="0070C0"/>
              </a:solidFill>
            </a:endParaRP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6C3D6A72-5D0E-43A1-8396-E20EEAF6E9BB}"/>
              </a:ext>
            </a:extLst>
          </p:cNvPr>
          <p:cNvSpPr/>
          <p:nvPr/>
        </p:nvSpPr>
        <p:spPr>
          <a:xfrm>
            <a:off x="657225" y="5448300"/>
            <a:ext cx="1314450" cy="4762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357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2" grpId="0"/>
      <p:bldP spid="13" grpId="0"/>
      <p:bldP spid="17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C002952D-3D58-4D01-B51B-38EF884313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605" t="25445" r="61682" b="50351"/>
          <a:stretch/>
        </p:blipFill>
        <p:spPr>
          <a:xfrm>
            <a:off x="108642" y="172022"/>
            <a:ext cx="8935770" cy="2118506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602E4B7D-BD17-4C42-B715-D20AAEAC8CBC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9-2023-2</a:t>
            </a:r>
          </a:p>
        </p:txBody>
      </p:sp>
      <p:sp>
        <p:nvSpPr>
          <p:cNvPr id="15" name="Šipka: doprava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29AF93-EC8D-46AF-97A4-F5ABE73A9576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Šipka: doprava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3ED03C-ECD4-46A2-AA68-CC119CF2B7C1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E62E939-5EA9-473D-861E-5748BB7FBF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605" t="56287" r="61682" b="15060"/>
          <a:stretch/>
        </p:blipFill>
        <p:spPr>
          <a:xfrm>
            <a:off x="0" y="2444436"/>
            <a:ext cx="8935770" cy="25079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83B9C7CB-C46D-4E15-9E2D-579613188970}"/>
                  </a:ext>
                </a:extLst>
              </p:cNvPr>
              <p:cNvSpPr txBox="1"/>
              <p:nvPr/>
            </p:nvSpPr>
            <p:spPr>
              <a:xfrm>
                <a:off x="3057916" y="2871689"/>
                <a:ext cx="1295010" cy="4821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cs-CZ" sz="2200" dirty="0">
                    <a:solidFill>
                      <a:srgbClr val="0070C0"/>
                    </a:solidFill>
                  </a:rPr>
                  <a:t>S</a:t>
                </a:r>
                <a:r>
                  <a:rPr lang="cs-CZ" sz="2200" baseline="-25000" dirty="0" err="1">
                    <a:solidFill>
                      <a:srgbClr val="0070C0"/>
                    </a:solidFill>
                  </a:rPr>
                  <a:t>p</a:t>
                </a:r>
                <a:r>
                  <a:rPr lang="cs-CZ" sz="2200" dirty="0">
                    <a:solidFill>
                      <a:srgbClr val="0070C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cs-CZ" sz="2200" dirty="0">
                            <a:solidFill>
                              <a:srgbClr val="0070C0"/>
                            </a:solidFill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cs-CZ" sz="2200" dirty="0">
                            <a:solidFill>
                              <a:srgbClr val="0070C0"/>
                            </a:solidFill>
                          </a:rPr>
                          <m:t> . </m:t>
                        </m:r>
                        <m:r>
                          <m:rPr>
                            <m:sty m:val="p"/>
                          </m:rPr>
                          <a:rPr lang="cs-CZ" sz="2200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</m:num>
                      <m:den>
                        <m:r>
                          <a:rPr lang="cs-CZ" sz="22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cs-CZ" sz="2200" baseline="-25000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83B9C7CB-C46D-4E15-9E2D-5796131889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7916" y="2871689"/>
                <a:ext cx="1295010" cy="482183"/>
              </a:xfrm>
              <a:prstGeom prst="rect">
                <a:avLst/>
              </a:prstGeom>
              <a:blipFill>
                <a:blip r:embed="rId4"/>
                <a:stretch>
                  <a:fillRect l="-13208" t="-2532" b="-2025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9B9FB3DD-751C-494A-BB34-2E6875518712}"/>
                  </a:ext>
                </a:extLst>
              </p:cNvPr>
              <p:cNvSpPr txBox="1"/>
              <p:nvPr/>
            </p:nvSpPr>
            <p:spPr>
              <a:xfrm>
                <a:off x="3057916" y="3504129"/>
                <a:ext cx="1295010" cy="5294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cs-CZ" sz="2200" dirty="0">
                    <a:solidFill>
                      <a:srgbClr val="0070C0"/>
                    </a:solidFill>
                  </a:rPr>
                  <a:t>60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cs-CZ" sz="2200" b="0" dirty="0" smtClean="0">
                            <a:solidFill>
                              <a:srgbClr val="0070C0"/>
                            </a:solidFill>
                          </a:rPr>
                          <m:t>24</m:t>
                        </m:r>
                        <m:r>
                          <m:rPr>
                            <m:nor/>
                          </m:rPr>
                          <a:rPr lang="cs-CZ" sz="2200" dirty="0">
                            <a:solidFill>
                              <a:srgbClr val="0070C0"/>
                            </a:solidFill>
                          </a:rPr>
                          <m:t> . </m:t>
                        </m:r>
                        <m:r>
                          <m:rPr>
                            <m:sty m:val="p"/>
                          </m:rPr>
                          <a:rPr lang="cs-CZ" sz="2200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</m:num>
                      <m:den>
                        <m:r>
                          <a:rPr lang="cs-CZ" sz="22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cs-CZ" sz="2200" baseline="-25000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9B9FB3DD-751C-494A-BB34-2E68755187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7916" y="3504129"/>
                <a:ext cx="1295010" cy="529440"/>
              </a:xfrm>
              <a:prstGeom prst="rect">
                <a:avLst/>
              </a:prstGeom>
              <a:blipFill>
                <a:blip r:embed="rId5"/>
                <a:stretch>
                  <a:fillRect l="-13208" b="-1839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ovéPole 9">
            <a:extLst>
              <a:ext uri="{FF2B5EF4-FFF2-40B4-BE49-F238E27FC236}">
                <a16:creationId xmlns:a16="http://schemas.microsoft.com/office/drawing/2014/main" id="{67C517F1-6417-4E30-B914-E2CF112CFE0C}"/>
              </a:ext>
            </a:extLst>
          </p:cNvPr>
          <p:cNvSpPr txBox="1"/>
          <p:nvPr/>
        </p:nvSpPr>
        <p:spPr>
          <a:xfrm>
            <a:off x="3057916" y="4183826"/>
            <a:ext cx="129501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60 = 12 . v</a:t>
            </a:r>
            <a:endParaRPr lang="cs-CZ" sz="2200" baseline="-250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654206AE-DD54-4071-8CCB-9A6D82E6A030}"/>
              </a:ext>
            </a:extLst>
          </p:cNvPr>
          <p:cNvSpPr txBox="1"/>
          <p:nvPr/>
        </p:nvSpPr>
        <p:spPr>
          <a:xfrm>
            <a:off x="3057916" y="4659571"/>
            <a:ext cx="129501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v = 5 cm</a:t>
            </a:r>
            <a:endParaRPr lang="cs-CZ" sz="2200" baseline="-250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039961D4-83CC-4F44-976E-540D6950E000}"/>
              </a:ext>
            </a:extLst>
          </p:cNvPr>
          <p:cNvSpPr txBox="1"/>
          <p:nvPr/>
        </p:nvSpPr>
        <p:spPr>
          <a:xfrm>
            <a:off x="5439166" y="2943503"/>
            <a:ext cx="129501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V = </a:t>
            </a:r>
            <a:r>
              <a:rPr lang="cs-CZ" sz="2200" dirty="0" err="1">
                <a:solidFill>
                  <a:srgbClr val="0070C0"/>
                </a:solidFill>
              </a:rPr>
              <a:t>S</a:t>
            </a:r>
            <a:r>
              <a:rPr lang="cs-CZ" sz="2200" baseline="-25000" dirty="0" err="1">
                <a:solidFill>
                  <a:srgbClr val="0070C0"/>
                </a:solidFill>
              </a:rPr>
              <a:t>p</a:t>
            </a:r>
            <a:r>
              <a:rPr lang="cs-CZ" sz="2200" baseline="-25000" dirty="0">
                <a:solidFill>
                  <a:srgbClr val="0070C0"/>
                </a:solidFill>
              </a:rPr>
              <a:t> </a:t>
            </a:r>
            <a:r>
              <a:rPr lang="cs-CZ" sz="2200" dirty="0">
                <a:solidFill>
                  <a:srgbClr val="0070C0"/>
                </a:solidFill>
              </a:rPr>
              <a:t>. v</a:t>
            </a:r>
            <a:endParaRPr lang="cs-CZ" sz="2200" baseline="-250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45E3C9E3-A3F2-4316-B44D-08C2E43448C2}"/>
              </a:ext>
            </a:extLst>
          </p:cNvPr>
          <p:cNvSpPr txBox="1"/>
          <p:nvPr/>
        </p:nvSpPr>
        <p:spPr>
          <a:xfrm>
            <a:off x="5439166" y="3435965"/>
            <a:ext cx="129501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V = 60</a:t>
            </a:r>
            <a:r>
              <a:rPr lang="cs-CZ" sz="2200" baseline="-25000" dirty="0">
                <a:solidFill>
                  <a:srgbClr val="0070C0"/>
                </a:solidFill>
              </a:rPr>
              <a:t> </a:t>
            </a:r>
            <a:r>
              <a:rPr lang="cs-CZ" sz="2200" dirty="0">
                <a:solidFill>
                  <a:srgbClr val="0070C0"/>
                </a:solidFill>
              </a:rPr>
              <a:t>. 5</a:t>
            </a:r>
            <a:endParaRPr lang="cs-CZ" sz="2200" baseline="-250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402EB014-22C1-44DE-96F5-6008C418853F}"/>
              </a:ext>
            </a:extLst>
          </p:cNvPr>
          <p:cNvSpPr txBox="1"/>
          <p:nvPr/>
        </p:nvSpPr>
        <p:spPr>
          <a:xfrm>
            <a:off x="5439165" y="3928427"/>
            <a:ext cx="161885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200" b="1" dirty="0">
                <a:solidFill>
                  <a:srgbClr val="0070C0"/>
                </a:solidFill>
              </a:rPr>
              <a:t>V = 300 cm</a:t>
            </a:r>
            <a:r>
              <a:rPr lang="cs-CZ" sz="2200" b="1" baseline="30000" dirty="0">
                <a:solidFill>
                  <a:srgbClr val="0070C0"/>
                </a:solidFill>
              </a:rPr>
              <a:t>3</a:t>
            </a:r>
            <a:endParaRPr lang="cs-CZ" sz="2200" b="1" baseline="300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8" name="Ovál 17">
            <a:extLst>
              <a:ext uri="{FF2B5EF4-FFF2-40B4-BE49-F238E27FC236}">
                <a16:creationId xmlns:a16="http://schemas.microsoft.com/office/drawing/2014/main" id="{8ED5CD4B-194F-471A-96EB-7114ACD04CFE}"/>
              </a:ext>
            </a:extLst>
          </p:cNvPr>
          <p:cNvSpPr/>
          <p:nvPr/>
        </p:nvSpPr>
        <p:spPr>
          <a:xfrm>
            <a:off x="747906" y="3557319"/>
            <a:ext cx="1538093" cy="4762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130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7" grpId="0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233B309-1904-4D7B-AD36-9CCC96C075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704" t="23685" r="61682" b="59117"/>
          <a:stretch/>
        </p:blipFill>
        <p:spPr>
          <a:xfrm>
            <a:off x="90537" y="208232"/>
            <a:ext cx="8890502" cy="1502873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602E4B7D-BD17-4C42-B715-D20AAEAC8CBC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9-2023-2</a:t>
            </a:r>
          </a:p>
        </p:txBody>
      </p:sp>
      <p:sp>
        <p:nvSpPr>
          <p:cNvPr id="15" name="Šipka: doprava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29AF93-EC8D-46AF-97A4-F5ABE73A9576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Šipka: doprava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3ED03C-ECD4-46A2-AA68-CC119CF2B7C1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C88E617-842E-4B60-AF7F-6AADCBBA25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704" t="48775" r="61682" b="23861"/>
          <a:stretch/>
        </p:blipFill>
        <p:spPr>
          <a:xfrm>
            <a:off x="0" y="1955547"/>
            <a:ext cx="8890502" cy="2391243"/>
          </a:xfrm>
          <a:prstGeom prst="rect">
            <a:avLst/>
          </a:prstGeom>
        </p:spPr>
      </p:pic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B1DAF276-B6FB-473E-9E65-A497C1BCFE89}"/>
              </a:ext>
            </a:extLst>
          </p:cNvPr>
          <p:cNvCxnSpPr/>
          <p:nvPr/>
        </p:nvCxnSpPr>
        <p:spPr>
          <a:xfrm>
            <a:off x="172016" y="1711105"/>
            <a:ext cx="873659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>
            <a:extLst>
              <a:ext uri="{FF2B5EF4-FFF2-40B4-BE49-F238E27FC236}">
                <a16:creationId xmlns:a16="http://schemas.microsoft.com/office/drawing/2014/main" id="{EAF4D53D-AA6B-4018-B10C-F11FC7D56846}"/>
              </a:ext>
            </a:extLst>
          </p:cNvPr>
          <p:cNvSpPr txBox="1"/>
          <p:nvPr/>
        </p:nvSpPr>
        <p:spPr>
          <a:xfrm>
            <a:off x="3866309" y="3028431"/>
            <a:ext cx="143911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1 den ……</a:t>
            </a:r>
            <a:endParaRPr lang="cs-CZ" sz="2400" baseline="-250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F1C0B6DC-47A7-4339-B047-739A8D93C1FD}"/>
              </a:ext>
            </a:extLst>
          </p:cNvPr>
          <p:cNvSpPr txBox="1"/>
          <p:nvPr/>
        </p:nvSpPr>
        <p:spPr>
          <a:xfrm>
            <a:off x="3866309" y="2443322"/>
            <a:ext cx="393466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pomlázek celkem ….. x</a:t>
            </a:r>
            <a:endParaRPr lang="cs-CZ" sz="2400" baseline="-250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F5BDBBD7-25E8-4DC4-A76F-7B706EB33C59}"/>
                  </a:ext>
                </a:extLst>
              </p:cNvPr>
              <p:cNvSpPr txBox="1"/>
              <p:nvPr/>
            </p:nvSpPr>
            <p:spPr>
              <a:xfrm>
                <a:off x="4981154" y="2930562"/>
                <a:ext cx="648541" cy="63010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4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</m:num>
                        <m:den>
                          <m:r>
                            <a:rPr lang="cs-CZ" sz="24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cs-CZ" sz="2400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F5BDBBD7-25E8-4DC4-A76F-7B706EB33C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1154" y="2930562"/>
                <a:ext cx="648541" cy="63010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ovéPole 10">
            <a:extLst>
              <a:ext uri="{FF2B5EF4-FFF2-40B4-BE49-F238E27FC236}">
                <a16:creationId xmlns:a16="http://schemas.microsoft.com/office/drawing/2014/main" id="{547F4FE1-05CC-42BF-9266-6DD3715982B4}"/>
              </a:ext>
            </a:extLst>
          </p:cNvPr>
          <p:cNvSpPr txBox="1"/>
          <p:nvPr/>
        </p:nvSpPr>
        <p:spPr>
          <a:xfrm>
            <a:off x="3866309" y="3834583"/>
            <a:ext cx="143911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2 den ……</a:t>
            </a:r>
            <a:endParaRPr lang="cs-CZ" sz="2400" baseline="-250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F5ECCA94-4229-4A9E-AFD2-EDC8875CA1B2}"/>
                  </a:ext>
                </a:extLst>
              </p:cNvPr>
              <p:cNvSpPr txBox="1"/>
              <p:nvPr/>
            </p:nvSpPr>
            <p:spPr>
              <a:xfrm>
                <a:off x="4981153" y="3748862"/>
                <a:ext cx="1683609" cy="6299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4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</m:num>
                        <m:den>
                          <m:r>
                            <a:rPr lang="cs-CZ" sz="24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cs-CZ" sz="2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+180</m:t>
                      </m:r>
                    </m:oMath>
                  </m:oMathPara>
                </a14:m>
                <a:endParaRPr lang="cs-CZ" sz="2400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F5ECCA94-4229-4A9E-AFD2-EDC8875CA1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1153" y="3748862"/>
                <a:ext cx="1683609" cy="6299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4192B64E-AE8A-4314-A733-B80BA387BDD0}"/>
                  </a:ext>
                </a:extLst>
              </p:cNvPr>
              <p:cNvSpPr txBox="1"/>
              <p:nvPr/>
            </p:nvSpPr>
            <p:spPr>
              <a:xfrm>
                <a:off x="3705645" y="4591231"/>
                <a:ext cx="2818663" cy="6299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</m:num>
                        <m:den>
                          <m:r>
                            <a:rPr lang="cs-CZ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cs-CZ" sz="24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cs-CZ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4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</m:num>
                        <m:den>
                          <m:r>
                            <a:rPr lang="cs-CZ" sz="24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cs-CZ" sz="2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+180=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x</m:t>
                      </m:r>
                    </m:oMath>
                  </m:oMathPara>
                </a14:m>
                <a:endParaRPr lang="cs-CZ" sz="2400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4192B64E-AE8A-4314-A733-B80BA387BD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5645" y="4591231"/>
                <a:ext cx="2818663" cy="6299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6224073D-3109-4EE8-A318-037B47DBAEBB}"/>
                  </a:ext>
                </a:extLst>
              </p:cNvPr>
              <p:cNvSpPr txBox="1"/>
              <p:nvPr/>
            </p:nvSpPr>
            <p:spPr>
              <a:xfrm>
                <a:off x="3705644" y="5466409"/>
                <a:ext cx="281866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x</m:t>
                      </m:r>
                      <m:r>
                        <a:rPr lang="cs-CZ" sz="2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x</m:t>
                      </m:r>
                      <m:r>
                        <a:rPr lang="cs-CZ" sz="2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+900=5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x</m:t>
                      </m:r>
                    </m:oMath>
                  </m:oMathPara>
                </a14:m>
                <a:endParaRPr lang="cs-CZ" sz="2400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6224073D-3109-4EE8-A318-037B47DBAE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5644" y="5466409"/>
                <a:ext cx="2818663" cy="369332"/>
              </a:xfrm>
              <a:prstGeom prst="rect">
                <a:avLst/>
              </a:prstGeom>
              <a:blipFill>
                <a:blip r:embed="rId7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>
                <a:extLst>
                  <a:ext uri="{FF2B5EF4-FFF2-40B4-BE49-F238E27FC236}">
                    <a16:creationId xmlns:a16="http://schemas.microsoft.com/office/drawing/2014/main" id="{762EB1D4-F6F8-4D78-B497-89E665994876}"/>
                  </a:ext>
                </a:extLst>
              </p:cNvPr>
              <p:cNvSpPr txBox="1"/>
              <p:nvPr/>
            </p:nvSpPr>
            <p:spPr>
              <a:xfrm>
                <a:off x="4724501" y="5896272"/>
                <a:ext cx="179980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900=3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x</m:t>
                      </m:r>
                    </m:oMath>
                  </m:oMathPara>
                </a14:m>
                <a:endParaRPr lang="cs-CZ" sz="2400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ovéPole 19">
                <a:extLst>
                  <a:ext uri="{FF2B5EF4-FFF2-40B4-BE49-F238E27FC236}">
                    <a16:creationId xmlns:a16="http://schemas.microsoft.com/office/drawing/2014/main" id="{762EB1D4-F6F8-4D78-B497-89E6659948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501" y="5896272"/>
                <a:ext cx="1799806" cy="369332"/>
              </a:xfrm>
              <a:prstGeom prst="rect">
                <a:avLst/>
              </a:prstGeom>
              <a:blipFill>
                <a:blip r:embed="rId8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>
                <a:extLst>
                  <a:ext uri="{FF2B5EF4-FFF2-40B4-BE49-F238E27FC236}">
                    <a16:creationId xmlns:a16="http://schemas.microsoft.com/office/drawing/2014/main" id="{27BE9D12-DADE-4E3E-8424-0B06D7F60CD1}"/>
                  </a:ext>
                </a:extLst>
              </p:cNvPr>
              <p:cNvSpPr txBox="1"/>
              <p:nvPr/>
            </p:nvSpPr>
            <p:spPr>
              <a:xfrm>
                <a:off x="4993334" y="6340831"/>
                <a:ext cx="179980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𝐱</m:t>
                      </m:r>
                      <m:r>
                        <a:rPr lang="cs-CZ" sz="24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sz="24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𝟑𝟎𝟎</m:t>
                      </m:r>
                    </m:oMath>
                  </m:oMathPara>
                </a14:m>
                <a:endParaRPr lang="cs-CZ" sz="2400" b="1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TextovéPole 20">
                <a:extLst>
                  <a:ext uri="{FF2B5EF4-FFF2-40B4-BE49-F238E27FC236}">
                    <a16:creationId xmlns:a16="http://schemas.microsoft.com/office/drawing/2014/main" id="{27BE9D12-DADE-4E3E-8424-0B06D7F60C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3334" y="6340831"/>
                <a:ext cx="1799806" cy="369332"/>
              </a:xfrm>
              <a:prstGeom prst="rect">
                <a:avLst/>
              </a:prstGeom>
              <a:blipFill>
                <a:blip r:embed="rId9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6FA60F51-64C9-47DE-ADBC-991EABEB1C4B}"/>
              </a:ext>
            </a:extLst>
          </p:cNvPr>
          <p:cNvCxnSpPr/>
          <p:nvPr/>
        </p:nvCxnSpPr>
        <p:spPr>
          <a:xfrm>
            <a:off x="3524250" y="4407321"/>
            <a:ext cx="3467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ovéPole 21">
                <a:extLst>
                  <a:ext uri="{FF2B5EF4-FFF2-40B4-BE49-F238E27FC236}">
                    <a16:creationId xmlns:a16="http://schemas.microsoft.com/office/drawing/2014/main" id="{E95E917A-E97E-4ED4-AA1E-9C08B5FB202F}"/>
                  </a:ext>
                </a:extLst>
              </p:cNvPr>
              <p:cNvSpPr txBox="1"/>
              <p:nvPr/>
            </p:nvSpPr>
            <p:spPr>
              <a:xfrm>
                <a:off x="5411320" y="3069424"/>
                <a:ext cx="101633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sz="24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𝟔𝟎</m:t>
                      </m:r>
                    </m:oMath>
                  </m:oMathPara>
                </a14:m>
                <a:endParaRPr lang="cs-CZ" sz="2400" b="1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ovéPole 21">
                <a:extLst>
                  <a:ext uri="{FF2B5EF4-FFF2-40B4-BE49-F238E27FC236}">
                    <a16:creationId xmlns:a16="http://schemas.microsoft.com/office/drawing/2014/main" id="{E95E917A-E97E-4ED4-AA1E-9C08B5FB20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1320" y="3069424"/>
                <a:ext cx="1016339" cy="369332"/>
              </a:xfrm>
              <a:prstGeom prst="rect">
                <a:avLst/>
              </a:prstGeom>
              <a:blipFill>
                <a:blip r:embed="rId10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ál 22">
            <a:extLst>
              <a:ext uri="{FF2B5EF4-FFF2-40B4-BE49-F238E27FC236}">
                <a16:creationId xmlns:a16="http://schemas.microsoft.com/office/drawing/2014/main" id="{B5DF45FB-C823-4151-8407-C3FA958AB30E}"/>
              </a:ext>
            </a:extLst>
          </p:cNvPr>
          <p:cNvSpPr/>
          <p:nvPr/>
        </p:nvSpPr>
        <p:spPr>
          <a:xfrm>
            <a:off x="700281" y="2205196"/>
            <a:ext cx="2076501" cy="53800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054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7" grpId="0"/>
      <p:bldP spid="18" grpId="0"/>
      <p:bldP spid="19" grpId="0"/>
      <p:bldP spid="20" grpId="0"/>
      <p:bldP spid="21" grpId="0"/>
      <p:bldP spid="22" grpId="0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id="{602E4B7D-BD17-4C42-B715-D20AAEAC8CBC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9-2023-2</a:t>
            </a:r>
          </a:p>
        </p:txBody>
      </p:sp>
      <p:sp>
        <p:nvSpPr>
          <p:cNvPr id="15" name="Šipka: doprava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29AF93-EC8D-46AF-97A4-F5ABE73A9576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Šipka: doprava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3ED03C-ECD4-46A2-AA68-CC119CF2B7C1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05AED51-457A-432E-8639-8EE94212BF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80" t="22209" r="63663" b="36515"/>
          <a:stretch/>
        </p:blipFill>
        <p:spPr>
          <a:xfrm>
            <a:off x="0" y="525101"/>
            <a:ext cx="8320135" cy="396558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94A65831-1806-44CC-A350-ABF894802A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80" t="69031" r="80072" b="6259"/>
          <a:stretch/>
        </p:blipFill>
        <p:spPr>
          <a:xfrm>
            <a:off x="0" y="4592536"/>
            <a:ext cx="2590800" cy="2265464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AEEAFD16-462B-423D-84C3-7FEC3209A34E}"/>
              </a:ext>
            </a:extLst>
          </p:cNvPr>
          <p:cNvSpPr txBox="1"/>
          <p:nvPr/>
        </p:nvSpPr>
        <p:spPr>
          <a:xfrm>
            <a:off x="2693574" y="4217370"/>
            <a:ext cx="181175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ea typeface="Cambria Math" panose="02040503050406030204" pitchFamily="18" charset="0"/>
              </a:rPr>
              <a:t>loni …. 40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7619CD9-7C5A-4E03-963E-0E14B0B9F875}"/>
              </a:ext>
            </a:extLst>
          </p:cNvPr>
          <p:cNvSpPr txBox="1"/>
          <p:nvPr/>
        </p:nvSpPr>
        <p:spPr>
          <a:xfrm>
            <a:off x="2693573" y="4665045"/>
            <a:ext cx="293185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ea typeface="Cambria Math" panose="02040503050406030204" pitchFamily="18" charset="0"/>
              </a:rPr>
              <a:t>letos …. 60 (o 20 více)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DC48285A-5C6D-4F14-A9CA-23400EAC08B3}"/>
              </a:ext>
            </a:extLst>
          </p:cNvPr>
          <p:cNvSpPr txBox="1"/>
          <p:nvPr/>
        </p:nvSpPr>
        <p:spPr>
          <a:xfrm>
            <a:off x="2693573" y="5142063"/>
            <a:ext cx="181175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ea typeface="Cambria Math" panose="02040503050406030204" pitchFamily="18" charset="0"/>
              </a:rPr>
              <a:t>40 … 100 %  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73D34598-0017-42B6-812F-58370817257B}"/>
              </a:ext>
            </a:extLst>
          </p:cNvPr>
          <p:cNvSpPr txBox="1"/>
          <p:nvPr/>
        </p:nvSpPr>
        <p:spPr>
          <a:xfrm>
            <a:off x="2693573" y="5567765"/>
            <a:ext cx="181175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ea typeface="Cambria Math" panose="02040503050406030204" pitchFamily="18" charset="0"/>
              </a:rPr>
              <a:t>20 …… </a:t>
            </a:r>
            <a:r>
              <a:rPr lang="cs-CZ" sz="2400" b="1" dirty="0">
                <a:solidFill>
                  <a:srgbClr val="0070C0"/>
                </a:solidFill>
                <a:ea typeface="Cambria Math" panose="02040503050406030204" pitchFamily="18" charset="0"/>
              </a:rPr>
              <a:t>50 %</a:t>
            </a:r>
            <a:r>
              <a:rPr lang="cs-CZ" sz="2400" dirty="0">
                <a:solidFill>
                  <a:srgbClr val="0070C0"/>
                </a:solidFill>
                <a:ea typeface="Cambria Math" panose="02040503050406030204" pitchFamily="18" charset="0"/>
              </a:rPr>
              <a:t>  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65BCD9FC-07FF-4C3C-95FF-F62D1BF27D5C}"/>
              </a:ext>
            </a:extLst>
          </p:cNvPr>
          <p:cNvSpPr txBox="1"/>
          <p:nvPr/>
        </p:nvSpPr>
        <p:spPr>
          <a:xfrm>
            <a:off x="7755374" y="1125535"/>
            <a:ext cx="38576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  <a:ea typeface="Cambria Math" panose="02040503050406030204" pitchFamily="18" charset="0"/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08D51539-40FD-4E92-BA63-E8C20D3B6EFB}"/>
                  </a:ext>
                </a:extLst>
              </p:cNvPr>
              <p:cNvSpPr txBox="1"/>
              <p:nvPr/>
            </p:nvSpPr>
            <p:spPr>
              <a:xfrm>
                <a:off x="2235420" y="6013098"/>
                <a:ext cx="2797478" cy="6938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cs-CZ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cs-CZ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𝟒𝟓</m:t>
                      </m:r>
                      <m:r>
                        <a:rPr lang="cs-CZ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%</m:t>
                      </m:r>
                    </m:oMath>
                  </m:oMathPara>
                </a14:m>
                <a:endParaRPr lang="cs-CZ" sz="2400" b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08D51539-40FD-4E92-BA63-E8C20D3B6E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420" y="6013098"/>
                <a:ext cx="2797478" cy="6938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ovéPole 16">
            <a:extLst>
              <a:ext uri="{FF2B5EF4-FFF2-40B4-BE49-F238E27FC236}">
                <a16:creationId xmlns:a16="http://schemas.microsoft.com/office/drawing/2014/main" id="{A24623BD-1C44-4BEB-B126-2DBD8B50FD84}"/>
              </a:ext>
            </a:extLst>
          </p:cNvPr>
          <p:cNvSpPr txBox="1"/>
          <p:nvPr/>
        </p:nvSpPr>
        <p:spPr>
          <a:xfrm>
            <a:off x="7755373" y="2420935"/>
            <a:ext cx="38576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  <a:ea typeface="Cambria Math" panose="02040503050406030204" pitchFamily="18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1A8ADD7D-3108-4F94-8F92-4728CA5E753D}"/>
                  </a:ext>
                </a:extLst>
              </p:cNvPr>
              <p:cNvSpPr txBox="1"/>
              <p:nvPr/>
            </p:nvSpPr>
            <p:spPr>
              <a:xfrm>
                <a:off x="5651266" y="5328983"/>
                <a:ext cx="3521717" cy="12320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cs-CZ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cs-CZ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cs-CZ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f>
                            <m:fPr>
                              <m:ctrlPr>
                                <a:rPr lang="cs-CZ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cs-CZ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cs-CZ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cs-CZ" sz="2400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cs-CZ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𝟒𝟎</m:t>
                      </m:r>
                      <m:r>
                        <a:rPr lang="cs-CZ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%</m:t>
                      </m:r>
                    </m:oMath>
                  </m:oMathPara>
                </a14:m>
                <a:endParaRPr lang="cs-CZ" sz="2400" b="1" dirty="0">
                  <a:solidFill>
                    <a:srgbClr val="00B05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1A8ADD7D-3108-4F94-8F92-4728CA5E75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1266" y="5328983"/>
                <a:ext cx="3521717" cy="12320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ovéPole 18">
            <a:extLst>
              <a:ext uri="{FF2B5EF4-FFF2-40B4-BE49-F238E27FC236}">
                <a16:creationId xmlns:a16="http://schemas.microsoft.com/office/drawing/2014/main" id="{CA634459-CC94-4D21-977F-AC98D437E93B}"/>
              </a:ext>
            </a:extLst>
          </p:cNvPr>
          <p:cNvSpPr txBox="1"/>
          <p:nvPr/>
        </p:nvSpPr>
        <p:spPr>
          <a:xfrm>
            <a:off x="5721787" y="4251425"/>
            <a:ext cx="181175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400" dirty="0">
                <a:solidFill>
                  <a:srgbClr val="00B050"/>
                </a:solidFill>
                <a:ea typeface="Cambria Math" panose="02040503050406030204" pitchFamily="18" charset="0"/>
              </a:rPr>
              <a:t>1 den …. x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E1F4765B-EFBA-4ABB-AEC3-18F53514139D}"/>
              </a:ext>
            </a:extLst>
          </p:cNvPr>
          <p:cNvSpPr txBox="1"/>
          <p:nvPr/>
        </p:nvSpPr>
        <p:spPr>
          <a:xfrm>
            <a:off x="5721787" y="4653163"/>
            <a:ext cx="144101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400" dirty="0">
                <a:solidFill>
                  <a:srgbClr val="00B050"/>
                </a:solidFill>
                <a:ea typeface="Cambria Math" panose="02040503050406030204" pitchFamily="18" charset="0"/>
              </a:rPr>
              <a:t>2 den …. 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>
                <a:extLst>
                  <a:ext uri="{FF2B5EF4-FFF2-40B4-BE49-F238E27FC236}">
                    <a16:creationId xmlns:a16="http://schemas.microsoft.com/office/drawing/2014/main" id="{6690418A-3E77-4090-A149-8CECF38D78F9}"/>
                  </a:ext>
                </a:extLst>
              </p:cNvPr>
              <p:cNvSpPr txBox="1"/>
              <p:nvPr/>
            </p:nvSpPr>
            <p:spPr>
              <a:xfrm>
                <a:off x="7227263" y="4380394"/>
                <a:ext cx="1793321" cy="6096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cs-CZ" sz="2400" dirty="0">
                    <a:solidFill>
                      <a:srgbClr val="00B050"/>
                    </a:solidFill>
                    <a:ea typeface="Cambria Math" panose="02040503050406030204" pitchFamily="18" charset="0"/>
                  </a:rPr>
                  <a:t>3 den ….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cs-CZ" sz="2800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m:rPr>
                        <m:sty m:val="p"/>
                      </m:rPr>
                      <a:rPr lang="cs-CZ" sz="28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cs-CZ" sz="2400" dirty="0">
                    <a:solidFill>
                      <a:srgbClr val="00B050"/>
                    </a:solidFill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1" name="TextovéPole 20">
                <a:extLst>
                  <a:ext uri="{FF2B5EF4-FFF2-40B4-BE49-F238E27FC236}">
                    <a16:creationId xmlns:a16="http://schemas.microsoft.com/office/drawing/2014/main" id="{6690418A-3E77-4090-A149-8CECF38D7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7263" y="4380394"/>
                <a:ext cx="1793321" cy="609654"/>
              </a:xfrm>
              <a:prstGeom prst="rect">
                <a:avLst/>
              </a:prstGeom>
              <a:blipFill>
                <a:blip r:embed="rId6"/>
                <a:stretch>
                  <a:fillRect l="-10544" b="-12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ovéPole 21">
            <a:extLst>
              <a:ext uri="{FF2B5EF4-FFF2-40B4-BE49-F238E27FC236}">
                <a16:creationId xmlns:a16="http://schemas.microsoft.com/office/drawing/2014/main" id="{97031941-6334-4A99-8C09-B4C2A7064BE8}"/>
              </a:ext>
            </a:extLst>
          </p:cNvPr>
          <p:cNvSpPr txBox="1"/>
          <p:nvPr/>
        </p:nvSpPr>
        <p:spPr>
          <a:xfrm>
            <a:off x="7755373" y="3712428"/>
            <a:ext cx="38576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800" b="1" dirty="0">
                <a:solidFill>
                  <a:srgbClr val="00B050"/>
                </a:solidFill>
                <a:ea typeface="Cambria Math" panose="020405030504060302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65318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3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5FF5FA4-426C-4923-ADD7-93F85418DA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584" t="23333" r="63366" b="24547"/>
          <a:stretch/>
        </p:blipFill>
        <p:spPr>
          <a:xfrm>
            <a:off x="63375" y="298764"/>
            <a:ext cx="7333309" cy="4291343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602E4B7D-BD17-4C42-B715-D20AAEAC8CBC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9-2023-2</a:t>
            </a:r>
          </a:p>
        </p:txBody>
      </p:sp>
      <p:sp>
        <p:nvSpPr>
          <p:cNvPr id="15" name="Šipka: doprava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29AF93-EC8D-46AF-97A4-F5ABE73A9576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Šipka: doprava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3ED03C-ECD4-46A2-AA68-CC119CF2B7C1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BA25BFB-6DDD-4D79-8C2A-BE758E6E2D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584" t="80529" r="63366" b="12244"/>
          <a:stretch/>
        </p:blipFill>
        <p:spPr>
          <a:xfrm>
            <a:off x="0" y="4617266"/>
            <a:ext cx="7333309" cy="59502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90EDDAE-4DB3-46CF-8B7C-8AC2013452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012" t="53960" r="64257" b="40736"/>
          <a:stretch/>
        </p:blipFill>
        <p:spPr>
          <a:xfrm>
            <a:off x="108641" y="5196692"/>
            <a:ext cx="7164000" cy="45037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D47F9F82-AB39-4518-B2F6-3CC8368A7B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012" t="77379" r="64257" b="16469"/>
          <a:stretch/>
        </p:blipFill>
        <p:spPr>
          <a:xfrm>
            <a:off x="98078" y="5649360"/>
            <a:ext cx="7344622" cy="53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98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A9A39E5B-B20D-4F27-89E2-E7D1555CDF67}"/>
              </a:ext>
            </a:extLst>
          </p:cNvPr>
          <p:cNvSpPr txBox="1"/>
          <p:nvPr/>
        </p:nvSpPr>
        <p:spPr>
          <a:xfrm>
            <a:off x="2534737" y="3038104"/>
            <a:ext cx="3932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Konec prezentace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543E60C9-F0C2-49EA-B813-2D84BCC0FE83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9-2023-2</a:t>
            </a:r>
          </a:p>
        </p:txBody>
      </p:sp>
      <p:sp>
        <p:nvSpPr>
          <p:cNvPr id="14" name="Šipka: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C7ED5D2-19AC-45EC-B8B3-057EDD79E12F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8166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id="{602E4B7D-BD17-4C42-B715-D20AAEAC8CBC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9-2023-2</a:t>
            </a:r>
          </a:p>
        </p:txBody>
      </p:sp>
      <p:sp>
        <p:nvSpPr>
          <p:cNvPr id="15" name="Šipka: doprava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29AF93-EC8D-46AF-97A4-F5ABE73A9576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Šipka: doprava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3ED03C-ECD4-46A2-AA68-CC119CF2B7C1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35F821D-20C3-4A4D-A362-77436CF181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05" t="23333" r="61683" b="66544"/>
          <a:stretch/>
        </p:blipFill>
        <p:spPr>
          <a:xfrm>
            <a:off x="45272" y="543201"/>
            <a:ext cx="8978288" cy="887248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5D4485DB-277D-4BE0-A137-E20B1DD3B7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05" t="42151" r="61683" b="45040"/>
          <a:stretch/>
        </p:blipFill>
        <p:spPr>
          <a:xfrm>
            <a:off x="0" y="2055137"/>
            <a:ext cx="8978288" cy="1122629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12FC58A1-F96E-4A78-9673-A3E77B7BF9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05" t="63241" r="61683" b="23158"/>
          <a:stretch/>
        </p:blipFill>
        <p:spPr>
          <a:xfrm>
            <a:off x="0" y="3313568"/>
            <a:ext cx="8978288" cy="1192032"/>
          </a:xfrm>
          <a:prstGeom prst="rect">
            <a:avLst/>
          </a:prstGeom>
        </p:spPr>
      </p:pic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C97F835F-08E0-4704-979B-FFCB27B9A8C7}"/>
              </a:ext>
            </a:extLst>
          </p:cNvPr>
          <p:cNvCxnSpPr/>
          <p:nvPr/>
        </p:nvCxnSpPr>
        <p:spPr>
          <a:xfrm>
            <a:off x="153909" y="3159659"/>
            <a:ext cx="874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ovéPole 1">
            <a:extLst>
              <a:ext uri="{FF2B5EF4-FFF2-40B4-BE49-F238E27FC236}">
                <a16:creationId xmlns:a16="http://schemas.microsoft.com/office/drawing/2014/main" id="{61E7F26C-B9B1-426E-940E-B8792FFE7472}"/>
              </a:ext>
            </a:extLst>
          </p:cNvPr>
          <p:cNvSpPr txBox="1"/>
          <p:nvPr/>
        </p:nvSpPr>
        <p:spPr>
          <a:xfrm>
            <a:off x="2390115" y="986829"/>
            <a:ext cx="15662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5 – 9 = </a:t>
            </a:r>
            <a:r>
              <a:rPr lang="cs-CZ" sz="2200" b="1" dirty="0">
                <a:solidFill>
                  <a:srgbClr val="0070C0"/>
                </a:solidFill>
              </a:rPr>
              <a:t>-4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B1FEE19-1254-4FF7-AB62-BF097A935571}"/>
              </a:ext>
            </a:extLst>
          </p:cNvPr>
          <p:cNvSpPr txBox="1"/>
          <p:nvPr/>
        </p:nvSpPr>
        <p:spPr>
          <a:xfrm>
            <a:off x="869131" y="4544840"/>
            <a:ext cx="42460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třídenní ….. 600 + 900 = 1 500 Kč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BEACEBD3-E74F-4CAA-A47B-A2F2E4706B0B}"/>
              </a:ext>
            </a:extLst>
          </p:cNvPr>
          <p:cNvSpPr txBox="1"/>
          <p:nvPr/>
        </p:nvSpPr>
        <p:spPr>
          <a:xfrm>
            <a:off x="841971" y="5631257"/>
            <a:ext cx="25078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3 . 600 = </a:t>
            </a:r>
            <a:r>
              <a:rPr lang="cs-CZ" sz="2200" b="1" dirty="0">
                <a:solidFill>
                  <a:srgbClr val="0070C0"/>
                </a:solidFill>
              </a:rPr>
              <a:t>1 800 Kč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2C763CBD-D444-402C-876A-89C51EB686FF}"/>
              </a:ext>
            </a:extLst>
          </p:cNvPr>
          <p:cNvSpPr txBox="1"/>
          <p:nvPr/>
        </p:nvSpPr>
        <p:spPr>
          <a:xfrm>
            <a:off x="3376939" y="5622204"/>
            <a:ext cx="29785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1 800 – 1 500 = </a:t>
            </a:r>
            <a:r>
              <a:rPr lang="cs-CZ" sz="2200" b="1" dirty="0">
                <a:solidFill>
                  <a:srgbClr val="0070C0"/>
                </a:solidFill>
              </a:rPr>
              <a:t>300 Kč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DC6E5304-2C6F-4EA8-ABC4-67545CD38570}"/>
              </a:ext>
            </a:extLst>
          </p:cNvPr>
          <p:cNvSpPr txBox="1"/>
          <p:nvPr/>
        </p:nvSpPr>
        <p:spPr>
          <a:xfrm>
            <a:off x="4897925" y="4544840"/>
            <a:ext cx="23810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1 500 : 600 = </a:t>
            </a:r>
            <a:r>
              <a:rPr lang="cs-CZ" sz="2200" b="1" dirty="0">
                <a:solidFill>
                  <a:srgbClr val="0070C0"/>
                </a:solidFill>
              </a:rPr>
              <a:t>2,5x</a:t>
            </a:r>
          </a:p>
        </p:txBody>
      </p:sp>
    </p:spTree>
    <p:extLst>
      <p:ext uri="{BB962C8B-B14F-4D97-AF65-F5344CB8AC3E}">
        <p14:creationId xmlns:p14="http://schemas.microsoft.com/office/powerpoint/2010/main" val="182213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id="{602E4B7D-BD17-4C42-B715-D20AAEAC8CBC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9-2023-2</a:t>
            </a:r>
          </a:p>
        </p:txBody>
      </p:sp>
      <p:sp>
        <p:nvSpPr>
          <p:cNvPr id="15" name="Šipka: doprava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29AF93-EC8D-46AF-97A4-F5ABE73A9576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Šipka: doprava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3ED03C-ECD4-46A2-AA68-CC119CF2B7C1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1517647-D136-4FCA-A786-1A547BE10C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02" t="23333" r="64886" b="28790"/>
          <a:stretch/>
        </p:blipFill>
        <p:spPr>
          <a:xfrm>
            <a:off x="1" y="470780"/>
            <a:ext cx="8934627" cy="47530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>
                <a:extLst>
                  <a:ext uri="{FF2B5EF4-FFF2-40B4-BE49-F238E27FC236}">
                    <a16:creationId xmlns:a16="http://schemas.microsoft.com/office/drawing/2014/main" id="{CC5A5B19-F52B-48D4-B396-16658E970A0D}"/>
                  </a:ext>
                </a:extLst>
              </p:cNvPr>
              <p:cNvSpPr txBox="1"/>
              <p:nvPr/>
            </p:nvSpPr>
            <p:spPr>
              <a:xfrm>
                <a:off x="2136618" y="1249379"/>
                <a:ext cx="1158843" cy="6938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TextovéPole 1">
                <a:extLst>
                  <a:ext uri="{FF2B5EF4-FFF2-40B4-BE49-F238E27FC236}">
                    <a16:creationId xmlns:a16="http://schemas.microsoft.com/office/drawing/2014/main" id="{CC5A5B19-F52B-48D4-B396-16658E970A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6618" y="1249379"/>
                <a:ext cx="1158843" cy="6938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B0D179C1-46B3-4D77-8682-6B5B323C2008}"/>
                  </a:ext>
                </a:extLst>
              </p:cNvPr>
              <p:cNvSpPr txBox="1"/>
              <p:nvPr/>
            </p:nvSpPr>
            <p:spPr>
              <a:xfrm>
                <a:off x="3232087" y="1267486"/>
                <a:ext cx="1385180" cy="6938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3−16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B0D179C1-46B3-4D77-8682-6B5B323C20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2087" y="1267486"/>
                <a:ext cx="1385180" cy="6938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A877E2F3-C1A9-4280-99D7-036F94101A25}"/>
                  </a:ext>
                </a:extLst>
              </p:cNvPr>
              <p:cNvSpPr txBox="1"/>
              <p:nvPr/>
            </p:nvSpPr>
            <p:spPr>
              <a:xfrm>
                <a:off x="4472412" y="1258433"/>
                <a:ext cx="814812" cy="6938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cs-CZ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den>
                      </m:f>
                    </m:oMath>
                  </m:oMathPara>
                </a14:m>
                <a:endParaRPr lang="cs-CZ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A877E2F3-C1A9-4280-99D7-036F94101A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412" y="1258433"/>
                <a:ext cx="814812" cy="69384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096A495A-9909-4304-9FC5-802FBD70184D}"/>
                  </a:ext>
                </a:extLst>
              </p:cNvPr>
              <p:cNvSpPr txBox="1"/>
              <p:nvPr/>
            </p:nvSpPr>
            <p:spPr>
              <a:xfrm>
                <a:off x="2498756" y="2652666"/>
                <a:ext cx="968721" cy="7013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096A495A-9909-4304-9FC5-802FBD7018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8756" y="2652666"/>
                <a:ext cx="968721" cy="701346"/>
              </a:xfrm>
              <a:prstGeom prst="rect">
                <a:avLst/>
              </a:prstGeom>
              <a:blipFill>
                <a:blip r:embed="rId7"/>
                <a:stretch>
                  <a:fillRect l="-62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5EACE5CE-B5FF-4A2F-8149-229ECC961A45}"/>
                  </a:ext>
                </a:extLst>
              </p:cNvPr>
              <p:cNvSpPr txBox="1"/>
              <p:nvPr/>
            </p:nvSpPr>
            <p:spPr>
              <a:xfrm>
                <a:off x="3449371" y="2670773"/>
                <a:ext cx="778598" cy="6938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5EACE5CE-B5FF-4A2F-8149-229ECC961A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9371" y="2670773"/>
                <a:ext cx="778598" cy="693844"/>
              </a:xfrm>
              <a:prstGeom prst="rect">
                <a:avLst/>
              </a:prstGeom>
              <a:blipFill>
                <a:blip r:embed="rId8"/>
                <a:stretch>
                  <a:fillRect l="-78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D3DBA35A-701D-45D1-9FE6-2688004EAC91}"/>
                  </a:ext>
                </a:extLst>
              </p:cNvPr>
              <p:cNvSpPr txBox="1"/>
              <p:nvPr/>
            </p:nvSpPr>
            <p:spPr>
              <a:xfrm>
                <a:off x="4182699" y="2661719"/>
                <a:ext cx="814812" cy="6938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cs-CZ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cs-CZ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D3DBA35A-701D-45D1-9FE6-2688004EA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2699" y="2661719"/>
                <a:ext cx="814812" cy="69384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07B96786-D776-4762-88CA-5590580489B7}"/>
                  </a:ext>
                </a:extLst>
              </p:cNvPr>
              <p:cNvSpPr txBox="1"/>
              <p:nvPr/>
            </p:nvSpPr>
            <p:spPr>
              <a:xfrm>
                <a:off x="2571183" y="4001632"/>
                <a:ext cx="2055137" cy="12577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cs-CZ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14+6</m:t>
                              </m:r>
                            </m:num>
                            <m:den>
                              <m: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cs-CZ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9+21</m:t>
                              </m:r>
                            </m:num>
                            <m:den>
                              <m: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den>
                          </m:f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.2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07B96786-D776-4762-88CA-5590580489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183" y="4001632"/>
                <a:ext cx="2055137" cy="1257717"/>
              </a:xfrm>
              <a:prstGeom prst="rect">
                <a:avLst/>
              </a:prstGeom>
              <a:blipFill>
                <a:blip r:embed="rId10"/>
                <a:stretch>
                  <a:fillRect l="-29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9BC66498-A460-4AF7-B77E-275F09A6EDA0}"/>
                  </a:ext>
                </a:extLst>
              </p:cNvPr>
              <p:cNvSpPr txBox="1"/>
              <p:nvPr/>
            </p:nvSpPr>
            <p:spPr>
              <a:xfrm>
                <a:off x="4155540" y="4001632"/>
                <a:ext cx="1140737" cy="12577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cs-CZ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num>
                            <m:den>
                              <m: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cs-CZ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num>
                            <m:den>
                              <m: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den>
                          </m:f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.2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9BC66498-A460-4AF7-B77E-275F09A6ED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5540" y="4001632"/>
                <a:ext cx="1140737" cy="1257717"/>
              </a:xfrm>
              <a:prstGeom prst="rect">
                <a:avLst/>
              </a:prstGeom>
              <a:blipFill>
                <a:blip r:embed="rId11"/>
                <a:stretch>
                  <a:fillRect l="-53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C79D5BF2-9C46-4236-9906-C25229EA04D3}"/>
                  </a:ext>
                </a:extLst>
              </p:cNvPr>
              <p:cNvSpPr txBox="1"/>
              <p:nvPr/>
            </p:nvSpPr>
            <p:spPr>
              <a:xfrm>
                <a:off x="5251009" y="4028793"/>
                <a:ext cx="851027" cy="12577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cs-CZ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num>
                            <m:den>
                              <m: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cs-CZ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num>
                            <m:den>
                              <m: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C79D5BF2-9C46-4236-9906-C25229EA04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1009" y="4028793"/>
                <a:ext cx="851027" cy="1257717"/>
              </a:xfrm>
              <a:prstGeom prst="rect">
                <a:avLst/>
              </a:prstGeom>
              <a:blipFill>
                <a:blip r:embed="rId12"/>
                <a:stretch>
                  <a:fillRect l="-357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97A5DE1A-AEDE-4043-A44D-39EAAF0FE54C}"/>
                  </a:ext>
                </a:extLst>
              </p:cNvPr>
              <p:cNvSpPr txBox="1"/>
              <p:nvPr/>
            </p:nvSpPr>
            <p:spPr>
              <a:xfrm>
                <a:off x="6074875" y="4291343"/>
                <a:ext cx="1819747" cy="6938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97A5DE1A-AEDE-4043-A44D-39EAAF0FE5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4875" y="4291343"/>
                <a:ext cx="1819747" cy="693844"/>
              </a:xfrm>
              <a:prstGeom prst="rect">
                <a:avLst/>
              </a:prstGeom>
              <a:blipFill>
                <a:blip r:embed="rId13"/>
                <a:stretch>
                  <a:fillRect l="-33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FB954157-7621-4E8F-A142-9F903BFDC5AD}"/>
              </a:ext>
            </a:extLst>
          </p:cNvPr>
          <p:cNvCxnSpPr/>
          <p:nvPr/>
        </p:nvCxnSpPr>
        <p:spPr>
          <a:xfrm flipV="1">
            <a:off x="6590923" y="4327556"/>
            <a:ext cx="262550" cy="2263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58065988-3548-44B9-8567-334CD24A213C}"/>
              </a:ext>
            </a:extLst>
          </p:cNvPr>
          <p:cNvCxnSpPr/>
          <p:nvPr/>
        </p:nvCxnSpPr>
        <p:spPr>
          <a:xfrm flipV="1">
            <a:off x="6083929" y="4762122"/>
            <a:ext cx="262550" cy="2263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6426CC4D-904F-4A78-B25D-2D2122128605}"/>
              </a:ext>
            </a:extLst>
          </p:cNvPr>
          <p:cNvSpPr txBox="1"/>
          <p:nvPr/>
        </p:nvSpPr>
        <p:spPr>
          <a:xfrm>
            <a:off x="6183515" y="4961299"/>
            <a:ext cx="28971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2859711C-4A11-4392-860C-FE6EFD1C80B4}"/>
              </a:ext>
            </a:extLst>
          </p:cNvPr>
          <p:cNvSpPr txBox="1"/>
          <p:nvPr/>
        </p:nvSpPr>
        <p:spPr>
          <a:xfrm>
            <a:off x="6681457" y="3983526"/>
            <a:ext cx="28971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ovéPole 21">
                <a:extLst>
                  <a:ext uri="{FF2B5EF4-FFF2-40B4-BE49-F238E27FC236}">
                    <a16:creationId xmlns:a16="http://schemas.microsoft.com/office/drawing/2014/main" id="{3A65CCCE-0100-44AF-A4BE-3779E2827A0A}"/>
                  </a:ext>
                </a:extLst>
              </p:cNvPr>
              <p:cNvSpPr txBox="1"/>
              <p:nvPr/>
            </p:nvSpPr>
            <p:spPr>
              <a:xfrm>
                <a:off x="7333305" y="4318503"/>
                <a:ext cx="814812" cy="6938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cs-CZ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cs-CZ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2" name="TextovéPole 21">
                <a:extLst>
                  <a:ext uri="{FF2B5EF4-FFF2-40B4-BE49-F238E27FC236}">
                    <a16:creationId xmlns:a16="http://schemas.microsoft.com/office/drawing/2014/main" id="{3A65CCCE-0100-44AF-A4BE-3779E2827A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3305" y="4318503"/>
                <a:ext cx="814812" cy="693844"/>
              </a:xfrm>
              <a:prstGeom prst="rect">
                <a:avLst/>
              </a:prstGeom>
              <a:blipFill>
                <a:blip r:embed="rId14"/>
                <a:stretch>
                  <a:fillRect l="-74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Přímá spojnice 22">
            <a:extLst>
              <a:ext uri="{FF2B5EF4-FFF2-40B4-BE49-F238E27FC236}">
                <a16:creationId xmlns:a16="http://schemas.microsoft.com/office/drawing/2014/main" id="{97F1E571-E8FB-4AA3-AACD-CD863CE9D578}"/>
              </a:ext>
            </a:extLst>
          </p:cNvPr>
          <p:cNvCxnSpPr>
            <a:cxnSpLocks/>
          </p:cNvCxnSpPr>
          <p:nvPr/>
        </p:nvCxnSpPr>
        <p:spPr>
          <a:xfrm flipH="1" flipV="1">
            <a:off x="6111089" y="4336609"/>
            <a:ext cx="262550" cy="2263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414EE197-37A9-4246-BECC-58199CDEC836}"/>
              </a:ext>
            </a:extLst>
          </p:cNvPr>
          <p:cNvCxnSpPr>
            <a:cxnSpLocks/>
          </p:cNvCxnSpPr>
          <p:nvPr/>
        </p:nvCxnSpPr>
        <p:spPr>
          <a:xfrm flipH="1" flipV="1">
            <a:off x="6590923" y="4762122"/>
            <a:ext cx="262550" cy="2263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7D9806BB-B63A-4D88-B064-9F9898F35F0F}"/>
              </a:ext>
            </a:extLst>
          </p:cNvPr>
          <p:cNvSpPr txBox="1"/>
          <p:nvPr/>
        </p:nvSpPr>
        <p:spPr>
          <a:xfrm>
            <a:off x="6690508" y="4952246"/>
            <a:ext cx="28971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91507FBA-CD67-44EE-B19E-6D00DBD24C46}"/>
              </a:ext>
            </a:extLst>
          </p:cNvPr>
          <p:cNvSpPr txBox="1"/>
          <p:nvPr/>
        </p:nvSpPr>
        <p:spPr>
          <a:xfrm>
            <a:off x="6183516" y="3965419"/>
            <a:ext cx="28971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256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7" grpId="0"/>
      <p:bldP spid="18" grpId="0"/>
      <p:bldP spid="20" grpId="0"/>
      <p:bldP spid="21" grpId="0"/>
      <p:bldP spid="22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id="{602E4B7D-BD17-4C42-B715-D20AAEAC8CBC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9-2023-2</a:t>
            </a:r>
          </a:p>
        </p:txBody>
      </p:sp>
      <p:sp>
        <p:nvSpPr>
          <p:cNvPr id="15" name="Šipka: doprava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29AF93-EC8D-46AF-97A4-F5ABE73A9576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Šipka: doprava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3ED03C-ECD4-46A2-AA68-CC119CF2B7C1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475ED84-2E9F-4E38-B68B-8DBBAB162E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703" t="36995" r="61485" b="14709"/>
          <a:stretch/>
        </p:blipFill>
        <p:spPr>
          <a:xfrm>
            <a:off x="72428" y="416459"/>
            <a:ext cx="8833520" cy="416459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F4A83E13-807B-4E35-9C3E-92E91F21276E}"/>
              </a:ext>
            </a:extLst>
          </p:cNvPr>
          <p:cNvSpPr txBox="1"/>
          <p:nvPr/>
        </p:nvSpPr>
        <p:spPr>
          <a:xfrm>
            <a:off x="3567064" y="1122631"/>
            <a:ext cx="91440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400" dirty="0" err="1">
                <a:solidFill>
                  <a:srgbClr val="0070C0"/>
                </a:solidFill>
              </a:rPr>
              <a:t>xy</a:t>
            </a:r>
            <a:r>
              <a:rPr lang="cs-CZ" sz="2400" dirty="0">
                <a:solidFill>
                  <a:srgbClr val="0070C0"/>
                </a:solidFill>
              </a:rPr>
              <a:t> – 3x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B385825-41D6-42C2-85F7-CD53FE6A99E3}"/>
              </a:ext>
            </a:extLst>
          </p:cNvPr>
          <p:cNvSpPr txBox="1"/>
          <p:nvPr/>
        </p:nvSpPr>
        <p:spPr>
          <a:xfrm>
            <a:off x="4490515" y="1122631"/>
            <a:ext cx="145761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+ 3x – 6y =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F55EFD8-9663-4C51-B863-B50468D265DC}"/>
              </a:ext>
            </a:extLst>
          </p:cNvPr>
          <p:cNvSpPr txBox="1"/>
          <p:nvPr/>
        </p:nvSpPr>
        <p:spPr>
          <a:xfrm>
            <a:off x="5902858" y="1104524"/>
            <a:ext cx="116789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400" dirty="0" err="1">
                <a:solidFill>
                  <a:srgbClr val="0070C0"/>
                </a:solidFill>
              </a:rPr>
              <a:t>xy</a:t>
            </a:r>
            <a:r>
              <a:rPr lang="cs-CZ" sz="2400" dirty="0">
                <a:solidFill>
                  <a:srgbClr val="0070C0"/>
                </a:solidFill>
              </a:rPr>
              <a:t> – 6y =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A98E5094-DEBE-4958-A413-38AE128751E4}"/>
              </a:ext>
            </a:extLst>
          </p:cNvPr>
          <p:cNvSpPr txBox="1"/>
          <p:nvPr/>
        </p:nvSpPr>
        <p:spPr>
          <a:xfrm>
            <a:off x="7116024" y="1086417"/>
            <a:ext cx="111357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y.(x – 6)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D6C84A5-D92E-4B23-9481-0B5D25C955AA}"/>
              </a:ext>
            </a:extLst>
          </p:cNvPr>
          <p:cNvSpPr txBox="1"/>
          <p:nvPr/>
        </p:nvSpPr>
        <p:spPr>
          <a:xfrm>
            <a:off x="1783530" y="2788469"/>
            <a:ext cx="420986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9a</a:t>
            </a:r>
            <a:r>
              <a:rPr lang="cs-CZ" sz="2400" baseline="30000" dirty="0">
                <a:solidFill>
                  <a:srgbClr val="0070C0"/>
                </a:solidFill>
              </a:rPr>
              <a:t>2</a:t>
            </a:r>
            <a:r>
              <a:rPr lang="cs-CZ" sz="2400" dirty="0">
                <a:solidFill>
                  <a:srgbClr val="0070C0"/>
                </a:solidFill>
              </a:rPr>
              <a:t> – 16 = (3a – 4) . </a:t>
            </a:r>
            <a:r>
              <a:rPr lang="cs-CZ" sz="2400" b="1" dirty="0">
                <a:solidFill>
                  <a:srgbClr val="0070C0"/>
                </a:solidFill>
              </a:rPr>
              <a:t>(3a + 4)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19BC4CD1-28AE-423B-AE3F-694F96ED878F}"/>
              </a:ext>
            </a:extLst>
          </p:cNvPr>
          <p:cNvSpPr txBox="1"/>
          <p:nvPr/>
        </p:nvSpPr>
        <p:spPr>
          <a:xfrm>
            <a:off x="914397" y="4490521"/>
            <a:ext cx="182880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9n</a:t>
            </a:r>
            <a:r>
              <a:rPr lang="cs-CZ" sz="2400" baseline="30000" dirty="0">
                <a:solidFill>
                  <a:srgbClr val="0070C0"/>
                </a:solidFill>
              </a:rPr>
              <a:t>2</a:t>
            </a:r>
            <a:r>
              <a:rPr lang="cs-CZ" sz="2400" dirty="0">
                <a:solidFill>
                  <a:srgbClr val="0070C0"/>
                </a:solidFill>
              </a:rPr>
              <a:t> + 12n + 4 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3140906-569E-4048-90B5-9F0031F96BE9}"/>
              </a:ext>
            </a:extLst>
          </p:cNvPr>
          <p:cNvSpPr txBox="1"/>
          <p:nvPr/>
        </p:nvSpPr>
        <p:spPr>
          <a:xfrm>
            <a:off x="2580235" y="4490521"/>
            <a:ext cx="143950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– 3n</a:t>
            </a:r>
            <a:r>
              <a:rPr lang="cs-CZ" sz="2400" baseline="30000" dirty="0">
                <a:solidFill>
                  <a:srgbClr val="0070C0"/>
                </a:solidFill>
              </a:rPr>
              <a:t>2</a:t>
            </a:r>
            <a:r>
              <a:rPr lang="cs-CZ" sz="2400" dirty="0">
                <a:solidFill>
                  <a:srgbClr val="0070C0"/>
                </a:solidFill>
              </a:rPr>
              <a:t> – 4n 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76B66F03-2046-4AB7-8F0B-EBB22287AA38}"/>
              </a:ext>
            </a:extLst>
          </p:cNvPr>
          <p:cNvSpPr txBox="1"/>
          <p:nvPr/>
        </p:nvSpPr>
        <p:spPr>
          <a:xfrm>
            <a:off x="3793400" y="3802458"/>
            <a:ext cx="2535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n 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2E8BA08E-38D7-4D6C-8E38-42CACBEBCDFF}"/>
              </a:ext>
            </a:extLst>
          </p:cNvPr>
          <p:cNvSpPr txBox="1"/>
          <p:nvPr/>
        </p:nvSpPr>
        <p:spPr>
          <a:xfrm>
            <a:off x="3929199" y="4490521"/>
            <a:ext cx="86913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+ n</a:t>
            </a:r>
            <a:r>
              <a:rPr lang="cs-CZ" sz="2400" baseline="30000" dirty="0">
                <a:solidFill>
                  <a:srgbClr val="0070C0"/>
                </a:solidFill>
              </a:rPr>
              <a:t>2</a:t>
            </a:r>
            <a:r>
              <a:rPr lang="cs-CZ" sz="2400" dirty="0">
                <a:solidFill>
                  <a:srgbClr val="0070C0"/>
                </a:solidFill>
              </a:rPr>
              <a:t> = 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2D6A7811-1BF3-47C1-A6E2-45619C82DA84}"/>
              </a:ext>
            </a:extLst>
          </p:cNvPr>
          <p:cNvSpPr txBox="1"/>
          <p:nvPr/>
        </p:nvSpPr>
        <p:spPr>
          <a:xfrm>
            <a:off x="4725902" y="4481467"/>
            <a:ext cx="182880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7n</a:t>
            </a:r>
            <a:r>
              <a:rPr lang="cs-CZ" sz="2400" b="1" baseline="30000" dirty="0">
                <a:solidFill>
                  <a:srgbClr val="0070C0"/>
                </a:solidFill>
              </a:rPr>
              <a:t>2</a:t>
            </a:r>
            <a:r>
              <a:rPr lang="cs-CZ" sz="2400" b="1" dirty="0">
                <a:solidFill>
                  <a:srgbClr val="0070C0"/>
                </a:solidFill>
              </a:rPr>
              <a:t> + 8n + 4 </a:t>
            </a:r>
          </a:p>
        </p:txBody>
      </p:sp>
    </p:spTree>
    <p:extLst>
      <p:ext uri="{BB962C8B-B14F-4D97-AF65-F5344CB8AC3E}">
        <p14:creationId xmlns:p14="http://schemas.microsoft.com/office/powerpoint/2010/main" val="68143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D48A48FE-4EAA-4660-B514-A70BB08C83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604" t="34246" r="62079" b="38778"/>
          <a:stretch/>
        </p:blipFill>
        <p:spPr>
          <a:xfrm>
            <a:off x="0" y="135802"/>
            <a:ext cx="8819164" cy="2362954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602E4B7D-BD17-4C42-B715-D20AAEAC8CBC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9-2023-2</a:t>
            </a:r>
          </a:p>
        </p:txBody>
      </p:sp>
      <p:sp>
        <p:nvSpPr>
          <p:cNvPr id="15" name="Šipka: doprava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29AF93-EC8D-46AF-97A4-F5ABE73A9576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Šipka: doprava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3ED03C-ECD4-46A2-AA68-CC119CF2B7C1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9EA6E67-BE21-40AA-8C29-C3253BB9F7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604" t="71575" r="77833" b="17383"/>
          <a:stretch/>
        </p:blipFill>
        <p:spPr>
          <a:xfrm>
            <a:off x="-36212" y="2969538"/>
            <a:ext cx="3912606" cy="967212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C479FA0A-0217-42DF-B50F-13A825C2E451}"/>
              </a:ext>
            </a:extLst>
          </p:cNvPr>
          <p:cNvSpPr txBox="1"/>
          <p:nvPr/>
        </p:nvSpPr>
        <p:spPr>
          <a:xfrm>
            <a:off x="778601" y="1231273"/>
            <a:ext cx="348558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2 + 0,5x – 1,5 = 0,6x + 0,8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722CD57C-63C5-4F0A-8E47-BD89C0DAD274}"/>
              </a:ext>
            </a:extLst>
          </p:cNvPr>
          <p:cNvSpPr txBox="1"/>
          <p:nvPr/>
        </p:nvSpPr>
        <p:spPr>
          <a:xfrm>
            <a:off x="1204104" y="1647733"/>
            <a:ext cx="292426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0,5 + 0,5x = 0,6x + 0,8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3C68BAC3-8C80-4CCC-9892-8E492D583717}"/>
              </a:ext>
            </a:extLst>
          </p:cNvPr>
          <p:cNvSpPr txBox="1"/>
          <p:nvPr/>
        </p:nvSpPr>
        <p:spPr>
          <a:xfrm>
            <a:off x="4237015" y="1638680"/>
            <a:ext cx="70617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/ .10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74C179DB-C68A-4586-95B9-A6771F848BF2}"/>
              </a:ext>
            </a:extLst>
          </p:cNvPr>
          <p:cNvSpPr txBox="1"/>
          <p:nvPr/>
        </p:nvSpPr>
        <p:spPr>
          <a:xfrm>
            <a:off x="1665824" y="2073246"/>
            <a:ext cx="206419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5 + 5x = 6x + 8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0EB7DD80-BF24-44DF-BF93-7F950828C83D}"/>
              </a:ext>
            </a:extLst>
          </p:cNvPr>
          <p:cNvSpPr txBox="1"/>
          <p:nvPr/>
        </p:nvSpPr>
        <p:spPr>
          <a:xfrm>
            <a:off x="4200801" y="2027980"/>
            <a:ext cx="126749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/ -6x - 5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885F3039-E0D3-4D71-B05E-25982035C872}"/>
              </a:ext>
            </a:extLst>
          </p:cNvPr>
          <p:cNvSpPr txBox="1"/>
          <p:nvPr/>
        </p:nvSpPr>
        <p:spPr>
          <a:xfrm>
            <a:off x="2163756" y="2435386"/>
            <a:ext cx="87819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-x = 3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DEB6CB15-08B7-4FEB-B7DA-B464613A2360}"/>
              </a:ext>
            </a:extLst>
          </p:cNvPr>
          <p:cNvSpPr txBox="1"/>
          <p:nvPr/>
        </p:nvSpPr>
        <p:spPr>
          <a:xfrm>
            <a:off x="2236180" y="2779418"/>
            <a:ext cx="87819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x = -3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CA4557C3-39E2-4539-8777-890C28AA0F46}"/>
              </a:ext>
            </a:extLst>
          </p:cNvPr>
          <p:cNvSpPr txBox="1"/>
          <p:nvPr/>
        </p:nvSpPr>
        <p:spPr>
          <a:xfrm>
            <a:off x="4146480" y="2372011"/>
            <a:ext cx="126749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/ .(-1)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1C239890-6644-400C-A2FF-8549D7D1E5EF}"/>
              </a:ext>
            </a:extLst>
          </p:cNvPr>
          <p:cNvSpPr txBox="1"/>
          <p:nvPr/>
        </p:nvSpPr>
        <p:spPr>
          <a:xfrm>
            <a:off x="4237014" y="4128383"/>
            <a:ext cx="70617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/ .8</a:t>
            </a:r>
            <a:endParaRPr lang="cs-CZ" sz="24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>
                <a:extLst>
                  <a:ext uri="{FF2B5EF4-FFF2-40B4-BE49-F238E27FC236}">
                    <a16:creationId xmlns:a16="http://schemas.microsoft.com/office/drawing/2014/main" id="{DE639D43-FCEC-4301-B7C4-9B31DCE15885}"/>
                  </a:ext>
                </a:extLst>
              </p:cNvPr>
              <p:cNvSpPr txBox="1"/>
              <p:nvPr/>
            </p:nvSpPr>
            <p:spPr>
              <a:xfrm>
                <a:off x="1023041" y="3983526"/>
                <a:ext cx="3105339" cy="5782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cs-CZ" sz="20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  <m:r>
                            <a:rPr lang="cs-CZ" sz="20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cs-CZ" sz="20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cs-CZ" sz="20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cs-CZ" sz="20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  <m:r>
                            <a:rPr lang="cs-CZ" sz="20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num>
                        <m:den>
                          <m:r>
                            <a:rPr lang="cs-CZ" sz="20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cs-CZ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cs-CZ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0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  <m:r>
                            <a:rPr lang="cs-CZ" sz="20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cs-CZ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cs-CZ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" name="TextovéPole 20">
                <a:extLst>
                  <a:ext uri="{FF2B5EF4-FFF2-40B4-BE49-F238E27FC236}">
                    <a16:creationId xmlns:a16="http://schemas.microsoft.com/office/drawing/2014/main" id="{DE639D43-FCEC-4301-B7C4-9B31DCE158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041" y="3983526"/>
                <a:ext cx="3105339" cy="578235"/>
              </a:xfrm>
              <a:prstGeom prst="rect">
                <a:avLst/>
              </a:prstGeom>
              <a:blipFill>
                <a:blip r:embed="rId4"/>
                <a:stretch>
                  <a:fillRect l="-19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ovéPole 21">
            <a:extLst>
              <a:ext uri="{FF2B5EF4-FFF2-40B4-BE49-F238E27FC236}">
                <a16:creationId xmlns:a16="http://schemas.microsoft.com/office/drawing/2014/main" id="{D7139B48-42AD-4E20-8BB9-C1E8FEBB5F8D}"/>
              </a:ext>
            </a:extLst>
          </p:cNvPr>
          <p:cNvSpPr txBox="1"/>
          <p:nvPr/>
        </p:nvSpPr>
        <p:spPr>
          <a:xfrm>
            <a:off x="1013991" y="4626322"/>
            <a:ext cx="289710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8y – 4 = 3y + 2 + y - 1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9905F804-17A0-43A1-B781-8608B0BB4DA3}"/>
              </a:ext>
            </a:extLst>
          </p:cNvPr>
          <p:cNvSpPr txBox="1"/>
          <p:nvPr/>
        </p:nvSpPr>
        <p:spPr>
          <a:xfrm>
            <a:off x="959670" y="5124262"/>
            <a:ext cx="289710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8y – 4 = 4y + 1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E8EA1CE7-517E-4D89-A934-BE62F9B3A527}"/>
              </a:ext>
            </a:extLst>
          </p:cNvPr>
          <p:cNvSpPr txBox="1"/>
          <p:nvPr/>
        </p:nvSpPr>
        <p:spPr>
          <a:xfrm>
            <a:off x="4101213" y="5115212"/>
            <a:ext cx="126749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/ -4y + 4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73EFDD42-486C-4EC6-8171-69D97CD4D349}"/>
              </a:ext>
            </a:extLst>
          </p:cNvPr>
          <p:cNvSpPr txBox="1"/>
          <p:nvPr/>
        </p:nvSpPr>
        <p:spPr>
          <a:xfrm>
            <a:off x="1403290" y="5567882"/>
            <a:ext cx="10230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4y = 5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FCAF7F96-A20F-4664-A181-48EA7A6CD278}"/>
              </a:ext>
            </a:extLst>
          </p:cNvPr>
          <p:cNvSpPr txBox="1"/>
          <p:nvPr/>
        </p:nvSpPr>
        <p:spPr>
          <a:xfrm>
            <a:off x="4055945" y="5531670"/>
            <a:ext cx="70617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/ :4</a:t>
            </a:r>
            <a:endParaRPr lang="cs-CZ" sz="24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ovéPole 26">
                <a:extLst>
                  <a:ext uri="{FF2B5EF4-FFF2-40B4-BE49-F238E27FC236}">
                    <a16:creationId xmlns:a16="http://schemas.microsoft.com/office/drawing/2014/main" id="{03ED8E57-B575-4810-9049-C80C5F6C545E}"/>
                  </a:ext>
                </a:extLst>
              </p:cNvPr>
              <p:cNvSpPr txBox="1"/>
              <p:nvPr/>
            </p:nvSpPr>
            <p:spPr>
              <a:xfrm>
                <a:off x="1539086" y="6056769"/>
                <a:ext cx="1023039" cy="5371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cs-CZ" sz="2400" b="1" dirty="0">
                    <a:solidFill>
                      <a:srgbClr val="0070C0"/>
                    </a:solidFill>
                  </a:rPr>
                  <a:t>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cs-CZ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cs-CZ" sz="2400" b="1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7" name="TextovéPole 26">
                <a:extLst>
                  <a:ext uri="{FF2B5EF4-FFF2-40B4-BE49-F238E27FC236}">
                    <a16:creationId xmlns:a16="http://schemas.microsoft.com/office/drawing/2014/main" id="{03ED8E57-B575-4810-9049-C80C5F6C54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086" y="6056769"/>
                <a:ext cx="1023039" cy="537198"/>
              </a:xfrm>
              <a:prstGeom prst="rect">
                <a:avLst/>
              </a:prstGeom>
              <a:blipFill>
                <a:blip r:embed="rId5"/>
                <a:stretch>
                  <a:fillRect l="-17857" t="-1136" b="-1931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117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BC54A9CD-CCE5-4BEB-BD6F-DF7D2B204C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02" t="24389" r="61287" b="58614"/>
          <a:stretch/>
        </p:blipFill>
        <p:spPr>
          <a:xfrm>
            <a:off x="90530" y="135799"/>
            <a:ext cx="9144000" cy="1511932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602E4B7D-BD17-4C42-B715-D20AAEAC8CBC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9-2023-2</a:t>
            </a:r>
          </a:p>
        </p:txBody>
      </p:sp>
      <p:sp>
        <p:nvSpPr>
          <p:cNvPr id="15" name="Šipka: doprava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29AF93-EC8D-46AF-97A4-F5ABE73A9576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Šipka: doprava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3ED03C-ECD4-46A2-AA68-CC119CF2B7C1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A2FF8BF-B0C3-40D8-8AFE-8AC1A9CE44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02" t="49647" r="61287" b="37631"/>
          <a:stretch/>
        </p:blipFill>
        <p:spPr>
          <a:xfrm>
            <a:off x="81477" y="1783531"/>
            <a:ext cx="9144000" cy="1131685"/>
          </a:xfrm>
          <a:prstGeom prst="rect">
            <a:avLst/>
          </a:prstGeom>
        </p:spPr>
      </p:pic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6B775FE3-7F32-4D2D-A4E3-34F6F0F3CB9F}"/>
              </a:ext>
            </a:extLst>
          </p:cNvPr>
          <p:cNvCxnSpPr/>
          <p:nvPr/>
        </p:nvCxnSpPr>
        <p:spPr>
          <a:xfrm>
            <a:off x="135802" y="1638677"/>
            <a:ext cx="889955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>
            <a:extLst>
              <a:ext uri="{FF2B5EF4-FFF2-40B4-BE49-F238E27FC236}">
                <a16:creationId xmlns:a16="http://schemas.microsoft.com/office/drawing/2014/main" id="{BD16E7B2-FC6C-419F-81C6-F92309D576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02" t="77144" r="61287" b="12244"/>
          <a:stretch/>
        </p:blipFill>
        <p:spPr>
          <a:xfrm>
            <a:off x="52809" y="3367884"/>
            <a:ext cx="9144000" cy="94399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891AE883-03D8-4B47-9226-64B8B05E5D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604" t="61001" r="62871" b="17525"/>
          <a:stretch/>
        </p:blipFill>
        <p:spPr>
          <a:xfrm>
            <a:off x="-54318" y="4553892"/>
            <a:ext cx="8623363" cy="18921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BC261218-02E3-42FC-AA8E-19D65C369A17}"/>
                  </a:ext>
                </a:extLst>
              </p:cNvPr>
              <p:cNvSpPr txBox="1"/>
              <p:nvPr/>
            </p:nvSpPr>
            <p:spPr>
              <a:xfrm>
                <a:off x="4264174" y="2544027"/>
                <a:ext cx="1973664" cy="5371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cs-CZ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cs-CZ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cs-CZ" sz="2400" dirty="0">
                    <a:solidFill>
                      <a:srgbClr val="0070C0"/>
                    </a:solidFill>
                  </a:rPr>
                  <a:t> . 30 = </a:t>
                </a:r>
                <a:r>
                  <a:rPr lang="cs-CZ" sz="2400" b="1" dirty="0">
                    <a:solidFill>
                      <a:srgbClr val="0070C0"/>
                    </a:solidFill>
                  </a:rPr>
                  <a:t>25 dní</a:t>
                </a:r>
              </a:p>
            </p:txBody>
          </p:sp>
        </mc:Choice>
        <mc:Fallback xmlns="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BC261218-02E3-42FC-AA8E-19D65C369A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4174" y="2544027"/>
                <a:ext cx="1973664" cy="537198"/>
              </a:xfrm>
              <a:prstGeom prst="rect">
                <a:avLst/>
              </a:prstGeom>
              <a:blipFill>
                <a:blip r:embed="rId5"/>
                <a:stretch>
                  <a:fillRect l="-310" t="-1136" b="-1931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ovéPole 11">
            <a:extLst>
              <a:ext uri="{FF2B5EF4-FFF2-40B4-BE49-F238E27FC236}">
                <a16:creationId xmlns:a16="http://schemas.microsoft.com/office/drawing/2014/main" id="{56B87F8E-107A-4FE4-BDAC-CB66BA711340}"/>
              </a:ext>
            </a:extLst>
          </p:cNvPr>
          <p:cNvSpPr txBox="1"/>
          <p:nvPr/>
        </p:nvSpPr>
        <p:spPr>
          <a:xfrm>
            <a:off x="2480644" y="3829621"/>
            <a:ext cx="298765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30 dní ………… 12 členů</a:t>
            </a:r>
            <a:endParaRPr lang="cs-CZ" sz="2000" b="1" dirty="0">
              <a:solidFill>
                <a:srgbClr val="0070C0"/>
              </a:solidFill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B050215A-4082-4761-88C5-7195B6A21F8E}"/>
              </a:ext>
            </a:extLst>
          </p:cNvPr>
          <p:cNvSpPr txBox="1"/>
          <p:nvPr/>
        </p:nvSpPr>
        <p:spPr>
          <a:xfrm>
            <a:off x="2462537" y="4255134"/>
            <a:ext cx="298765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45 dní ………… x členů</a:t>
            </a:r>
            <a:endParaRPr lang="cs-CZ" sz="2000" b="1" dirty="0">
              <a:solidFill>
                <a:srgbClr val="0070C0"/>
              </a:solidFill>
            </a:endParaRP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9B29AF14-FF75-4790-B815-5C2C6A80ED05}"/>
              </a:ext>
            </a:extLst>
          </p:cNvPr>
          <p:cNvCxnSpPr>
            <a:cxnSpLocks/>
          </p:cNvCxnSpPr>
          <p:nvPr/>
        </p:nvCxnSpPr>
        <p:spPr>
          <a:xfrm>
            <a:off x="2317693" y="4553895"/>
            <a:ext cx="266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22FFB5D7-8E3E-4668-88F3-A743CFC20B83}"/>
              </a:ext>
            </a:extLst>
          </p:cNvPr>
          <p:cNvCxnSpPr>
            <a:cxnSpLocks/>
          </p:cNvCxnSpPr>
          <p:nvPr/>
        </p:nvCxnSpPr>
        <p:spPr>
          <a:xfrm flipV="1">
            <a:off x="4888874" y="3865828"/>
            <a:ext cx="0" cy="648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2DABD9FF-555C-4D01-A62E-03F56A2ED3D7}"/>
              </a:ext>
            </a:extLst>
          </p:cNvPr>
          <p:cNvCxnSpPr>
            <a:cxnSpLocks/>
          </p:cNvCxnSpPr>
          <p:nvPr/>
        </p:nvCxnSpPr>
        <p:spPr>
          <a:xfrm>
            <a:off x="2372008" y="3838667"/>
            <a:ext cx="0" cy="648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49E1B766-750C-4181-8882-1BB1F0B1C713}"/>
                  </a:ext>
                </a:extLst>
              </p:cNvPr>
              <p:cNvSpPr txBox="1"/>
              <p:nvPr/>
            </p:nvSpPr>
            <p:spPr>
              <a:xfrm>
                <a:off x="5866637" y="3739084"/>
                <a:ext cx="1222227" cy="5223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cs-CZ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cs-CZ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num>
                      <m:den>
                        <m:r>
                          <a:rPr lang="cs-CZ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cs-CZ" sz="2400" dirty="0">
                    <a:solidFill>
                      <a:srgbClr val="0070C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num>
                      <m:den>
                        <m:r>
                          <a:rPr lang="cs-CZ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45</m:t>
                        </m:r>
                      </m:den>
                    </m:f>
                  </m:oMath>
                </a14:m>
                <a:r>
                  <a:rPr lang="cs-CZ" sz="2400" dirty="0">
                    <a:solidFill>
                      <a:srgbClr val="0070C0"/>
                    </a:solidFill>
                  </a:rPr>
                  <a:t> </a:t>
                </a:r>
                <a:endParaRPr lang="cs-CZ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49E1B766-750C-4181-8882-1BB1F0B1C7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6637" y="3739084"/>
                <a:ext cx="1222227" cy="522322"/>
              </a:xfrm>
              <a:prstGeom prst="rect">
                <a:avLst/>
              </a:prstGeom>
              <a:blipFill>
                <a:blip r:embed="rId6"/>
                <a:stretch>
                  <a:fillRect t="-2326" b="-2093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8EA8DD9A-0445-4842-8895-7C199A39B5D5}"/>
                  </a:ext>
                </a:extLst>
              </p:cNvPr>
              <p:cNvSpPr txBox="1"/>
              <p:nvPr/>
            </p:nvSpPr>
            <p:spPr>
              <a:xfrm>
                <a:off x="7822187" y="5794221"/>
                <a:ext cx="1249386" cy="5246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240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cs-CZ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400" dirty="0">
                    <a:solidFill>
                      <a:srgbClr val="0070C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cs-CZ" sz="2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cs-CZ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 </m:t>
                    </m:r>
                    <m:f>
                      <m:fPr>
                        <m:ctrlPr>
                          <a:rPr lang="cs-CZ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num>
                      <m:den>
                        <m:r>
                          <a:rPr lang="cs-CZ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cs-CZ" sz="2400" dirty="0">
                    <a:solidFill>
                      <a:srgbClr val="0070C0"/>
                    </a:solidFill>
                  </a:rPr>
                  <a:t> </a:t>
                </a:r>
                <a:endParaRPr lang="cs-CZ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8EA8DD9A-0445-4842-8895-7C199A39B5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2187" y="5794221"/>
                <a:ext cx="1249386" cy="524631"/>
              </a:xfrm>
              <a:prstGeom prst="rect">
                <a:avLst/>
              </a:prstGeom>
              <a:blipFill>
                <a:blip r:embed="rId7"/>
                <a:stretch>
                  <a:fillRect t="-2299" b="-1954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>
                <a:extLst>
                  <a:ext uri="{FF2B5EF4-FFF2-40B4-BE49-F238E27FC236}">
                    <a16:creationId xmlns:a16="http://schemas.microsoft.com/office/drawing/2014/main" id="{0909F529-FE09-448A-82C1-7CDF30C02E13}"/>
                  </a:ext>
                </a:extLst>
              </p:cNvPr>
              <p:cNvSpPr txBox="1"/>
              <p:nvPr/>
            </p:nvSpPr>
            <p:spPr>
              <a:xfrm>
                <a:off x="7668277" y="4309454"/>
                <a:ext cx="851033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sz="22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cs-CZ" sz="2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200" b="1" dirty="0">
                    <a:solidFill>
                      <a:srgbClr val="0070C0"/>
                    </a:solidFill>
                  </a:rPr>
                  <a:t>= 8</a:t>
                </a:r>
              </a:p>
            </p:txBody>
          </p:sp>
        </mc:Choice>
        <mc:Fallback xmlns="">
          <p:sp>
            <p:nvSpPr>
              <p:cNvPr id="20" name="TextovéPole 19">
                <a:extLst>
                  <a:ext uri="{FF2B5EF4-FFF2-40B4-BE49-F238E27FC236}">
                    <a16:creationId xmlns:a16="http://schemas.microsoft.com/office/drawing/2014/main" id="{0909F529-FE09-448A-82C1-7CDF30C02E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277" y="4309454"/>
                <a:ext cx="851033" cy="338554"/>
              </a:xfrm>
              <a:prstGeom prst="rect">
                <a:avLst/>
              </a:prstGeom>
              <a:blipFill>
                <a:blip r:embed="rId8"/>
                <a:stretch>
                  <a:fillRect l="-8571" t="-25455" b="-5090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DFD4FB96-69AA-44B1-B59D-570654BB3CD3}"/>
              </a:ext>
            </a:extLst>
          </p:cNvPr>
          <p:cNvCxnSpPr>
            <a:cxnSpLocks/>
          </p:cNvCxnSpPr>
          <p:nvPr/>
        </p:nvCxnSpPr>
        <p:spPr>
          <a:xfrm>
            <a:off x="5350600" y="6446070"/>
            <a:ext cx="208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>
            <a:extLst>
              <a:ext uri="{FF2B5EF4-FFF2-40B4-BE49-F238E27FC236}">
                <a16:creationId xmlns:a16="http://schemas.microsoft.com/office/drawing/2014/main" id="{15B075EF-8C5C-4768-96CD-6B6263AF9AB8}"/>
              </a:ext>
            </a:extLst>
          </p:cNvPr>
          <p:cNvCxnSpPr>
            <a:cxnSpLocks/>
          </p:cNvCxnSpPr>
          <p:nvPr/>
        </p:nvCxnSpPr>
        <p:spPr>
          <a:xfrm flipV="1">
            <a:off x="7360474" y="5758003"/>
            <a:ext cx="0" cy="648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>
            <a:extLst>
              <a:ext uri="{FF2B5EF4-FFF2-40B4-BE49-F238E27FC236}">
                <a16:creationId xmlns:a16="http://schemas.microsoft.com/office/drawing/2014/main" id="{49022CE0-C62A-4ECF-A44F-08F31BDA6458}"/>
              </a:ext>
            </a:extLst>
          </p:cNvPr>
          <p:cNvCxnSpPr>
            <a:cxnSpLocks/>
          </p:cNvCxnSpPr>
          <p:nvPr/>
        </p:nvCxnSpPr>
        <p:spPr>
          <a:xfrm>
            <a:off x="5404915" y="5730842"/>
            <a:ext cx="0" cy="648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D120D086-7B54-4D50-8FA9-9BCCABE682A2}"/>
              </a:ext>
            </a:extLst>
          </p:cNvPr>
          <p:cNvSpPr txBox="1"/>
          <p:nvPr/>
        </p:nvSpPr>
        <p:spPr>
          <a:xfrm>
            <a:off x="5477337" y="5739902"/>
            <a:ext cx="189218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30 dní … 12 členů</a:t>
            </a:r>
            <a:endParaRPr lang="cs-CZ" sz="2000" b="1" dirty="0">
              <a:solidFill>
                <a:srgbClr val="0070C0"/>
              </a:solidFill>
            </a:endParaRP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55522192-97F3-4B03-896A-F0615A40832F}"/>
              </a:ext>
            </a:extLst>
          </p:cNvPr>
          <p:cNvSpPr txBox="1"/>
          <p:nvPr/>
        </p:nvSpPr>
        <p:spPr>
          <a:xfrm>
            <a:off x="5459230" y="6165415"/>
            <a:ext cx="184691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20 dní ….. x členů</a:t>
            </a:r>
            <a:endParaRPr lang="cs-CZ" sz="20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ovéPole 26">
                <a:extLst>
                  <a:ext uri="{FF2B5EF4-FFF2-40B4-BE49-F238E27FC236}">
                    <a16:creationId xmlns:a16="http://schemas.microsoft.com/office/drawing/2014/main" id="{9AED12C6-9874-42DF-BB73-DF02917C3C2A}"/>
                  </a:ext>
                </a:extLst>
              </p:cNvPr>
              <p:cNvSpPr txBox="1"/>
              <p:nvPr/>
            </p:nvSpPr>
            <p:spPr>
              <a:xfrm>
                <a:off x="8120950" y="5133317"/>
                <a:ext cx="932515" cy="5223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cs-CZ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cs-CZ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num>
                      <m:den>
                        <m:r>
                          <a:rPr lang="cs-CZ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cs-CZ" sz="2400" dirty="0">
                    <a:solidFill>
                      <a:srgbClr val="0070C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num>
                      <m:den>
                        <m:r>
                          <a:rPr lang="cs-CZ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cs-CZ" sz="2400" dirty="0">
                    <a:solidFill>
                      <a:srgbClr val="0070C0"/>
                    </a:solidFill>
                  </a:rPr>
                  <a:t> </a:t>
                </a:r>
                <a:endParaRPr lang="cs-CZ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7" name="TextovéPole 26">
                <a:extLst>
                  <a:ext uri="{FF2B5EF4-FFF2-40B4-BE49-F238E27FC236}">
                    <a16:creationId xmlns:a16="http://schemas.microsoft.com/office/drawing/2014/main" id="{9AED12C6-9874-42DF-BB73-DF02917C3C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0950" y="5133317"/>
                <a:ext cx="932515" cy="522322"/>
              </a:xfrm>
              <a:prstGeom prst="rect">
                <a:avLst/>
              </a:prstGeom>
              <a:blipFill>
                <a:blip r:embed="rId9"/>
                <a:stretch>
                  <a:fillRect t="-2326" b="-2093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ovéPole 27">
                <a:extLst>
                  <a:ext uri="{FF2B5EF4-FFF2-40B4-BE49-F238E27FC236}">
                    <a16:creationId xmlns:a16="http://schemas.microsoft.com/office/drawing/2014/main" id="{413D7571-96EB-40E0-8E46-4955C6858E56}"/>
                  </a:ext>
                </a:extLst>
              </p:cNvPr>
              <p:cNvSpPr txBox="1"/>
              <p:nvPr/>
            </p:nvSpPr>
            <p:spPr>
              <a:xfrm>
                <a:off x="7650171" y="3748138"/>
                <a:ext cx="1249386" cy="5246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240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cs-CZ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400" dirty="0">
                    <a:solidFill>
                      <a:srgbClr val="0070C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cs-CZ" sz="2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cs-CZ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 </m:t>
                    </m:r>
                    <m:f>
                      <m:fPr>
                        <m:ctrlPr>
                          <a:rPr lang="cs-CZ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num>
                      <m:den>
                        <m:r>
                          <a:rPr lang="cs-CZ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45</m:t>
                        </m:r>
                      </m:den>
                    </m:f>
                  </m:oMath>
                </a14:m>
                <a:r>
                  <a:rPr lang="cs-CZ" sz="2400" dirty="0">
                    <a:solidFill>
                      <a:srgbClr val="0070C0"/>
                    </a:solidFill>
                  </a:rPr>
                  <a:t> </a:t>
                </a:r>
                <a:endParaRPr lang="cs-CZ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8" name="TextovéPole 27">
                <a:extLst>
                  <a:ext uri="{FF2B5EF4-FFF2-40B4-BE49-F238E27FC236}">
                    <a16:creationId xmlns:a16="http://schemas.microsoft.com/office/drawing/2014/main" id="{413D7571-96EB-40E0-8E46-4955C6858E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0171" y="3748138"/>
                <a:ext cx="1249386" cy="524631"/>
              </a:xfrm>
              <a:prstGeom prst="rect">
                <a:avLst/>
              </a:prstGeom>
              <a:blipFill>
                <a:blip r:embed="rId10"/>
                <a:stretch>
                  <a:fillRect t="-3488" b="-197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ovéPole 28">
                <a:extLst>
                  <a:ext uri="{FF2B5EF4-FFF2-40B4-BE49-F238E27FC236}">
                    <a16:creationId xmlns:a16="http://schemas.microsoft.com/office/drawing/2014/main" id="{F6095AC1-BAA3-4A08-B68F-EE626C20B331}"/>
                  </a:ext>
                </a:extLst>
              </p:cNvPr>
              <p:cNvSpPr txBox="1"/>
              <p:nvPr/>
            </p:nvSpPr>
            <p:spPr>
              <a:xfrm>
                <a:off x="7804081" y="6382696"/>
                <a:ext cx="124938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sz="24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cs-CZ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400" b="1" dirty="0">
                    <a:solidFill>
                      <a:srgbClr val="0070C0"/>
                    </a:solidFill>
                  </a:rPr>
                  <a:t>= 18</a:t>
                </a:r>
              </a:p>
            </p:txBody>
          </p:sp>
        </mc:Choice>
        <mc:Fallback xmlns="">
          <p:sp>
            <p:nvSpPr>
              <p:cNvPr id="29" name="TextovéPole 28">
                <a:extLst>
                  <a:ext uri="{FF2B5EF4-FFF2-40B4-BE49-F238E27FC236}">
                    <a16:creationId xmlns:a16="http://schemas.microsoft.com/office/drawing/2014/main" id="{F6095AC1-BAA3-4A08-B68F-EE626C20B3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4081" y="6382696"/>
                <a:ext cx="1249386" cy="369332"/>
              </a:xfrm>
              <a:prstGeom prst="rect">
                <a:avLst/>
              </a:prstGeom>
              <a:blipFill>
                <a:blip r:embed="rId11"/>
                <a:stretch>
                  <a:fillRect l="-6341" t="-24590" b="-4918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ovéPole 29">
            <a:extLst>
              <a:ext uri="{FF2B5EF4-FFF2-40B4-BE49-F238E27FC236}">
                <a16:creationId xmlns:a16="http://schemas.microsoft.com/office/drawing/2014/main" id="{016D94E2-DCA0-4222-AC74-CF81B8946FA4}"/>
              </a:ext>
            </a:extLst>
          </p:cNvPr>
          <p:cNvSpPr txBox="1"/>
          <p:nvPr/>
        </p:nvSpPr>
        <p:spPr>
          <a:xfrm>
            <a:off x="2399160" y="6201628"/>
            <a:ext cx="222716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4 + 2 . 4 . 4 = 20 dní</a:t>
            </a:r>
            <a:endParaRPr lang="cs-CZ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0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8" grpId="0"/>
      <p:bldP spid="19" grpId="0"/>
      <p:bldP spid="20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8D2219CE-7B03-4309-BAC0-5D1D46A68E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604" t="27557" r="61584" b="57987"/>
          <a:stretch/>
        </p:blipFill>
        <p:spPr>
          <a:xfrm>
            <a:off x="108641" y="144862"/>
            <a:ext cx="8917664" cy="1258426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602E4B7D-BD17-4C42-B715-D20AAEAC8CBC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9-2023-2</a:t>
            </a:r>
          </a:p>
        </p:txBody>
      </p:sp>
      <p:sp>
        <p:nvSpPr>
          <p:cNvPr id="15" name="Šipka: doprava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29AF93-EC8D-46AF-97A4-F5ABE73A9576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Šipka: doprava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3ED03C-ECD4-46A2-AA68-CC119CF2B7C1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0F664DE-71F7-4993-A18E-7CDF8CF4F7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604" t="49624" r="61584" b="38416"/>
          <a:stretch/>
        </p:blipFill>
        <p:spPr>
          <a:xfrm>
            <a:off x="70918" y="1566251"/>
            <a:ext cx="8917664" cy="1041148"/>
          </a:xfrm>
          <a:prstGeom prst="rect">
            <a:avLst/>
          </a:prstGeom>
        </p:spPr>
      </p:pic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981B4A4D-5372-4802-97EB-97D753BF7ED6}"/>
              </a:ext>
            </a:extLst>
          </p:cNvPr>
          <p:cNvCxnSpPr/>
          <p:nvPr/>
        </p:nvCxnSpPr>
        <p:spPr>
          <a:xfrm>
            <a:off x="226338" y="1385181"/>
            <a:ext cx="871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363CA4BA-2207-46ED-AC7B-76B64567BF19}"/>
                  </a:ext>
                </a:extLst>
              </p:cNvPr>
              <p:cNvSpPr txBox="1"/>
              <p:nvPr/>
            </p:nvSpPr>
            <p:spPr>
              <a:xfrm>
                <a:off x="3449362" y="2390118"/>
                <a:ext cx="2200001" cy="521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cs-CZ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cs-CZ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num>
                      <m:den>
                        <m:r>
                          <a:rPr lang="cs-CZ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cs-CZ" sz="2400" dirty="0">
                    <a:solidFill>
                      <a:srgbClr val="0070C0"/>
                    </a:solidFill>
                  </a:rPr>
                  <a:t> </a:t>
                </a:r>
                <a:r>
                  <a:rPr lang="cs-CZ" sz="24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cs-CZ" sz="24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 = 0,5x </a:t>
                </a:r>
                <a:endParaRPr lang="cs-CZ" sz="2400" b="1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363CA4BA-2207-46ED-AC7B-76B64567BF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9362" y="2390118"/>
                <a:ext cx="2200001" cy="521553"/>
              </a:xfrm>
              <a:prstGeom prst="rect">
                <a:avLst/>
              </a:prstGeom>
              <a:blipFill>
                <a:blip r:embed="rId4"/>
                <a:stretch>
                  <a:fillRect l="-277" t="-4651" b="-186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Obrázek 9">
            <a:extLst>
              <a:ext uri="{FF2B5EF4-FFF2-40B4-BE49-F238E27FC236}">
                <a16:creationId xmlns:a16="http://schemas.microsoft.com/office/drawing/2014/main" id="{316B57C6-B246-4A95-81EC-AF1A89757C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604" t="61394" r="61584" b="30494"/>
          <a:stretch/>
        </p:blipFill>
        <p:spPr>
          <a:xfrm>
            <a:off x="51305" y="3096294"/>
            <a:ext cx="8917664" cy="706171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A0E635A4-25E4-4927-882A-C9D2300D69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604" t="70147" r="61584" b="22453"/>
          <a:stretch/>
        </p:blipFill>
        <p:spPr>
          <a:xfrm>
            <a:off x="31692" y="4282308"/>
            <a:ext cx="8917664" cy="6441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DED6002E-31F2-4369-882B-305386B3BEDF}"/>
                  </a:ext>
                </a:extLst>
              </p:cNvPr>
              <p:cNvSpPr txBox="1"/>
              <p:nvPr/>
            </p:nvSpPr>
            <p:spPr>
              <a:xfrm>
                <a:off x="3204918" y="3684772"/>
                <a:ext cx="3548967" cy="5275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cs-CZ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cs-CZ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cs-CZ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cs-CZ" sz="2400" dirty="0">
                    <a:solidFill>
                      <a:srgbClr val="0070C0"/>
                    </a:solidFill>
                  </a:rPr>
                  <a:t> </a:t>
                </a:r>
                <a:r>
                  <a:rPr lang="cs-CZ" sz="24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cs-CZ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cs-CZ" sz="24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 = 1,25x </a:t>
                </a:r>
                <a:endParaRPr lang="cs-CZ" sz="2400" b="1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DED6002E-31F2-4369-882B-305386B3BE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4918" y="3684772"/>
                <a:ext cx="3548967" cy="527580"/>
              </a:xfrm>
              <a:prstGeom prst="rect">
                <a:avLst/>
              </a:prstGeom>
              <a:blipFill>
                <a:blip r:embed="rId5"/>
                <a:stretch>
                  <a:fillRect t="-3448" b="-1839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945BE072-722F-4B49-8C34-23B70490F5DE}"/>
                  </a:ext>
                </a:extLst>
              </p:cNvPr>
              <p:cNvSpPr txBox="1"/>
              <p:nvPr/>
            </p:nvSpPr>
            <p:spPr>
              <a:xfrm>
                <a:off x="3648539" y="4979418"/>
                <a:ext cx="1774488" cy="5275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cs-CZ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cs-CZ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cs-CZ" sz="2400" dirty="0">
                    <a:solidFill>
                      <a:srgbClr val="0070C0"/>
                    </a:solidFill>
                  </a:rPr>
                  <a:t> + 15 </a:t>
                </a:r>
                <a:r>
                  <a:rPr lang="cs-CZ" sz="24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cs-CZ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m:rPr>
                        <m:sty m:val="p"/>
                      </m:rPr>
                      <a:rPr lang="cs-CZ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cs-CZ" sz="24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endParaRPr lang="cs-CZ" sz="2400" b="1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945BE072-722F-4B49-8C34-23B70490F5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8539" y="4979418"/>
                <a:ext cx="1774488" cy="527580"/>
              </a:xfrm>
              <a:prstGeom prst="rect">
                <a:avLst/>
              </a:prstGeom>
              <a:blipFill>
                <a:blip r:embed="rId6"/>
                <a:stretch>
                  <a:fillRect l="-344" t="-4651" b="-2093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B278CFBF-DF82-404A-904D-D14CC87558D9}"/>
                  </a:ext>
                </a:extLst>
              </p:cNvPr>
              <p:cNvSpPr txBox="1"/>
              <p:nvPr/>
            </p:nvSpPr>
            <p:spPr>
              <a:xfrm>
                <a:off x="3630432" y="5586002"/>
                <a:ext cx="177448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cs-CZ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cs-CZ" sz="2400" dirty="0">
                    <a:solidFill>
                      <a:srgbClr val="0070C0"/>
                    </a:solidFill>
                  </a:rPr>
                  <a:t> + 60 </a:t>
                </a:r>
                <a:r>
                  <a:rPr lang="cs-CZ" sz="24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cs-CZ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m:rPr>
                        <m:sty m:val="p"/>
                      </m:rPr>
                      <a:rPr lang="cs-CZ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cs-CZ" sz="24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endParaRPr lang="cs-CZ" sz="2400" b="1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B278CFBF-DF82-404A-904D-D14CC87558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432" y="5586002"/>
                <a:ext cx="1774488" cy="369332"/>
              </a:xfrm>
              <a:prstGeom prst="rect">
                <a:avLst/>
              </a:prstGeom>
              <a:blipFill>
                <a:blip r:embed="rId7"/>
                <a:stretch>
                  <a:fillRect l="-6186" t="-27869" b="-4918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3A17549A-04F6-4C5A-97F2-EC465A6EBC46}"/>
                  </a:ext>
                </a:extLst>
              </p:cNvPr>
              <p:cNvSpPr txBox="1"/>
              <p:nvPr/>
            </p:nvSpPr>
            <p:spPr>
              <a:xfrm>
                <a:off x="4246067" y="5993408"/>
                <a:ext cx="115885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cs-CZ" sz="2400" dirty="0">
                    <a:solidFill>
                      <a:srgbClr val="0070C0"/>
                    </a:solidFill>
                  </a:rPr>
                  <a:t>60 </a:t>
                </a:r>
                <a:r>
                  <a:rPr lang="cs-CZ" sz="24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cs-CZ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cs-CZ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cs-CZ" sz="24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endParaRPr lang="cs-CZ" sz="2400" b="1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3A17549A-04F6-4C5A-97F2-EC465A6EBC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6067" y="5993408"/>
                <a:ext cx="1158852" cy="369332"/>
              </a:xfrm>
              <a:prstGeom prst="rect">
                <a:avLst/>
              </a:prstGeom>
              <a:blipFill>
                <a:blip r:embed="rId8"/>
                <a:stretch>
                  <a:fillRect l="-16316" t="-27869" b="-4918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0FF0E65F-03D1-43E4-A2C0-A7AD18224AE8}"/>
                  </a:ext>
                </a:extLst>
              </p:cNvPr>
              <p:cNvSpPr txBox="1"/>
              <p:nvPr/>
            </p:nvSpPr>
            <p:spPr>
              <a:xfrm>
                <a:off x="4390922" y="6391760"/>
                <a:ext cx="115885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cs-CZ" sz="2400" b="1" dirty="0">
                    <a:solidFill>
                      <a:srgbClr val="0070C0"/>
                    </a:solidFill>
                  </a:rPr>
                  <a:t>x </a:t>
                </a:r>
                <a:r>
                  <a:rPr lang="cs-CZ" sz="2400" b="1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cs-CZ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𝟐𝟎</m:t>
                    </m:r>
                  </m:oMath>
                </a14:m>
                <a:r>
                  <a:rPr lang="cs-CZ" sz="2400" b="1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0FF0E65F-03D1-43E4-A2C0-A7AD18224A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0922" y="6391760"/>
                <a:ext cx="1158852" cy="369332"/>
              </a:xfrm>
              <a:prstGeom prst="rect">
                <a:avLst/>
              </a:prstGeom>
              <a:blipFill>
                <a:blip r:embed="rId9"/>
                <a:stretch>
                  <a:fillRect l="-15789" t="-30000" b="-5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90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CAE73F80-AA57-4CB8-94E1-65AF81E597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703" t="21925" r="61188" b="47451"/>
          <a:stretch/>
        </p:blipFill>
        <p:spPr>
          <a:xfrm>
            <a:off x="117695" y="217284"/>
            <a:ext cx="9026305" cy="2670772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602E4B7D-BD17-4C42-B715-D20AAEAC8CBC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9-2023-2</a:t>
            </a:r>
          </a:p>
        </p:txBody>
      </p:sp>
      <p:sp>
        <p:nvSpPr>
          <p:cNvPr id="15" name="Šipka: doprava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29AF93-EC8D-46AF-97A4-F5ABE73A9576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Šipka: doprava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3ED03C-ECD4-46A2-AA68-CC119CF2B7C1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5B48839-FF57-47C6-828F-508FB9EC31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703" t="58691" r="61188" b="9780"/>
          <a:stretch/>
        </p:blipFill>
        <p:spPr>
          <a:xfrm>
            <a:off x="54318" y="2933327"/>
            <a:ext cx="9026305" cy="2749701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C033585C-1EB9-4637-9AA2-6162DDAE7197}"/>
              </a:ext>
            </a:extLst>
          </p:cNvPr>
          <p:cNvSpPr txBox="1"/>
          <p:nvPr/>
        </p:nvSpPr>
        <p:spPr>
          <a:xfrm>
            <a:off x="6527540" y="3005764"/>
            <a:ext cx="115885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S = </a:t>
            </a:r>
            <a:r>
              <a:rPr lang="cs-CZ" sz="2200" dirty="0">
                <a:solidFill>
                  <a:srgbClr val="0070C0"/>
                </a:solidFill>
                <a:sym typeface="Symbol" panose="05050102010706020507" pitchFamily="18" charset="2"/>
              </a:rPr>
              <a:t> . r</a:t>
            </a:r>
            <a:r>
              <a:rPr lang="cs-CZ" sz="2200" baseline="30000" dirty="0">
                <a:solidFill>
                  <a:srgbClr val="0070C0"/>
                </a:solidFill>
                <a:sym typeface="Symbol" panose="05050102010706020507" pitchFamily="18" charset="2"/>
              </a:rPr>
              <a:t>2</a:t>
            </a:r>
            <a:endParaRPr lang="cs-CZ" sz="2200" baseline="300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991D2BAE-BE23-4808-A52B-BD7578966B72}"/>
              </a:ext>
            </a:extLst>
          </p:cNvPr>
          <p:cNvSpPr txBox="1"/>
          <p:nvPr/>
        </p:nvSpPr>
        <p:spPr>
          <a:xfrm>
            <a:off x="6518487" y="3376961"/>
            <a:ext cx="143045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S = </a:t>
            </a:r>
            <a:r>
              <a:rPr lang="cs-CZ" sz="2200" dirty="0">
                <a:solidFill>
                  <a:srgbClr val="0070C0"/>
                </a:solidFill>
                <a:sym typeface="Symbol" panose="05050102010706020507" pitchFamily="18" charset="2"/>
              </a:rPr>
              <a:t> . 144</a:t>
            </a:r>
            <a:endParaRPr lang="cs-CZ" sz="2200" baseline="300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641D48FF-29D9-4454-A68A-41E5611A9833}"/>
              </a:ext>
            </a:extLst>
          </p:cNvPr>
          <p:cNvSpPr txBox="1"/>
          <p:nvPr/>
        </p:nvSpPr>
        <p:spPr>
          <a:xfrm>
            <a:off x="6518487" y="3757205"/>
            <a:ext cx="143045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r = </a:t>
            </a:r>
            <a:r>
              <a:rPr lang="cs-CZ" sz="2200" dirty="0">
                <a:solidFill>
                  <a:srgbClr val="0070C0"/>
                </a:solidFill>
                <a:sym typeface="Symbol" panose="05050102010706020507" pitchFamily="18" charset="2"/>
              </a:rPr>
              <a:t>12 cm</a:t>
            </a:r>
            <a:endParaRPr lang="cs-CZ" sz="2200" baseline="300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C52D8727-A5A6-499F-BD5B-ECEFC76276DA}"/>
              </a:ext>
            </a:extLst>
          </p:cNvPr>
          <p:cNvSpPr txBox="1"/>
          <p:nvPr/>
        </p:nvSpPr>
        <p:spPr>
          <a:xfrm>
            <a:off x="6509433" y="4155557"/>
            <a:ext cx="143045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200" b="1" dirty="0">
                <a:solidFill>
                  <a:srgbClr val="0070C0"/>
                </a:solidFill>
              </a:rPr>
              <a:t>d = </a:t>
            </a:r>
            <a:r>
              <a:rPr lang="cs-CZ" sz="2200" b="1" dirty="0">
                <a:solidFill>
                  <a:srgbClr val="0070C0"/>
                </a:solidFill>
                <a:sym typeface="Symbol" panose="05050102010706020507" pitchFamily="18" charset="2"/>
              </a:rPr>
              <a:t>24 cm</a:t>
            </a:r>
            <a:endParaRPr lang="cs-CZ" sz="2200" b="1" baseline="300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5F767626-07EE-4168-B9B3-4FEE9EEF0CCA}"/>
              </a:ext>
            </a:extLst>
          </p:cNvPr>
          <p:cNvSpPr txBox="1"/>
          <p:nvPr/>
        </p:nvSpPr>
        <p:spPr>
          <a:xfrm>
            <a:off x="1846897" y="5712750"/>
            <a:ext cx="2906171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2 čtverce S = 200 cm</a:t>
            </a:r>
            <a:r>
              <a:rPr lang="cs-CZ" sz="2200" baseline="30000" dirty="0">
                <a:solidFill>
                  <a:srgbClr val="0070C0"/>
                </a:solidFill>
              </a:rPr>
              <a:t>2</a:t>
            </a:r>
            <a:r>
              <a:rPr lang="cs-CZ" sz="2200" dirty="0">
                <a:solidFill>
                  <a:srgbClr val="0070C0"/>
                </a:solidFill>
              </a:rPr>
              <a:t> </a:t>
            </a:r>
            <a:endParaRPr lang="cs-CZ" sz="2200" baseline="300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E5D73F40-F490-4528-8F74-B2F3BAA8AFE8}"/>
              </a:ext>
            </a:extLst>
          </p:cNvPr>
          <p:cNvSpPr txBox="1"/>
          <p:nvPr/>
        </p:nvSpPr>
        <p:spPr>
          <a:xfrm>
            <a:off x="1846897" y="6092996"/>
            <a:ext cx="2580247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1 čtverec S = 100 cm</a:t>
            </a:r>
            <a:r>
              <a:rPr lang="cs-CZ" sz="2200" baseline="30000" dirty="0">
                <a:solidFill>
                  <a:srgbClr val="0070C0"/>
                </a:solidFill>
              </a:rPr>
              <a:t>2</a:t>
            </a:r>
            <a:r>
              <a:rPr lang="cs-CZ" sz="2200" dirty="0">
                <a:solidFill>
                  <a:srgbClr val="0070C0"/>
                </a:solidFill>
              </a:rPr>
              <a:t> </a:t>
            </a:r>
            <a:endParaRPr lang="cs-CZ" sz="2200" baseline="300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605A3CD7-5DD2-4005-88D6-AB6314F6B801}"/>
              </a:ext>
            </a:extLst>
          </p:cNvPr>
          <p:cNvCxnSpPr/>
          <p:nvPr/>
        </p:nvCxnSpPr>
        <p:spPr>
          <a:xfrm>
            <a:off x="6853473" y="1593410"/>
            <a:ext cx="0" cy="93250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ADFDE1C6-8E9C-4AA6-B43C-75342EE90C40}"/>
              </a:ext>
            </a:extLst>
          </p:cNvPr>
          <p:cNvSpPr txBox="1"/>
          <p:nvPr/>
        </p:nvSpPr>
        <p:spPr>
          <a:xfrm>
            <a:off x="1846897" y="6455135"/>
            <a:ext cx="311440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strana čtverce a = 10 cm </a:t>
            </a:r>
            <a:endParaRPr lang="cs-CZ" sz="2200" baseline="300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33CD8B3E-6D26-4F5C-BEAC-9DD44A0CC921}"/>
              </a:ext>
            </a:extLst>
          </p:cNvPr>
          <p:cNvSpPr txBox="1"/>
          <p:nvPr/>
        </p:nvSpPr>
        <p:spPr>
          <a:xfrm>
            <a:off x="5513550" y="2037044"/>
            <a:ext cx="156626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a = v =10 cm </a:t>
            </a:r>
            <a:endParaRPr lang="cs-CZ" sz="2000" baseline="30000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62FE6544-4528-4CF8-87D1-521CEA39ACDB}"/>
              </a:ext>
            </a:extLst>
          </p:cNvPr>
          <p:cNvCxnSpPr>
            <a:cxnSpLocks/>
          </p:cNvCxnSpPr>
          <p:nvPr/>
        </p:nvCxnSpPr>
        <p:spPr>
          <a:xfrm flipH="1">
            <a:off x="6871579" y="1240325"/>
            <a:ext cx="362140" cy="35308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71AEF861-4589-48C0-8781-7BC1C235C4B7}"/>
              </a:ext>
            </a:extLst>
          </p:cNvPr>
          <p:cNvSpPr txBox="1"/>
          <p:nvPr/>
        </p:nvSpPr>
        <p:spPr>
          <a:xfrm>
            <a:off x="6192561" y="1167912"/>
            <a:ext cx="156626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r=10 cm </a:t>
            </a:r>
            <a:endParaRPr lang="cs-CZ" sz="2000" baseline="30000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E1A422F3-E394-4830-B4AB-31E98DAB1896}"/>
              </a:ext>
            </a:extLst>
          </p:cNvPr>
          <p:cNvSpPr txBox="1"/>
          <p:nvPr/>
        </p:nvSpPr>
        <p:spPr>
          <a:xfrm>
            <a:off x="5721780" y="5051847"/>
            <a:ext cx="1638687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V = </a:t>
            </a:r>
            <a:r>
              <a:rPr lang="cs-CZ" sz="2200" dirty="0">
                <a:solidFill>
                  <a:srgbClr val="0070C0"/>
                </a:solidFill>
                <a:sym typeface="Symbol" panose="05050102010706020507" pitchFamily="18" charset="2"/>
              </a:rPr>
              <a:t> . r</a:t>
            </a:r>
            <a:r>
              <a:rPr lang="cs-CZ" sz="2200" baseline="30000" dirty="0">
                <a:solidFill>
                  <a:srgbClr val="0070C0"/>
                </a:solidFill>
                <a:sym typeface="Symbol" panose="05050102010706020507" pitchFamily="18" charset="2"/>
              </a:rPr>
              <a:t>2 </a:t>
            </a:r>
            <a:r>
              <a:rPr lang="cs-CZ" sz="2200" dirty="0">
                <a:solidFill>
                  <a:srgbClr val="0070C0"/>
                </a:solidFill>
                <a:sym typeface="Symbol" panose="05050102010706020507" pitchFamily="18" charset="2"/>
              </a:rPr>
              <a:t>. v</a:t>
            </a:r>
            <a:endParaRPr lang="cs-CZ" sz="2200" baseline="300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8140BAEE-8DE2-49E4-A527-7F18E8302F13}"/>
              </a:ext>
            </a:extLst>
          </p:cNvPr>
          <p:cNvSpPr txBox="1"/>
          <p:nvPr/>
        </p:nvSpPr>
        <p:spPr>
          <a:xfrm>
            <a:off x="5721780" y="5441145"/>
            <a:ext cx="1638687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V = </a:t>
            </a:r>
            <a:r>
              <a:rPr lang="cs-CZ" sz="2200" dirty="0">
                <a:solidFill>
                  <a:srgbClr val="0070C0"/>
                </a:solidFill>
                <a:sym typeface="Symbol" panose="05050102010706020507" pitchFamily="18" charset="2"/>
              </a:rPr>
              <a:t> . 10</a:t>
            </a:r>
            <a:r>
              <a:rPr lang="cs-CZ" sz="2200" baseline="30000" dirty="0">
                <a:solidFill>
                  <a:srgbClr val="0070C0"/>
                </a:solidFill>
                <a:sym typeface="Symbol" panose="05050102010706020507" pitchFamily="18" charset="2"/>
              </a:rPr>
              <a:t>2 </a:t>
            </a:r>
            <a:r>
              <a:rPr lang="cs-CZ" sz="2200" dirty="0">
                <a:solidFill>
                  <a:srgbClr val="0070C0"/>
                </a:solidFill>
                <a:sym typeface="Symbol" panose="05050102010706020507" pitchFamily="18" charset="2"/>
              </a:rPr>
              <a:t>. 10</a:t>
            </a:r>
            <a:endParaRPr lang="cs-CZ" sz="2200" baseline="300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D7FC9C92-7C7E-442A-97C0-D714556345F2}"/>
              </a:ext>
            </a:extLst>
          </p:cNvPr>
          <p:cNvSpPr txBox="1"/>
          <p:nvPr/>
        </p:nvSpPr>
        <p:spPr>
          <a:xfrm>
            <a:off x="5694619" y="5848551"/>
            <a:ext cx="198272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V = </a:t>
            </a:r>
            <a:r>
              <a:rPr lang="cs-CZ" sz="2200" dirty="0">
                <a:solidFill>
                  <a:srgbClr val="0070C0"/>
                </a:solidFill>
                <a:sym typeface="Symbol" panose="05050102010706020507" pitchFamily="18" charset="2"/>
              </a:rPr>
              <a:t>3,14 . 1000</a:t>
            </a:r>
            <a:endParaRPr lang="cs-CZ" sz="2200" baseline="300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6D48073A-6CE5-428C-8388-7C575EE6EA7C}"/>
              </a:ext>
            </a:extLst>
          </p:cNvPr>
          <p:cNvSpPr txBox="1"/>
          <p:nvPr/>
        </p:nvSpPr>
        <p:spPr>
          <a:xfrm>
            <a:off x="5676512" y="6265011"/>
            <a:ext cx="198272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200" b="1" dirty="0">
                <a:solidFill>
                  <a:srgbClr val="0070C0"/>
                </a:solidFill>
              </a:rPr>
              <a:t>V = </a:t>
            </a:r>
            <a:r>
              <a:rPr lang="cs-CZ" sz="2200" b="1" dirty="0">
                <a:solidFill>
                  <a:srgbClr val="0070C0"/>
                </a:solidFill>
                <a:sym typeface="Symbol" panose="05050102010706020507" pitchFamily="18" charset="2"/>
              </a:rPr>
              <a:t>3140 cm</a:t>
            </a:r>
            <a:r>
              <a:rPr lang="cs-CZ" sz="2200" b="1" baseline="30000" dirty="0">
                <a:solidFill>
                  <a:srgbClr val="0070C0"/>
                </a:solidFill>
                <a:sym typeface="Symbol" panose="05050102010706020507" pitchFamily="18" charset="2"/>
              </a:rPr>
              <a:t>3</a:t>
            </a:r>
            <a:endParaRPr lang="cs-CZ" sz="2200" b="1" baseline="300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63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7" grpId="0"/>
      <p:bldP spid="18" grpId="0"/>
      <p:bldP spid="20" grpId="0"/>
      <p:bldP spid="21" grpId="0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B94FD986-B071-4804-915E-C263173498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603" t="26149" r="61386" b="10132"/>
          <a:stretch/>
        </p:blipFill>
        <p:spPr>
          <a:xfrm>
            <a:off x="90534" y="190122"/>
            <a:ext cx="8727541" cy="5391419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602E4B7D-BD17-4C42-B715-D20AAEAC8CBC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9-2023-2</a:t>
            </a:r>
          </a:p>
        </p:txBody>
      </p:sp>
      <p:sp>
        <p:nvSpPr>
          <p:cNvPr id="15" name="Šipka: doprava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29AF93-EC8D-46AF-97A4-F5ABE73A9576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Šipka: doprava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3ED03C-ECD4-46A2-AA68-CC119CF2B7C1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9EEB544-BE67-4118-B497-79F281D8B0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901" t="44103" r="61980" b="43224"/>
          <a:stretch/>
        </p:blipFill>
        <p:spPr>
          <a:xfrm>
            <a:off x="181069" y="5622202"/>
            <a:ext cx="7713520" cy="977774"/>
          </a:xfrm>
          <a:prstGeom prst="rect">
            <a:avLst/>
          </a:prstGeom>
        </p:spPr>
      </p:pic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B869EFDF-6743-4A89-AEF2-B52DBBC9E892}"/>
              </a:ext>
            </a:extLst>
          </p:cNvPr>
          <p:cNvCxnSpPr>
            <a:cxnSpLocks/>
          </p:cNvCxnSpPr>
          <p:nvPr/>
        </p:nvCxnSpPr>
        <p:spPr>
          <a:xfrm flipV="1">
            <a:off x="1846907" y="1032095"/>
            <a:ext cx="1584356" cy="3630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blouk 5">
            <a:extLst>
              <a:ext uri="{FF2B5EF4-FFF2-40B4-BE49-F238E27FC236}">
                <a16:creationId xmlns:a16="http://schemas.microsoft.com/office/drawing/2014/main" id="{95799793-4A1C-48EB-89E1-7273B4821CB3}"/>
              </a:ext>
            </a:extLst>
          </p:cNvPr>
          <p:cNvSpPr/>
          <p:nvPr/>
        </p:nvSpPr>
        <p:spPr>
          <a:xfrm>
            <a:off x="977771" y="1837844"/>
            <a:ext cx="2916000" cy="2952000"/>
          </a:xfrm>
          <a:prstGeom prst="arc">
            <a:avLst>
              <a:gd name="adj1" fmla="val 16091403"/>
              <a:gd name="adj2" fmla="val 1538551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9D77624C-60BA-4F85-A0C6-8ED72F989EC8}"/>
              </a:ext>
            </a:extLst>
          </p:cNvPr>
          <p:cNvSpPr txBox="1"/>
          <p:nvPr/>
        </p:nvSpPr>
        <p:spPr>
          <a:xfrm>
            <a:off x="2851832" y="1584370"/>
            <a:ext cx="38025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D</a:t>
            </a:r>
            <a:endParaRPr lang="cs-CZ" sz="2200" baseline="300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46DC35ED-3870-46FD-863B-5805712A8FC5}"/>
              </a:ext>
            </a:extLst>
          </p:cNvPr>
          <p:cNvCxnSpPr>
            <a:cxnSpLocks/>
          </p:cNvCxnSpPr>
          <p:nvPr/>
        </p:nvCxnSpPr>
        <p:spPr>
          <a:xfrm flipV="1">
            <a:off x="1846907" y="1267495"/>
            <a:ext cx="4789283" cy="9234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FBADF8A1-EAFA-46D8-BA2F-69B39619BE51}"/>
              </a:ext>
            </a:extLst>
          </p:cNvPr>
          <p:cNvCxnSpPr>
            <a:cxnSpLocks/>
          </p:cNvCxnSpPr>
          <p:nvPr/>
        </p:nvCxnSpPr>
        <p:spPr>
          <a:xfrm>
            <a:off x="5875699" y="1325153"/>
            <a:ext cx="117695" cy="18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614F8B89-9A0F-480E-876D-5A6CCADD1703}"/>
              </a:ext>
            </a:extLst>
          </p:cNvPr>
          <p:cNvCxnSpPr>
            <a:cxnSpLocks/>
          </p:cNvCxnSpPr>
          <p:nvPr/>
        </p:nvCxnSpPr>
        <p:spPr>
          <a:xfrm>
            <a:off x="5930020" y="1316100"/>
            <a:ext cx="117695" cy="18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>
            <a:extLst>
              <a:ext uri="{FF2B5EF4-FFF2-40B4-BE49-F238E27FC236}">
                <a16:creationId xmlns:a16="http://schemas.microsoft.com/office/drawing/2014/main" id="{D3A37926-563B-47FF-B782-FE16E450C559}"/>
              </a:ext>
            </a:extLst>
          </p:cNvPr>
          <p:cNvCxnSpPr>
            <a:cxnSpLocks/>
          </p:cNvCxnSpPr>
          <p:nvPr/>
        </p:nvCxnSpPr>
        <p:spPr>
          <a:xfrm>
            <a:off x="6219730" y="3727173"/>
            <a:ext cx="117695" cy="18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2DA9FA5D-1EE5-468A-90D9-A0C32F5E69A7}"/>
              </a:ext>
            </a:extLst>
          </p:cNvPr>
          <p:cNvCxnSpPr>
            <a:cxnSpLocks/>
          </p:cNvCxnSpPr>
          <p:nvPr/>
        </p:nvCxnSpPr>
        <p:spPr>
          <a:xfrm>
            <a:off x="6274051" y="3718121"/>
            <a:ext cx="117695" cy="18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>
            <a:extLst>
              <a:ext uri="{FF2B5EF4-FFF2-40B4-BE49-F238E27FC236}">
                <a16:creationId xmlns:a16="http://schemas.microsoft.com/office/drawing/2014/main" id="{93D2F14F-3DD6-4487-8BCC-A2239CABF4DD}"/>
              </a:ext>
            </a:extLst>
          </p:cNvPr>
          <p:cNvCxnSpPr>
            <a:cxnSpLocks/>
          </p:cNvCxnSpPr>
          <p:nvPr/>
        </p:nvCxnSpPr>
        <p:spPr>
          <a:xfrm flipH="1">
            <a:off x="1856797" y="3690938"/>
            <a:ext cx="5079784" cy="98266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blouk 28">
            <a:extLst>
              <a:ext uri="{FF2B5EF4-FFF2-40B4-BE49-F238E27FC236}">
                <a16:creationId xmlns:a16="http://schemas.microsoft.com/office/drawing/2014/main" id="{234C01B9-5838-450E-B23A-B267DFD02CFE}"/>
              </a:ext>
            </a:extLst>
          </p:cNvPr>
          <p:cNvSpPr/>
          <p:nvPr/>
        </p:nvSpPr>
        <p:spPr>
          <a:xfrm>
            <a:off x="4098203" y="806017"/>
            <a:ext cx="5760000" cy="5760000"/>
          </a:xfrm>
          <a:prstGeom prst="arc">
            <a:avLst>
              <a:gd name="adj1" fmla="val 12626813"/>
              <a:gd name="adj2" fmla="val 1486476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27EFEAC6-6F9C-4948-B6BE-F45CB4F542F6}"/>
              </a:ext>
            </a:extLst>
          </p:cNvPr>
          <p:cNvSpPr txBox="1"/>
          <p:nvPr/>
        </p:nvSpPr>
        <p:spPr>
          <a:xfrm>
            <a:off x="4791468" y="1233389"/>
            <a:ext cx="38025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C</a:t>
            </a:r>
            <a:endParaRPr lang="cs-CZ" sz="2200" baseline="300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34" name="Přímá spojnice 33">
            <a:extLst>
              <a:ext uri="{FF2B5EF4-FFF2-40B4-BE49-F238E27FC236}">
                <a16:creationId xmlns:a16="http://schemas.microsoft.com/office/drawing/2014/main" id="{9713251A-52A1-4D96-8F93-A84B2379D830}"/>
              </a:ext>
            </a:extLst>
          </p:cNvPr>
          <p:cNvCxnSpPr>
            <a:cxnSpLocks/>
          </p:cNvCxnSpPr>
          <p:nvPr/>
        </p:nvCxnSpPr>
        <p:spPr>
          <a:xfrm>
            <a:off x="5007769" y="1581150"/>
            <a:ext cx="1938337" cy="210740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>
            <a:extLst>
              <a:ext uri="{FF2B5EF4-FFF2-40B4-BE49-F238E27FC236}">
                <a16:creationId xmlns:a16="http://schemas.microsoft.com/office/drawing/2014/main" id="{638C35F9-D8A9-427F-B7B5-0C0AE2A97DA3}"/>
              </a:ext>
            </a:extLst>
          </p:cNvPr>
          <p:cNvCxnSpPr>
            <a:cxnSpLocks/>
          </p:cNvCxnSpPr>
          <p:nvPr/>
        </p:nvCxnSpPr>
        <p:spPr>
          <a:xfrm flipH="1">
            <a:off x="3028950" y="1585913"/>
            <a:ext cx="1990725" cy="37385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38">
            <a:extLst>
              <a:ext uri="{FF2B5EF4-FFF2-40B4-BE49-F238E27FC236}">
                <a16:creationId xmlns:a16="http://schemas.microsoft.com/office/drawing/2014/main" id="{7538A98D-82FD-40B3-8DAB-6D94CFFDF61D}"/>
              </a:ext>
            </a:extLst>
          </p:cNvPr>
          <p:cNvCxnSpPr>
            <a:cxnSpLocks/>
          </p:cNvCxnSpPr>
          <p:nvPr/>
        </p:nvCxnSpPr>
        <p:spPr>
          <a:xfrm flipV="1">
            <a:off x="1865745" y="1964531"/>
            <a:ext cx="1158443" cy="269983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394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/>
      <p:bldP spid="29" grpId="0" animBg="1"/>
      <p:bldP spid="30" grpId="0"/>
    </p:bld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4058</TotalTime>
  <Words>604</Words>
  <Application>Microsoft Office PowerPoint</Application>
  <PresentationFormat>Předvádění na obrazovce (4:3)</PresentationFormat>
  <Paragraphs>169</Paragraphs>
  <Slides>17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Holý, Martin</dc:creator>
  <cp:lastModifiedBy>Holý, Martin</cp:lastModifiedBy>
  <cp:revision>565</cp:revision>
  <dcterms:created xsi:type="dcterms:W3CDTF">2020-04-30T12:47:45Z</dcterms:created>
  <dcterms:modified xsi:type="dcterms:W3CDTF">2023-11-06T18:04:50Z</dcterms:modified>
</cp:coreProperties>
</file>