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295" r:id="rId3"/>
    <p:sldId id="311" r:id="rId4"/>
    <p:sldId id="313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4" r:id="rId15"/>
    <p:sldId id="322" r:id="rId16"/>
    <p:sldId id="323" r:id="rId17"/>
    <p:sldId id="310" r:id="rId18"/>
    <p:sldId id="30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90"/>
    <a:srgbClr val="F6A0B2"/>
    <a:srgbClr val="F7AFBE"/>
    <a:srgbClr val="BCCCEA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2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9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172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8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433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16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216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2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0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49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72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7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78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86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91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51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76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9-2023-1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4DA10B-A402-47F2-94B3-711A207E8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5" t="18052" r="59406" b="27382"/>
          <a:stretch/>
        </p:blipFill>
        <p:spPr>
          <a:xfrm>
            <a:off x="72426" y="190123"/>
            <a:ext cx="9071573" cy="420986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47C9E4-851D-496C-9F76-B6D369319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5" t="79326" r="59406" b="7668"/>
          <a:stretch/>
        </p:blipFill>
        <p:spPr>
          <a:xfrm>
            <a:off x="0" y="4463359"/>
            <a:ext cx="9071573" cy="1003426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43ED428-328E-460A-B782-30B3FE2781F4}"/>
              </a:ext>
            </a:extLst>
          </p:cNvPr>
          <p:cNvCxnSpPr/>
          <p:nvPr/>
        </p:nvCxnSpPr>
        <p:spPr>
          <a:xfrm>
            <a:off x="2141316" y="2257063"/>
            <a:ext cx="4085864" cy="740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8E70AE6-2AD2-4A4B-9309-DA0D9D61CC55}"/>
              </a:ext>
            </a:extLst>
          </p:cNvPr>
          <p:cNvCxnSpPr>
            <a:cxnSpLocks/>
          </p:cNvCxnSpPr>
          <p:nvPr/>
        </p:nvCxnSpPr>
        <p:spPr>
          <a:xfrm flipH="1">
            <a:off x="1720949" y="891251"/>
            <a:ext cx="5470017" cy="3146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louk 5">
            <a:extLst>
              <a:ext uri="{FF2B5EF4-FFF2-40B4-BE49-F238E27FC236}">
                <a16:creationId xmlns:a16="http://schemas.microsoft.com/office/drawing/2014/main" id="{330DC365-FF09-4638-B272-396C02FB7CEA}"/>
              </a:ext>
            </a:extLst>
          </p:cNvPr>
          <p:cNvSpPr/>
          <p:nvPr/>
        </p:nvSpPr>
        <p:spPr>
          <a:xfrm>
            <a:off x="4012250" y="731170"/>
            <a:ext cx="4320000" cy="4320000"/>
          </a:xfrm>
          <a:prstGeom prst="arc">
            <a:avLst>
              <a:gd name="adj1" fmla="val 9619017"/>
              <a:gd name="adj2" fmla="val 131438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EC4539-2890-4F90-93F6-10C08EBC6575}"/>
              </a:ext>
            </a:extLst>
          </p:cNvPr>
          <p:cNvCxnSpPr>
            <a:cxnSpLocks/>
          </p:cNvCxnSpPr>
          <p:nvPr/>
        </p:nvCxnSpPr>
        <p:spPr>
          <a:xfrm flipV="1">
            <a:off x="4153102" y="2502854"/>
            <a:ext cx="31146" cy="234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louk 18">
            <a:extLst>
              <a:ext uri="{FF2B5EF4-FFF2-40B4-BE49-F238E27FC236}">
                <a16:creationId xmlns:a16="http://schemas.microsoft.com/office/drawing/2014/main" id="{49A3A585-F3D2-4624-A609-96F37BA29D33}"/>
              </a:ext>
            </a:extLst>
          </p:cNvPr>
          <p:cNvSpPr/>
          <p:nvPr/>
        </p:nvSpPr>
        <p:spPr>
          <a:xfrm>
            <a:off x="10135" y="131785"/>
            <a:ext cx="4320000" cy="4320000"/>
          </a:xfrm>
          <a:prstGeom prst="arc">
            <a:avLst>
              <a:gd name="adj1" fmla="val 20421545"/>
              <a:gd name="adj2" fmla="val 19821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E2048F0-D0F1-4B22-8BE9-9B18F0EF49AD}"/>
              </a:ext>
            </a:extLst>
          </p:cNvPr>
          <p:cNvSpPr txBox="1"/>
          <p:nvPr/>
        </p:nvSpPr>
        <p:spPr>
          <a:xfrm>
            <a:off x="4237773" y="2710047"/>
            <a:ext cx="51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endParaRPr lang="cs-CZ" sz="28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Oblouk 26">
            <a:extLst>
              <a:ext uri="{FF2B5EF4-FFF2-40B4-BE49-F238E27FC236}">
                <a16:creationId xmlns:a16="http://schemas.microsoft.com/office/drawing/2014/main" id="{CF6B822F-2C46-4C0E-A06C-0B7AF45D0FE7}"/>
              </a:ext>
            </a:extLst>
          </p:cNvPr>
          <p:cNvSpPr/>
          <p:nvPr/>
        </p:nvSpPr>
        <p:spPr>
          <a:xfrm>
            <a:off x="2090219" y="582197"/>
            <a:ext cx="4140000" cy="4140000"/>
          </a:xfrm>
          <a:prstGeom prst="arc">
            <a:avLst>
              <a:gd name="adj1" fmla="val 8211717"/>
              <a:gd name="adj2" fmla="val 19821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3729232-9E50-46DB-947C-8DDEFB88E9AC}"/>
              </a:ext>
            </a:extLst>
          </p:cNvPr>
          <p:cNvSpPr txBox="1"/>
          <p:nvPr/>
        </p:nvSpPr>
        <p:spPr>
          <a:xfrm>
            <a:off x="2112166" y="3687164"/>
            <a:ext cx="51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D2F2A24-4D31-4FD3-9843-77EE9D7136CE}"/>
              </a:ext>
            </a:extLst>
          </p:cNvPr>
          <p:cNvSpPr txBox="1"/>
          <p:nvPr/>
        </p:nvSpPr>
        <p:spPr>
          <a:xfrm>
            <a:off x="5834981" y="1087395"/>
            <a:ext cx="51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243543B-EFC8-4FEF-A093-4FB745EAE598}"/>
              </a:ext>
            </a:extLst>
          </p:cNvPr>
          <p:cNvSpPr txBox="1"/>
          <p:nvPr/>
        </p:nvSpPr>
        <p:spPr>
          <a:xfrm>
            <a:off x="6195335" y="1733843"/>
            <a:ext cx="2644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Thaletova kružnice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DBE02317-B1FA-4A9F-9BBE-C83491501AED}"/>
              </a:ext>
            </a:extLst>
          </p:cNvPr>
          <p:cNvCxnSpPr>
            <a:cxnSpLocks/>
          </p:cNvCxnSpPr>
          <p:nvPr/>
        </p:nvCxnSpPr>
        <p:spPr>
          <a:xfrm flipH="1" flipV="1">
            <a:off x="2148458" y="2257063"/>
            <a:ext cx="224115" cy="1423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6DD302A7-EF70-46AC-B1CE-F2670B86E0CC}"/>
              </a:ext>
            </a:extLst>
          </p:cNvPr>
          <p:cNvCxnSpPr>
            <a:cxnSpLocks/>
          </p:cNvCxnSpPr>
          <p:nvPr/>
        </p:nvCxnSpPr>
        <p:spPr>
          <a:xfrm flipH="1">
            <a:off x="2379715" y="2997843"/>
            <a:ext cx="3810884" cy="662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C59EC957-2B11-4919-8151-A3F9E683AF6F}"/>
              </a:ext>
            </a:extLst>
          </p:cNvPr>
          <p:cNvCxnSpPr>
            <a:cxnSpLocks/>
          </p:cNvCxnSpPr>
          <p:nvPr/>
        </p:nvCxnSpPr>
        <p:spPr>
          <a:xfrm flipH="1" flipV="1">
            <a:off x="5952200" y="1600775"/>
            <a:ext cx="238399" cy="1397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FD22B089-81D9-43F1-9700-1BA9A89BA9C3}"/>
              </a:ext>
            </a:extLst>
          </p:cNvPr>
          <p:cNvCxnSpPr>
            <a:cxnSpLocks/>
          </p:cNvCxnSpPr>
          <p:nvPr/>
        </p:nvCxnSpPr>
        <p:spPr>
          <a:xfrm flipH="1">
            <a:off x="2148458" y="1600774"/>
            <a:ext cx="3810884" cy="6505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1" grpId="0"/>
      <p:bldP spid="27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CF275E1-8283-4A6C-A211-9D5BDCA0A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8" t="15589" r="59505" b="7668"/>
          <a:stretch/>
        </p:blipFill>
        <p:spPr>
          <a:xfrm>
            <a:off x="1" y="153910"/>
            <a:ext cx="8470052" cy="549545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78DC97-05AE-4147-94EC-B0C3276B73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0" t="46568" r="60000" b="41271"/>
          <a:stretch/>
        </p:blipFill>
        <p:spPr>
          <a:xfrm>
            <a:off x="108641" y="5585986"/>
            <a:ext cx="7533729" cy="8057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000A743-22A6-4F52-BE0B-A2A8C5BE3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0" t="60119" r="60000" b="32662"/>
          <a:stretch/>
        </p:blipFill>
        <p:spPr>
          <a:xfrm>
            <a:off x="98078" y="6370623"/>
            <a:ext cx="7533729" cy="478324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8323D33-8472-4048-8BE0-9D5C2D678E53}"/>
              </a:ext>
            </a:extLst>
          </p:cNvPr>
          <p:cNvCxnSpPr>
            <a:cxnSpLocks/>
          </p:cNvCxnSpPr>
          <p:nvPr/>
        </p:nvCxnSpPr>
        <p:spPr>
          <a:xfrm>
            <a:off x="497712" y="1258717"/>
            <a:ext cx="5613722" cy="2086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C3B0ED7-EC47-40A5-85DA-E23068E331C3}"/>
              </a:ext>
            </a:extLst>
          </p:cNvPr>
          <p:cNvSpPr txBox="1"/>
          <p:nvPr/>
        </p:nvSpPr>
        <p:spPr>
          <a:xfrm>
            <a:off x="1304135" y="1125069"/>
            <a:ext cx="1142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cs-CZ" sz="2400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= C</a:t>
            </a:r>
            <a:r>
              <a:rPr lang="cs-CZ" sz="24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Oblouk 9">
            <a:extLst>
              <a:ext uri="{FF2B5EF4-FFF2-40B4-BE49-F238E27FC236}">
                <a16:creationId xmlns:a16="http://schemas.microsoft.com/office/drawing/2014/main" id="{0C6B9328-7654-44B1-B0B2-FED7ADA2CA37}"/>
              </a:ext>
            </a:extLst>
          </p:cNvPr>
          <p:cNvSpPr/>
          <p:nvPr/>
        </p:nvSpPr>
        <p:spPr>
          <a:xfrm>
            <a:off x="3604335" y="1003187"/>
            <a:ext cx="5040000" cy="5040000"/>
          </a:xfrm>
          <a:prstGeom prst="arc">
            <a:avLst>
              <a:gd name="adj1" fmla="val 10050263"/>
              <a:gd name="adj2" fmla="val 140474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9F33896-BE4A-4879-B24C-477C22A099DE}"/>
              </a:ext>
            </a:extLst>
          </p:cNvPr>
          <p:cNvCxnSpPr>
            <a:cxnSpLocks/>
          </p:cNvCxnSpPr>
          <p:nvPr/>
        </p:nvCxnSpPr>
        <p:spPr>
          <a:xfrm flipH="1">
            <a:off x="2938509" y="493463"/>
            <a:ext cx="1891720" cy="5019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louk 16">
            <a:extLst>
              <a:ext uri="{FF2B5EF4-FFF2-40B4-BE49-F238E27FC236}">
                <a16:creationId xmlns:a16="http://schemas.microsoft.com/office/drawing/2014/main" id="{430F792B-038F-43C4-A6A0-D8C4A9A717C7}"/>
              </a:ext>
            </a:extLst>
          </p:cNvPr>
          <p:cNvSpPr/>
          <p:nvPr/>
        </p:nvSpPr>
        <p:spPr>
          <a:xfrm>
            <a:off x="-664296" y="-603028"/>
            <a:ext cx="5040000" cy="5040000"/>
          </a:xfrm>
          <a:prstGeom prst="arc">
            <a:avLst>
              <a:gd name="adj1" fmla="val 20886735"/>
              <a:gd name="adj2" fmla="val 35407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61183FE-3BFF-4DE4-A771-076A33DB3404}"/>
              </a:ext>
            </a:extLst>
          </p:cNvPr>
          <p:cNvSpPr txBox="1"/>
          <p:nvPr/>
        </p:nvSpPr>
        <p:spPr>
          <a:xfrm>
            <a:off x="4629727" y="797051"/>
            <a:ext cx="51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cs-CZ" sz="24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BC1D8F4-C31C-4919-BCA0-BF046CA8BBB2}"/>
              </a:ext>
            </a:extLst>
          </p:cNvPr>
          <p:cNvSpPr txBox="1"/>
          <p:nvPr/>
        </p:nvSpPr>
        <p:spPr>
          <a:xfrm>
            <a:off x="3080200" y="4994523"/>
            <a:ext cx="51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cs-CZ" sz="2400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47C15B6B-42CE-4D26-834E-77289199EA9F}"/>
              </a:ext>
            </a:extLst>
          </p:cNvPr>
          <p:cNvCxnSpPr>
            <a:cxnSpLocks/>
          </p:cNvCxnSpPr>
          <p:nvPr/>
        </p:nvCxnSpPr>
        <p:spPr>
          <a:xfrm flipH="1" flipV="1">
            <a:off x="1970063" y="1820755"/>
            <a:ext cx="4141371" cy="1516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6AA302F-A77D-4FE6-81E5-EFBD7EDA0023}"/>
              </a:ext>
            </a:extLst>
          </p:cNvPr>
          <p:cNvCxnSpPr>
            <a:cxnSpLocks/>
          </p:cNvCxnSpPr>
          <p:nvPr/>
        </p:nvCxnSpPr>
        <p:spPr>
          <a:xfrm flipH="1" flipV="1">
            <a:off x="1962516" y="1820859"/>
            <a:ext cx="1178720" cy="31995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3732CBF8-CD1C-450F-97AB-E5A7C98C66C3}"/>
              </a:ext>
            </a:extLst>
          </p:cNvPr>
          <p:cNvCxnSpPr>
            <a:cxnSpLocks/>
          </p:cNvCxnSpPr>
          <p:nvPr/>
        </p:nvCxnSpPr>
        <p:spPr>
          <a:xfrm flipH="1">
            <a:off x="3155913" y="3345055"/>
            <a:ext cx="2955521" cy="16688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EAEA957-6BC8-4359-9439-AF522F3B8705}"/>
              </a:ext>
            </a:extLst>
          </p:cNvPr>
          <p:cNvSpPr txBox="1"/>
          <p:nvPr/>
        </p:nvSpPr>
        <p:spPr>
          <a:xfrm>
            <a:off x="4126953" y="935455"/>
            <a:ext cx="51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cs-CZ" sz="24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FDC2A18-7758-4D61-AC5C-0AC61D90BE91}"/>
              </a:ext>
            </a:extLst>
          </p:cNvPr>
          <p:cNvCxnSpPr>
            <a:cxnSpLocks/>
          </p:cNvCxnSpPr>
          <p:nvPr/>
        </p:nvCxnSpPr>
        <p:spPr>
          <a:xfrm flipH="1" flipV="1">
            <a:off x="4448249" y="1534718"/>
            <a:ext cx="1672063" cy="1810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59530C75-1A12-4722-B329-8427BBA39A6F}"/>
              </a:ext>
            </a:extLst>
          </p:cNvPr>
          <p:cNvCxnSpPr>
            <a:cxnSpLocks/>
          </p:cNvCxnSpPr>
          <p:nvPr/>
        </p:nvCxnSpPr>
        <p:spPr>
          <a:xfrm flipH="1">
            <a:off x="1962516" y="1542199"/>
            <a:ext cx="2485734" cy="270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7" grpId="0" animBg="1"/>
      <p:bldP spid="22" grpId="0"/>
      <p:bldP spid="2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629A32-2FAB-4824-BD73-1A0404F8C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6" t="20517" r="59604" b="58105"/>
          <a:stretch/>
        </p:blipFill>
        <p:spPr>
          <a:xfrm>
            <a:off x="18105" y="235390"/>
            <a:ext cx="9035361" cy="164773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0532EF-9CA3-4985-89B9-74185341A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5" t="51782" r="59604" b="19989"/>
          <a:stretch/>
        </p:blipFill>
        <p:spPr>
          <a:xfrm>
            <a:off x="172016" y="2109461"/>
            <a:ext cx="8827131" cy="2175783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62BEC37-986E-467F-B629-2267FC5F6AD6}"/>
              </a:ext>
            </a:extLst>
          </p:cNvPr>
          <p:cNvCxnSpPr/>
          <p:nvPr/>
        </p:nvCxnSpPr>
        <p:spPr>
          <a:xfrm>
            <a:off x="162963" y="1892174"/>
            <a:ext cx="88090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28097B70-662B-4DD3-A680-AACA37663E47}"/>
              </a:ext>
            </a:extLst>
          </p:cNvPr>
          <p:cNvSpPr txBox="1"/>
          <p:nvPr/>
        </p:nvSpPr>
        <p:spPr>
          <a:xfrm>
            <a:off x="172016" y="4285244"/>
            <a:ext cx="5424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měřítko mapy …. 3,5 : 70 000 =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1 : 20 000 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Znak násobení 1">
            <a:extLst>
              <a:ext uri="{FF2B5EF4-FFF2-40B4-BE49-F238E27FC236}">
                <a16:creationId xmlns:a16="http://schemas.microsoft.com/office/drawing/2014/main" id="{5F565D6C-D986-40F4-AA13-15F0E713A4A5}"/>
              </a:ext>
            </a:extLst>
          </p:cNvPr>
          <p:cNvSpPr/>
          <p:nvPr/>
        </p:nvSpPr>
        <p:spPr>
          <a:xfrm>
            <a:off x="8484744" y="3744959"/>
            <a:ext cx="358815" cy="3960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5A0F51-8F8A-4488-928B-471611CACD26}"/>
              </a:ext>
            </a:extLst>
          </p:cNvPr>
          <p:cNvSpPr txBox="1"/>
          <p:nvPr/>
        </p:nvSpPr>
        <p:spPr>
          <a:xfrm>
            <a:off x="172016" y="4910277"/>
            <a:ext cx="5424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49 mm . 20 000 = 980 000 mm = 980 m</a:t>
            </a:r>
            <a:endParaRPr lang="cs-CZ" sz="24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9317C3C1-F962-4AA9-A037-E7709B8B9122}"/>
              </a:ext>
            </a:extLst>
          </p:cNvPr>
          <p:cNvSpPr/>
          <p:nvPr/>
        </p:nvSpPr>
        <p:spPr>
          <a:xfrm>
            <a:off x="8468378" y="2880207"/>
            <a:ext cx="358815" cy="3960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EB257D5-DF30-4952-BD90-4B0F937F84F7}"/>
              </a:ext>
            </a:extLst>
          </p:cNvPr>
          <p:cNvSpPr txBox="1"/>
          <p:nvPr/>
        </p:nvSpPr>
        <p:spPr>
          <a:xfrm>
            <a:off x="646578" y="5616333"/>
            <a:ext cx="6680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6 km = 600 000 cm : 20 000 = 30 cm</a:t>
            </a:r>
            <a:endParaRPr lang="cs-CZ" sz="24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240765F-89EF-44AB-B686-D190FE0C1557}"/>
              </a:ext>
            </a:extLst>
          </p:cNvPr>
          <p:cNvSpPr txBox="1"/>
          <p:nvPr/>
        </p:nvSpPr>
        <p:spPr>
          <a:xfrm>
            <a:off x="646578" y="6077998"/>
            <a:ext cx="4770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2 km = 200 000 cm : 20 000 = 10 cm</a:t>
            </a:r>
            <a:endParaRPr lang="cs-CZ" sz="24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FAF2613-3100-49FF-949B-EE30AF01F61C}"/>
              </a:ext>
            </a:extLst>
          </p:cNvPr>
          <p:cNvSpPr txBox="1"/>
          <p:nvPr/>
        </p:nvSpPr>
        <p:spPr>
          <a:xfrm>
            <a:off x="5710202" y="5828860"/>
            <a:ext cx="3108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30 cm - 10 cm =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20 cm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Znak násobení 17">
            <a:extLst>
              <a:ext uri="{FF2B5EF4-FFF2-40B4-BE49-F238E27FC236}">
                <a16:creationId xmlns:a16="http://schemas.microsoft.com/office/drawing/2014/main" id="{C94CAE6D-CB11-4B6F-A9F4-426807E9A924}"/>
              </a:ext>
            </a:extLst>
          </p:cNvPr>
          <p:cNvSpPr/>
          <p:nvPr/>
        </p:nvSpPr>
        <p:spPr>
          <a:xfrm>
            <a:off x="8085131" y="3305273"/>
            <a:ext cx="358815" cy="3960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2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0" grpId="0"/>
      <p:bldP spid="11" grpId="0" animBg="1"/>
      <p:bldP spid="12" grpId="0"/>
      <p:bldP spid="13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8374237-3665-4B42-B510-ACCC4CA28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5" t="18404" r="61485" b="37717"/>
          <a:stretch/>
        </p:blipFill>
        <p:spPr>
          <a:xfrm>
            <a:off x="0" y="144854"/>
            <a:ext cx="8981038" cy="382056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BDD844-197C-40E5-9DFE-26A72B487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82" t="68331" r="61485" b="4148"/>
          <a:stretch/>
        </p:blipFill>
        <p:spPr>
          <a:xfrm>
            <a:off x="108641" y="4046899"/>
            <a:ext cx="8771299" cy="23962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C891139-7F2D-486A-A805-A67E856AAA53}"/>
              </a:ext>
            </a:extLst>
          </p:cNvPr>
          <p:cNvSpPr txBox="1"/>
          <p:nvPr/>
        </p:nvSpPr>
        <p:spPr>
          <a:xfrm>
            <a:off x="2046109" y="1960287"/>
            <a:ext cx="551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17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BFB25EC-FCAD-4172-8490-559F335FB3DF}"/>
              </a:ext>
            </a:extLst>
          </p:cNvPr>
          <p:cNvCxnSpPr>
            <a:cxnSpLocks/>
          </p:cNvCxnSpPr>
          <p:nvPr/>
        </p:nvCxnSpPr>
        <p:spPr>
          <a:xfrm flipV="1">
            <a:off x="2819882" y="2970701"/>
            <a:ext cx="437668" cy="431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3E69137-55DF-4FD8-BE0B-A9FF50C0BFF2}"/>
              </a:ext>
            </a:extLst>
          </p:cNvPr>
          <p:cNvSpPr txBox="1"/>
          <p:nvPr/>
        </p:nvSpPr>
        <p:spPr>
          <a:xfrm>
            <a:off x="3011828" y="3095129"/>
            <a:ext cx="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x</a:t>
            </a:r>
            <a:endParaRPr lang="cs-CZ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44A2C0E-E843-45BF-896A-D4B1FB7F4D1D}"/>
              </a:ext>
            </a:extLst>
          </p:cNvPr>
          <p:cNvSpPr txBox="1"/>
          <p:nvPr/>
        </p:nvSpPr>
        <p:spPr>
          <a:xfrm>
            <a:off x="4199064" y="1729455"/>
            <a:ext cx="2083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x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= 17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- 15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endParaRPr lang="cs-CZ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3B74017-9A93-443A-A518-95921D0EE56D}"/>
              </a:ext>
            </a:extLst>
          </p:cNvPr>
          <p:cNvSpPr txBox="1"/>
          <p:nvPr/>
        </p:nvSpPr>
        <p:spPr>
          <a:xfrm>
            <a:off x="4199064" y="2173726"/>
            <a:ext cx="2083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x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= 289 - 225</a:t>
            </a:r>
            <a:endParaRPr lang="cs-CZ" sz="2400" b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2ABB72E-1AF0-407E-A9E1-C5C1D935EC6C}"/>
                  </a:ext>
                </a:extLst>
              </p:cNvPr>
              <p:cNvSpPr txBox="1"/>
              <p:nvPr/>
            </p:nvSpPr>
            <p:spPr>
              <a:xfrm>
                <a:off x="4176128" y="2577877"/>
                <a:ext cx="2083865" cy="51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FF000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cs-CZ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2ABB72E-1AF0-407E-A9E1-C5C1D935E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128" y="2577877"/>
                <a:ext cx="2083865" cy="513602"/>
              </a:xfrm>
              <a:prstGeom prst="rect">
                <a:avLst/>
              </a:prstGeom>
              <a:blipFill>
                <a:blip r:embed="rId4"/>
                <a:stretch>
                  <a:fillRect l="-4386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80C45834-DB6E-4323-BFEF-9B9D4F263247}"/>
                  </a:ext>
                </a:extLst>
              </p:cNvPr>
              <p:cNvSpPr txBox="1"/>
              <p:nvPr/>
            </p:nvSpPr>
            <p:spPr>
              <a:xfrm>
                <a:off x="4157992" y="2970701"/>
                <a:ext cx="14328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</a:rPr>
                  <a:t>x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80C45834-DB6E-4323-BFEF-9B9D4F263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92" y="2970701"/>
                <a:ext cx="1432868" cy="461665"/>
              </a:xfrm>
              <a:prstGeom prst="rect">
                <a:avLst/>
              </a:prstGeom>
              <a:blipFill>
                <a:blip r:embed="rId5"/>
                <a:stretch>
                  <a:fillRect l="-6383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FB2555B8-E2E2-44A2-80D6-AAC2663013BA}"/>
              </a:ext>
            </a:extLst>
          </p:cNvPr>
          <p:cNvCxnSpPr>
            <a:cxnSpLocks/>
          </p:cNvCxnSpPr>
          <p:nvPr/>
        </p:nvCxnSpPr>
        <p:spPr>
          <a:xfrm>
            <a:off x="2814267" y="2488798"/>
            <a:ext cx="438483" cy="4819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5BAB042-6E77-44B9-B471-297BB8D81974}"/>
              </a:ext>
            </a:extLst>
          </p:cNvPr>
          <p:cNvSpPr txBox="1"/>
          <p:nvPr/>
        </p:nvSpPr>
        <p:spPr>
          <a:xfrm>
            <a:off x="2925608" y="2347044"/>
            <a:ext cx="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y</a:t>
            </a:r>
            <a:endParaRPr lang="cs-CZ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944B6A8-A5D3-460C-8401-BA656F05F01A}"/>
              </a:ext>
            </a:extLst>
          </p:cNvPr>
          <p:cNvSpPr txBox="1"/>
          <p:nvPr/>
        </p:nvSpPr>
        <p:spPr>
          <a:xfrm>
            <a:off x="6394270" y="1729455"/>
            <a:ext cx="2083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y</a:t>
            </a:r>
            <a:r>
              <a:rPr lang="cs-CZ" sz="2400" baseline="30000" dirty="0">
                <a:solidFill>
                  <a:srgbClr val="00B050"/>
                </a:solidFill>
              </a:rPr>
              <a:t>2</a:t>
            </a:r>
            <a:r>
              <a:rPr lang="cs-CZ" sz="2400" dirty="0">
                <a:solidFill>
                  <a:srgbClr val="00B050"/>
                </a:solidFill>
              </a:rPr>
              <a:t> = 8</a:t>
            </a:r>
            <a:r>
              <a:rPr lang="cs-CZ" sz="2400" baseline="30000" dirty="0">
                <a:solidFill>
                  <a:srgbClr val="00B050"/>
                </a:solidFill>
              </a:rPr>
              <a:t>2</a:t>
            </a:r>
            <a:r>
              <a:rPr lang="cs-CZ" sz="2400" dirty="0">
                <a:solidFill>
                  <a:srgbClr val="00B050"/>
                </a:solidFill>
              </a:rPr>
              <a:t> + 6</a:t>
            </a:r>
            <a:r>
              <a:rPr lang="cs-CZ" sz="2400" baseline="30000" dirty="0">
                <a:solidFill>
                  <a:srgbClr val="00B050"/>
                </a:solidFill>
              </a:rPr>
              <a:t>2</a:t>
            </a:r>
            <a:endParaRPr lang="cs-CZ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E32AAC0-11A4-4211-BB9C-1E0AC0C4EE3D}"/>
              </a:ext>
            </a:extLst>
          </p:cNvPr>
          <p:cNvSpPr txBox="1"/>
          <p:nvPr/>
        </p:nvSpPr>
        <p:spPr>
          <a:xfrm>
            <a:off x="6394270" y="2173726"/>
            <a:ext cx="2083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y</a:t>
            </a:r>
            <a:r>
              <a:rPr lang="cs-CZ" sz="2400" baseline="30000" dirty="0">
                <a:solidFill>
                  <a:srgbClr val="00B050"/>
                </a:solidFill>
              </a:rPr>
              <a:t>2</a:t>
            </a:r>
            <a:r>
              <a:rPr lang="cs-CZ" sz="2400" dirty="0">
                <a:solidFill>
                  <a:srgbClr val="00B050"/>
                </a:solidFill>
              </a:rPr>
              <a:t> = 64 + 36</a:t>
            </a:r>
            <a:endParaRPr lang="cs-CZ" sz="2400" b="1" baseline="-25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90C0F0E7-5C98-4B27-82B2-5EA278ABDC54}"/>
                  </a:ext>
                </a:extLst>
              </p:cNvPr>
              <p:cNvSpPr txBox="1"/>
              <p:nvPr/>
            </p:nvSpPr>
            <p:spPr>
              <a:xfrm>
                <a:off x="6371334" y="2577877"/>
                <a:ext cx="2083865" cy="51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B050"/>
                    </a:solidFill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endParaRPr lang="cs-CZ" sz="2400" b="1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90C0F0E7-5C98-4B27-82B2-5EA278ABD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34" y="2577877"/>
                <a:ext cx="2083865" cy="513602"/>
              </a:xfrm>
              <a:prstGeom prst="rect">
                <a:avLst/>
              </a:prstGeom>
              <a:blipFill>
                <a:blip r:embed="rId6"/>
                <a:stretch>
                  <a:fillRect l="-4386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0A64D846-B072-43EF-AAEA-E29AD0AC0900}"/>
                  </a:ext>
                </a:extLst>
              </p:cNvPr>
              <p:cNvSpPr txBox="1"/>
              <p:nvPr/>
            </p:nvSpPr>
            <p:spPr>
              <a:xfrm>
                <a:off x="6353198" y="2970701"/>
                <a:ext cx="16680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1" dirty="0">
                    <a:solidFill>
                      <a:srgbClr val="00B050"/>
                    </a:solidFill>
                  </a:rPr>
                  <a:t>y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cs-CZ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400" b="1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0A64D846-B072-43EF-AAEA-E29AD0AC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98" y="2970701"/>
                <a:ext cx="1668058" cy="461665"/>
              </a:xfrm>
              <a:prstGeom prst="rect">
                <a:avLst/>
              </a:prstGeom>
              <a:blipFill>
                <a:blip r:embed="rId7"/>
                <a:stretch>
                  <a:fillRect l="-5474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4AB72557-801F-4BB0-98DE-7CDBD9B44C39}"/>
              </a:ext>
            </a:extLst>
          </p:cNvPr>
          <p:cNvCxnSpPr>
            <a:cxnSpLocks/>
          </p:cNvCxnSpPr>
          <p:nvPr/>
        </p:nvCxnSpPr>
        <p:spPr>
          <a:xfrm flipH="1">
            <a:off x="585750" y="2084142"/>
            <a:ext cx="418916" cy="13001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F49949A3-B2F3-4B2C-B7D7-C2E0FD058149}"/>
              </a:ext>
            </a:extLst>
          </p:cNvPr>
          <p:cNvSpPr txBox="1"/>
          <p:nvPr/>
        </p:nvSpPr>
        <p:spPr>
          <a:xfrm>
            <a:off x="545477" y="2404558"/>
            <a:ext cx="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y</a:t>
            </a:r>
            <a:endParaRPr lang="cs-CZ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1761C3E-FAF3-46CC-922C-5248A39F5B9C}"/>
              </a:ext>
            </a:extLst>
          </p:cNvPr>
          <p:cNvSpPr txBox="1"/>
          <p:nvPr/>
        </p:nvSpPr>
        <p:spPr>
          <a:xfrm>
            <a:off x="3120441" y="4608146"/>
            <a:ext cx="4761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17 + 17 </a:t>
            </a:r>
            <a:r>
              <a:rPr lang="cs-CZ" sz="2400" dirty="0">
                <a:solidFill>
                  <a:srgbClr val="00B050"/>
                </a:solidFill>
              </a:rPr>
              <a:t>+ 10 + 10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cs-CZ" sz="2400" b="1" dirty="0"/>
              <a:t>54 cm</a:t>
            </a:r>
            <a:endParaRPr lang="cs-CZ" sz="2400" b="1" baseline="-25000" dirty="0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1B6DAC6-DA34-4BB8-B53A-AC243FD4B775}"/>
              </a:ext>
            </a:extLst>
          </p:cNvPr>
          <p:cNvCxnSpPr>
            <a:cxnSpLocks/>
          </p:cNvCxnSpPr>
          <p:nvPr/>
        </p:nvCxnSpPr>
        <p:spPr>
          <a:xfrm flipH="1">
            <a:off x="590550" y="2970701"/>
            <a:ext cx="2644276" cy="4136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CAA35B46-72F6-4E89-9A46-6D473D385D85}"/>
              </a:ext>
            </a:extLst>
          </p:cNvPr>
          <p:cNvCxnSpPr>
            <a:cxnSpLocks/>
          </p:cNvCxnSpPr>
          <p:nvPr/>
        </p:nvCxnSpPr>
        <p:spPr>
          <a:xfrm flipH="1" flipV="1">
            <a:off x="995588" y="2072577"/>
            <a:ext cx="1824294" cy="42765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ál 43">
            <a:extLst>
              <a:ext uri="{FF2B5EF4-FFF2-40B4-BE49-F238E27FC236}">
                <a16:creationId xmlns:a16="http://schemas.microsoft.com/office/drawing/2014/main" id="{537244F2-7C9C-4E17-9C0F-31F9C6B9B5A7}"/>
              </a:ext>
            </a:extLst>
          </p:cNvPr>
          <p:cNvSpPr/>
          <p:nvPr/>
        </p:nvSpPr>
        <p:spPr>
          <a:xfrm>
            <a:off x="545477" y="5185458"/>
            <a:ext cx="1500632" cy="458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5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7" grpId="0"/>
      <p:bldP spid="24" grpId="0"/>
      <p:bldP spid="25" grpId="0"/>
      <p:bldP spid="26" grpId="0"/>
      <p:bldP spid="27" grpId="0"/>
      <p:bldP spid="28" grpId="0"/>
      <p:bldP spid="33" grpId="0"/>
      <p:bldP spid="34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D3D58A4-DDE1-4E56-AF81-07F428703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4" t="31078" r="61683" b="55690"/>
          <a:stretch/>
        </p:blipFill>
        <p:spPr>
          <a:xfrm>
            <a:off x="0" y="199178"/>
            <a:ext cx="8940900" cy="115884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FAA126-4C3A-4033-9349-F8B45A41A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4" t="52598" r="61683" b="16820"/>
          <a:stretch/>
        </p:blipFill>
        <p:spPr>
          <a:xfrm>
            <a:off x="81481" y="1530036"/>
            <a:ext cx="8794536" cy="2678318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E31A25F-CC7D-4663-9D3B-12246C186C24}"/>
              </a:ext>
            </a:extLst>
          </p:cNvPr>
          <p:cNvCxnSpPr/>
          <p:nvPr/>
        </p:nvCxnSpPr>
        <p:spPr>
          <a:xfrm>
            <a:off x="99588" y="1367073"/>
            <a:ext cx="878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50DBADCB-8111-4558-8DD9-C56BC06FC26E}"/>
              </a:ext>
            </a:extLst>
          </p:cNvPr>
          <p:cNvSpPr txBox="1"/>
          <p:nvPr/>
        </p:nvSpPr>
        <p:spPr>
          <a:xfrm>
            <a:off x="3951398" y="2496320"/>
            <a:ext cx="4118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2400" baseline="-25000" dirty="0" err="1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π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. r</a:t>
            </a:r>
            <a:r>
              <a:rPr lang="cs-CZ" sz="24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= 3,14 . 10</a:t>
            </a:r>
            <a:r>
              <a:rPr lang="cs-CZ" sz="24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= 314 cm</a:t>
            </a:r>
            <a:r>
              <a:rPr lang="cs-CZ" sz="24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C6F99A8-3F4D-4E9D-8179-36B65331A343}"/>
              </a:ext>
            </a:extLst>
          </p:cNvPr>
          <p:cNvSpPr txBox="1"/>
          <p:nvPr/>
        </p:nvSpPr>
        <p:spPr>
          <a:xfrm>
            <a:off x="3951398" y="3130001"/>
            <a:ext cx="4118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2400" baseline="-25000" dirty="0" err="1">
                <a:solidFill>
                  <a:schemeClr val="accent5">
                    <a:lumMod val="75000"/>
                  </a:schemeClr>
                </a:solidFill>
              </a:rPr>
              <a:t>pl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= 314 . 3 = 942 cm</a:t>
            </a:r>
            <a:r>
              <a:rPr lang="cs-CZ" sz="24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170D4DE-AEC3-41D7-9686-89FE5D0117A0}"/>
              </a:ext>
            </a:extLst>
          </p:cNvPr>
          <p:cNvSpPr txBox="1"/>
          <p:nvPr/>
        </p:nvSpPr>
        <p:spPr>
          <a:xfrm>
            <a:off x="3951398" y="3832697"/>
            <a:ext cx="49895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S = 2.S</a:t>
            </a:r>
            <a:r>
              <a:rPr lang="cs-CZ" sz="2400" baseline="-25000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+ </a:t>
            </a:r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2400" baseline="-25000" dirty="0" err="1">
                <a:solidFill>
                  <a:schemeClr val="accent5">
                    <a:lumMod val="75000"/>
                  </a:schemeClr>
                </a:solidFill>
              </a:rPr>
              <a:t>pl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= 2.314 + 942 =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1 570 cm</a:t>
            </a:r>
            <a:r>
              <a:rPr lang="cs-CZ" sz="2400" b="1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522637B-5322-4AB0-B5F0-C87E0774CFC3}"/>
              </a:ext>
            </a:extLst>
          </p:cNvPr>
          <p:cNvSpPr/>
          <p:nvPr/>
        </p:nvSpPr>
        <p:spPr>
          <a:xfrm>
            <a:off x="696398" y="3391889"/>
            <a:ext cx="1665062" cy="458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4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B9CB05F-A149-4580-AA34-B4DA1792F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3" t="15941" r="61485" b="47787"/>
          <a:stretch/>
        </p:blipFill>
        <p:spPr>
          <a:xfrm>
            <a:off x="123416" y="196766"/>
            <a:ext cx="8884316" cy="314556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0A613F-4D99-490E-8ED1-85825B5D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3" t="58954" r="61485" b="8568"/>
          <a:stretch/>
        </p:blipFill>
        <p:spPr bwMode="auto">
          <a:xfrm>
            <a:off x="123416" y="4470585"/>
            <a:ext cx="7534244" cy="2387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67DCFA-1C75-460F-9AFE-24A937322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4" t="21924" r="62401" b="48546"/>
          <a:stretch/>
        </p:blipFill>
        <p:spPr>
          <a:xfrm>
            <a:off x="5539780" y="760075"/>
            <a:ext cx="3240912" cy="336644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FFA6C78-9808-41B3-BD82-0C3304EA3F3C}"/>
              </a:ext>
            </a:extLst>
          </p:cNvPr>
          <p:cNvSpPr/>
          <p:nvPr/>
        </p:nvSpPr>
        <p:spPr>
          <a:xfrm>
            <a:off x="208343" y="617408"/>
            <a:ext cx="8681014" cy="36557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113604-A3B5-466B-8C40-4C74DB5E7330}"/>
              </a:ext>
            </a:extLst>
          </p:cNvPr>
          <p:cNvSpPr txBox="1"/>
          <p:nvPr/>
        </p:nvSpPr>
        <p:spPr>
          <a:xfrm>
            <a:off x="7243327" y="3183820"/>
            <a:ext cx="591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α</a:t>
            </a:r>
            <a:endParaRPr lang="cs-CZ" sz="28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B4A7666-0DB3-41B5-8E92-6A2C9F3A281F}"/>
              </a:ext>
            </a:extLst>
          </p:cNvPr>
          <p:cNvSpPr txBox="1"/>
          <p:nvPr/>
        </p:nvSpPr>
        <p:spPr>
          <a:xfrm>
            <a:off x="7412537" y="1519200"/>
            <a:ext cx="591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α</a:t>
            </a:r>
            <a:endParaRPr lang="cs-CZ" sz="28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28F025EB-275E-4FB4-8A19-926FFBA2B497}"/>
              </a:ext>
            </a:extLst>
          </p:cNvPr>
          <p:cNvCxnSpPr>
            <a:cxnSpLocks/>
          </p:cNvCxnSpPr>
          <p:nvPr/>
        </p:nvCxnSpPr>
        <p:spPr>
          <a:xfrm flipH="1">
            <a:off x="7074117" y="1881870"/>
            <a:ext cx="338420" cy="306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5F73998-E23B-4CF5-B487-43F6AC593F30}"/>
              </a:ext>
            </a:extLst>
          </p:cNvPr>
          <p:cNvSpPr txBox="1"/>
          <p:nvPr/>
        </p:nvSpPr>
        <p:spPr>
          <a:xfrm>
            <a:off x="467726" y="1137235"/>
            <a:ext cx="3652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+ 4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α 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+ 2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= 180</a:t>
            </a:r>
            <a:r>
              <a:rPr lang="cs-CZ" sz="2800" baseline="30000" dirty="0">
                <a:solidFill>
                  <a:schemeClr val="accent5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5B7FDED-2CB6-422C-BD31-CBF63175A2B6}"/>
              </a:ext>
            </a:extLst>
          </p:cNvPr>
          <p:cNvSpPr txBox="1"/>
          <p:nvPr/>
        </p:nvSpPr>
        <p:spPr>
          <a:xfrm>
            <a:off x="1731463" y="1602656"/>
            <a:ext cx="195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= 180</a:t>
            </a:r>
            <a:r>
              <a:rPr lang="cs-CZ" sz="2800" baseline="30000" dirty="0">
                <a:solidFill>
                  <a:schemeClr val="accent5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57E6EEA-7559-4FF5-9056-EA18C3295708}"/>
              </a:ext>
            </a:extLst>
          </p:cNvPr>
          <p:cNvSpPr txBox="1"/>
          <p:nvPr/>
        </p:nvSpPr>
        <p:spPr>
          <a:xfrm>
            <a:off x="2049864" y="2042420"/>
            <a:ext cx="1347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= 18</a:t>
            </a:r>
            <a:r>
              <a:rPr lang="cs-CZ" sz="2800" baseline="30000" dirty="0">
                <a:solidFill>
                  <a:schemeClr val="accent5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3130132-2FDF-4D83-846D-8D18C1ACE6FD}"/>
              </a:ext>
            </a:extLst>
          </p:cNvPr>
          <p:cNvSpPr txBox="1"/>
          <p:nvPr/>
        </p:nvSpPr>
        <p:spPr>
          <a:xfrm>
            <a:off x="6082834" y="1716908"/>
            <a:ext cx="591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α</a:t>
            </a:r>
            <a:endParaRPr lang="cs-CZ" sz="28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F2F448B9-5A28-4399-9DE6-FCDAC3D0EEBE}"/>
              </a:ext>
            </a:extLst>
          </p:cNvPr>
          <p:cNvCxnSpPr>
            <a:cxnSpLocks/>
          </p:cNvCxnSpPr>
          <p:nvPr/>
        </p:nvCxnSpPr>
        <p:spPr>
          <a:xfrm>
            <a:off x="6544043" y="2188839"/>
            <a:ext cx="239908" cy="576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164889F-65CE-42F3-A0FB-D10F3695C8F7}"/>
              </a:ext>
            </a:extLst>
          </p:cNvPr>
          <p:cNvSpPr txBox="1"/>
          <p:nvPr/>
        </p:nvSpPr>
        <p:spPr>
          <a:xfrm>
            <a:off x="1285934" y="2762107"/>
            <a:ext cx="2637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β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= 180</a:t>
            </a:r>
            <a:r>
              <a:rPr lang="cs-CZ" sz="2800" baseline="30000" dirty="0">
                <a:solidFill>
                  <a:schemeClr val="accent5">
                    <a:lumMod val="75000"/>
                  </a:schemeClr>
                </a:solidFill>
              </a:rPr>
              <a:t>0 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- 4.18</a:t>
            </a:r>
            <a:endParaRPr lang="cs-CZ" sz="28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EA1151F-D2CC-400F-97BC-757648892C7E}"/>
              </a:ext>
            </a:extLst>
          </p:cNvPr>
          <p:cNvSpPr txBox="1"/>
          <p:nvPr/>
        </p:nvSpPr>
        <p:spPr>
          <a:xfrm>
            <a:off x="1273082" y="3252250"/>
            <a:ext cx="2637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β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= 180</a:t>
            </a:r>
            <a:r>
              <a:rPr lang="cs-CZ" sz="2800" baseline="30000" dirty="0">
                <a:solidFill>
                  <a:schemeClr val="accent5">
                    <a:lumMod val="75000"/>
                  </a:schemeClr>
                </a:solidFill>
              </a:rPr>
              <a:t>0 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- 72</a:t>
            </a:r>
            <a:r>
              <a:rPr lang="cs-CZ" sz="2800" baseline="30000" dirty="0">
                <a:solidFill>
                  <a:schemeClr val="accent5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278BCFB-F100-4BC5-B767-735B4533A9EF}"/>
              </a:ext>
            </a:extLst>
          </p:cNvPr>
          <p:cNvSpPr txBox="1"/>
          <p:nvPr/>
        </p:nvSpPr>
        <p:spPr>
          <a:xfrm>
            <a:off x="1260230" y="3725232"/>
            <a:ext cx="1552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accent5">
                    <a:lumMod val="75000"/>
                  </a:schemeClr>
                </a:solidFill>
              </a:rPr>
              <a:t>β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 = 108</a:t>
            </a:r>
            <a:r>
              <a:rPr lang="cs-CZ" sz="2800" b="1" baseline="30000" dirty="0">
                <a:solidFill>
                  <a:schemeClr val="accent5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D08EC700-810F-4876-9903-870F5069FF78}"/>
              </a:ext>
            </a:extLst>
          </p:cNvPr>
          <p:cNvSpPr/>
          <p:nvPr/>
        </p:nvSpPr>
        <p:spPr>
          <a:xfrm>
            <a:off x="667237" y="5309390"/>
            <a:ext cx="1185986" cy="411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6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9" grpId="0"/>
      <p:bldP spid="20" grpId="0"/>
      <p:bldP spid="22" grpId="0"/>
      <p:bldP spid="24" grpId="0"/>
      <p:bldP spid="25" grpId="0"/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5A00C6-1552-4AAD-878B-DCD54BFC3C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1" t="21925" r="61485" b="18933"/>
          <a:stretch/>
        </p:blipFill>
        <p:spPr>
          <a:xfrm>
            <a:off x="87018" y="526730"/>
            <a:ext cx="7737467" cy="44972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1E44E75-A2C3-4037-A406-CB13C3F90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79" t="48185" r="82112" b="23564"/>
          <a:stretch/>
        </p:blipFill>
        <p:spPr bwMode="auto">
          <a:xfrm>
            <a:off x="644192" y="4989245"/>
            <a:ext cx="1439251" cy="1813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E85B016-46AF-46BF-B69A-D5C2418895ED}"/>
              </a:ext>
            </a:extLst>
          </p:cNvPr>
          <p:cNvSpPr txBox="1"/>
          <p:nvPr/>
        </p:nvSpPr>
        <p:spPr>
          <a:xfrm>
            <a:off x="2000796" y="4989245"/>
            <a:ext cx="24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100 % … 250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39344DC-CCC2-4E41-9BDA-87E860558999}"/>
              </a:ext>
            </a:extLst>
          </p:cNvPr>
          <p:cNvSpPr txBox="1"/>
          <p:nvPr/>
        </p:nvSpPr>
        <p:spPr>
          <a:xfrm>
            <a:off x="2000795" y="5434301"/>
            <a:ext cx="24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120 % … 300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2D53D2C-098B-4D06-9A25-FB7A20A54392}"/>
              </a:ext>
            </a:extLst>
          </p:cNvPr>
          <p:cNvSpPr txBox="1"/>
          <p:nvPr/>
        </p:nvSpPr>
        <p:spPr>
          <a:xfrm>
            <a:off x="2000795" y="5861240"/>
            <a:ext cx="24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100 % … 300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E08433-C319-40D2-B3F7-468A60289EC6}"/>
              </a:ext>
            </a:extLst>
          </p:cNvPr>
          <p:cNvSpPr txBox="1"/>
          <p:nvPr/>
        </p:nvSpPr>
        <p:spPr>
          <a:xfrm>
            <a:off x="2000794" y="6306296"/>
            <a:ext cx="24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80 % ….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360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72D8AA-F533-43B5-8EAC-5A88566281CF}"/>
              </a:ext>
            </a:extLst>
          </p:cNvPr>
          <p:cNvSpPr txBox="1"/>
          <p:nvPr/>
        </p:nvSpPr>
        <p:spPr>
          <a:xfrm>
            <a:off x="7208237" y="1530110"/>
            <a:ext cx="467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endParaRPr lang="cs-CZ" sz="28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024DEAB-EF17-4554-B46C-D421D345CA96}"/>
              </a:ext>
            </a:extLst>
          </p:cNvPr>
          <p:cNvSpPr txBox="1"/>
          <p:nvPr/>
        </p:nvSpPr>
        <p:spPr>
          <a:xfrm>
            <a:off x="3962761" y="4980187"/>
            <a:ext cx="24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125 % … 400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3E8173D-A450-4AA8-830A-6B9B38ECE850}"/>
              </a:ext>
            </a:extLst>
          </p:cNvPr>
          <p:cNvSpPr txBox="1"/>
          <p:nvPr/>
        </p:nvSpPr>
        <p:spPr>
          <a:xfrm>
            <a:off x="3962760" y="5425243"/>
            <a:ext cx="24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100 % …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320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2BC2474-8B45-4DBD-BF7E-38979CCF2010}"/>
              </a:ext>
            </a:extLst>
          </p:cNvPr>
          <p:cNvSpPr txBox="1"/>
          <p:nvPr/>
        </p:nvSpPr>
        <p:spPr>
          <a:xfrm>
            <a:off x="7181606" y="2753820"/>
            <a:ext cx="467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cs-CZ" sz="28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F3477B2-9697-4105-9732-BC67C8940687}"/>
              </a:ext>
            </a:extLst>
          </p:cNvPr>
          <p:cNvSpPr txBox="1"/>
          <p:nvPr/>
        </p:nvSpPr>
        <p:spPr>
          <a:xfrm>
            <a:off x="6291518" y="4996796"/>
            <a:ext cx="24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25 % … 42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A919E2C-FA60-4259-A7B7-BD4C73922498}"/>
              </a:ext>
            </a:extLst>
          </p:cNvPr>
          <p:cNvSpPr txBox="1"/>
          <p:nvPr/>
        </p:nvSpPr>
        <p:spPr>
          <a:xfrm>
            <a:off x="6291517" y="5441852"/>
            <a:ext cx="24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100 % …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168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DA3F542-2F16-4078-A081-26540E1F1B29}"/>
              </a:ext>
            </a:extLst>
          </p:cNvPr>
          <p:cNvSpPr txBox="1"/>
          <p:nvPr/>
        </p:nvSpPr>
        <p:spPr>
          <a:xfrm>
            <a:off x="6291516" y="5903517"/>
            <a:ext cx="24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60 % … 168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C97D92B-6001-49C6-9CD3-AFA46995E0FC}"/>
              </a:ext>
            </a:extLst>
          </p:cNvPr>
          <p:cNvSpPr txBox="1"/>
          <p:nvPr/>
        </p:nvSpPr>
        <p:spPr>
          <a:xfrm>
            <a:off x="6291515" y="6348573"/>
            <a:ext cx="24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100 % …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280</a:t>
            </a:r>
            <a:endParaRPr lang="cs-CZ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556750F-C34B-4B74-88C2-7ED65EF2C9F8}"/>
              </a:ext>
            </a:extLst>
          </p:cNvPr>
          <p:cNvSpPr txBox="1"/>
          <p:nvPr/>
        </p:nvSpPr>
        <p:spPr>
          <a:xfrm>
            <a:off x="7181606" y="4504354"/>
            <a:ext cx="467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cs-CZ" sz="28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1C7392-B7A2-4B18-AAFB-B47F40E31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9" t="26315" r="25949" b="8200"/>
          <a:stretch/>
        </p:blipFill>
        <p:spPr>
          <a:xfrm>
            <a:off x="19241" y="201501"/>
            <a:ext cx="7330680" cy="570381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6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9A39E5B-B20D-4F27-89E2-E7D1555CDF67}"/>
              </a:ext>
            </a:extLst>
          </p:cNvPr>
          <p:cNvSpPr txBox="1"/>
          <p:nvPr/>
        </p:nvSpPr>
        <p:spPr>
          <a:xfrm>
            <a:off x="2534737" y="3038104"/>
            <a:ext cx="393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3E60C9-F0C2-49EA-B813-2D84BCC0FE83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ED5D2-19AC-45EC-B8B3-057EDD79E12F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6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327A867-30B2-4900-B242-342CB9D2B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3" t="34653" r="53589" b="28713"/>
          <a:stretch/>
        </p:blipFill>
        <p:spPr bwMode="auto">
          <a:xfrm>
            <a:off x="137883" y="530274"/>
            <a:ext cx="8796914" cy="2240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B0BEA3A-A8CC-459D-947E-EE2B16C3ABC5}"/>
              </a:ext>
            </a:extLst>
          </p:cNvPr>
          <p:cNvSpPr txBox="1"/>
          <p:nvPr/>
        </p:nvSpPr>
        <p:spPr>
          <a:xfrm>
            <a:off x="1178512" y="3543300"/>
            <a:ext cx="438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Z</a:t>
            </a:r>
            <a:endParaRPr lang="cs-CZ" sz="2400" baseline="30000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9C8CD17-F4E8-4979-B70D-1BAF7A696622}"/>
              </a:ext>
            </a:extLst>
          </p:cNvPr>
          <p:cNvCxnSpPr/>
          <p:nvPr/>
        </p:nvCxnSpPr>
        <p:spPr>
          <a:xfrm>
            <a:off x="1457325" y="3438525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C05E057D-88DA-4922-BE05-B415A35108AE}"/>
              </a:ext>
            </a:extLst>
          </p:cNvPr>
          <p:cNvCxnSpPr/>
          <p:nvPr/>
        </p:nvCxnSpPr>
        <p:spPr>
          <a:xfrm>
            <a:off x="4450080" y="3435300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0C818D0-200D-4B9F-8F34-B5E30C404082}"/>
              </a:ext>
            </a:extLst>
          </p:cNvPr>
          <p:cNvCxnSpPr>
            <a:cxnSpLocks/>
          </p:cNvCxnSpPr>
          <p:nvPr/>
        </p:nvCxnSpPr>
        <p:spPr>
          <a:xfrm>
            <a:off x="1466850" y="3543300"/>
            <a:ext cx="298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0809456-70B8-4CBB-8709-E3179A36E342}"/>
              </a:ext>
            </a:extLst>
          </p:cNvPr>
          <p:cNvSpPr txBox="1"/>
          <p:nvPr/>
        </p:nvSpPr>
        <p:spPr>
          <a:xfrm>
            <a:off x="4448175" y="3512820"/>
            <a:ext cx="438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K</a:t>
            </a:r>
            <a:endParaRPr lang="cs-CZ" sz="2400" b="1" baseline="30000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8739CB59-5BF5-4710-8F4D-F37C71F3AB91}"/>
              </a:ext>
            </a:extLst>
          </p:cNvPr>
          <p:cNvSpPr/>
          <p:nvPr/>
        </p:nvSpPr>
        <p:spPr>
          <a:xfrm rot="16200000">
            <a:off x="2835592" y="1804989"/>
            <a:ext cx="243836" cy="2981318"/>
          </a:xfrm>
          <a:prstGeom prst="rightBrace">
            <a:avLst>
              <a:gd name="adj1" fmla="val 8333"/>
              <a:gd name="adj2" fmla="val 50256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6521DBC-AC46-4BF5-9902-25C3B6DF195F}"/>
              </a:ext>
            </a:extLst>
          </p:cNvPr>
          <p:cNvSpPr txBox="1"/>
          <p:nvPr/>
        </p:nvSpPr>
        <p:spPr>
          <a:xfrm>
            <a:off x="2542492" y="2741212"/>
            <a:ext cx="11722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60 min</a:t>
            </a:r>
            <a:endParaRPr lang="cs-CZ" sz="22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4FA86F1F-32D3-4B01-AC11-915B6FC767FC}"/>
              </a:ext>
            </a:extLst>
          </p:cNvPr>
          <p:cNvCxnSpPr/>
          <p:nvPr/>
        </p:nvCxnSpPr>
        <p:spPr>
          <a:xfrm>
            <a:off x="2386965" y="3438525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C1ABFBC-CA7C-4161-8B5B-4D5296237A48}"/>
              </a:ext>
            </a:extLst>
          </p:cNvPr>
          <p:cNvCxnSpPr/>
          <p:nvPr/>
        </p:nvCxnSpPr>
        <p:spPr>
          <a:xfrm>
            <a:off x="3388995" y="3438525"/>
            <a:ext cx="0" cy="21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á složená závorka 22">
            <a:extLst>
              <a:ext uri="{FF2B5EF4-FFF2-40B4-BE49-F238E27FC236}">
                <a16:creationId xmlns:a16="http://schemas.microsoft.com/office/drawing/2014/main" id="{0709D880-D5EF-45F1-81C9-093C1C16FC8D}"/>
              </a:ext>
            </a:extLst>
          </p:cNvPr>
          <p:cNvSpPr/>
          <p:nvPr/>
        </p:nvSpPr>
        <p:spPr>
          <a:xfrm rot="5400000" flipV="1">
            <a:off x="2301244" y="2841014"/>
            <a:ext cx="243836" cy="1931671"/>
          </a:xfrm>
          <a:prstGeom prst="rightBrace">
            <a:avLst>
              <a:gd name="adj1" fmla="val 8333"/>
              <a:gd name="adj2" fmla="val 50256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04DED2D9-2C8B-405B-BBAD-D3519B620C18}"/>
                  </a:ext>
                </a:extLst>
              </p:cNvPr>
              <p:cNvSpPr txBox="1"/>
              <p:nvPr/>
            </p:nvSpPr>
            <p:spPr>
              <a:xfrm>
                <a:off x="2259875" y="3928768"/>
                <a:ext cx="48210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04DED2D9-2C8B-405B-BBAD-D3519B620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75" y="3928768"/>
                <a:ext cx="482101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ravá složená závorka 24">
            <a:extLst>
              <a:ext uri="{FF2B5EF4-FFF2-40B4-BE49-F238E27FC236}">
                <a16:creationId xmlns:a16="http://schemas.microsoft.com/office/drawing/2014/main" id="{D5998295-75BA-4948-A51E-8CB3C11EFCFB}"/>
              </a:ext>
            </a:extLst>
          </p:cNvPr>
          <p:cNvSpPr/>
          <p:nvPr/>
        </p:nvSpPr>
        <p:spPr>
          <a:xfrm rot="5400000" flipV="1">
            <a:off x="3801429" y="3282026"/>
            <a:ext cx="243836" cy="1049650"/>
          </a:xfrm>
          <a:prstGeom prst="rightBrace">
            <a:avLst>
              <a:gd name="adj1" fmla="val 8333"/>
              <a:gd name="adj2" fmla="val 50256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DF3375A8-4313-4F5D-93C5-36DB69E29AA6}"/>
                  </a:ext>
                </a:extLst>
              </p:cNvPr>
              <p:cNvSpPr txBox="1"/>
              <p:nvPr/>
            </p:nvSpPr>
            <p:spPr>
              <a:xfrm>
                <a:off x="3777890" y="3882249"/>
                <a:ext cx="370930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DF3375A8-4313-4F5D-93C5-36DB69E29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90" y="3882249"/>
                <a:ext cx="370930" cy="616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>
            <a:extLst>
              <a:ext uri="{FF2B5EF4-FFF2-40B4-BE49-F238E27FC236}">
                <a16:creationId xmlns:a16="http://schemas.microsoft.com/office/drawing/2014/main" id="{61437CE5-B0BF-44B7-B10C-8B083FE92B84}"/>
              </a:ext>
            </a:extLst>
          </p:cNvPr>
          <p:cNvSpPr txBox="1"/>
          <p:nvPr/>
        </p:nvSpPr>
        <p:spPr>
          <a:xfrm>
            <a:off x="2859269" y="3802678"/>
            <a:ext cx="11722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40 min</a:t>
            </a:r>
            <a:endParaRPr lang="cs-CZ" sz="2200" baseline="30000" dirty="0">
              <a:solidFill>
                <a:srgbClr val="FF0000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B14BC944-2ABD-4901-BD73-3F5A4C416B16}"/>
              </a:ext>
            </a:extLst>
          </p:cNvPr>
          <p:cNvSpPr txBox="1"/>
          <p:nvPr/>
        </p:nvSpPr>
        <p:spPr>
          <a:xfrm>
            <a:off x="2644550" y="5044738"/>
            <a:ext cx="43277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60 min - 40 min = </a:t>
            </a:r>
            <a:r>
              <a:rPr lang="cs-CZ" sz="2200" b="1" dirty="0">
                <a:solidFill>
                  <a:srgbClr val="0070C0"/>
                </a:solidFill>
              </a:rPr>
              <a:t>20 min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5" grpId="0" animBg="1"/>
      <p:bldP spid="18" grpId="0"/>
      <p:bldP spid="23" grpId="0" animBg="1"/>
      <p:bldP spid="24" grpId="0"/>
      <p:bldP spid="25" grpId="0" animBg="1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B3EF88B-9AC4-4030-A336-624411218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8" t="23190" r="59339" b="40477"/>
          <a:stretch/>
        </p:blipFill>
        <p:spPr bwMode="auto">
          <a:xfrm>
            <a:off x="0" y="72428"/>
            <a:ext cx="878366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60833F6-68F2-4D77-BCBF-9AF1D745C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8" t="73571" r="59339" b="9902"/>
          <a:stretch/>
        </p:blipFill>
        <p:spPr bwMode="auto">
          <a:xfrm>
            <a:off x="0" y="3385997"/>
            <a:ext cx="8783660" cy="1247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31082F47-40DE-40AC-BB31-E843CA88282A}"/>
                  </a:ext>
                </a:extLst>
              </p:cNvPr>
              <p:cNvSpPr txBox="1"/>
              <p:nvPr/>
            </p:nvSpPr>
            <p:spPr>
              <a:xfrm>
                <a:off x="1148697" y="1835690"/>
                <a:ext cx="5516065" cy="529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chemeClr val="accent5">
                        <a:lumMod val="75000"/>
                      </a:schemeClr>
                    </a:solidFill>
                  </a:rPr>
                  <a:t>objem sudu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dirty="0">
                    <a:solidFill>
                      <a:schemeClr val="accent5">
                        <a:lumMod val="75000"/>
                      </a:schemeClr>
                    </a:solidFill>
                  </a:rPr>
                  <a:t>jsou 60 l </a:t>
                </a:r>
                <a:r>
                  <a:rPr lang="cs-CZ" sz="2200" dirty="0">
                    <a:solidFill>
                      <a:schemeClr val="accent5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celý sud je </a:t>
                </a:r>
                <a:r>
                  <a:rPr lang="cs-CZ" sz="2200" b="1" dirty="0">
                    <a:solidFill>
                      <a:schemeClr val="accent5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90 l</a:t>
                </a:r>
                <a:r>
                  <a:rPr lang="cs-CZ" sz="2200" b="1" dirty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endParaRPr lang="cs-CZ" sz="2200" b="1" baseline="30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31082F47-40DE-40AC-BB31-E843CA882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97" y="1835690"/>
                <a:ext cx="5516065" cy="529184"/>
              </a:xfrm>
              <a:prstGeom prst="rect">
                <a:avLst/>
              </a:prstGeom>
              <a:blipFill>
                <a:blip r:embed="rId4"/>
                <a:stretch>
                  <a:fillRect l="-1436" t="-1149" b="-126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8C65D9FC-6DC0-45D7-8FB7-53699DF2C51C}"/>
              </a:ext>
            </a:extLst>
          </p:cNvPr>
          <p:cNvSpPr txBox="1"/>
          <p:nvPr/>
        </p:nvSpPr>
        <p:spPr>
          <a:xfrm>
            <a:off x="1148696" y="2350041"/>
            <a:ext cx="55160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objem kbelíků … 90 : 15 = </a:t>
            </a:r>
            <a:r>
              <a:rPr lang="cs-CZ" sz="2200" b="1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cs-CZ" sz="2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l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cs-CZ" sz="22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1F6119-F504-47FD-AF39-832302716933}"/>
              </a:ext>
            </a:extLst>
          </p:cNvPr>
          <p:cNvSpPr txBox="1"/>
          <p:nvPr/>
        </p:nvSpPr>
        <p:spPr>
          <a:xfrm>
            <a:off x="1148696" y="2859845"/>
            <a:ext cx="38139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objem konvičky … 6 : 5 = </a:t>
            </a:r>
            <a:r>
              <a:rPr lang="cs-CZ" sz="2200" b="1" dirty="0">
                <a:solidFill>
                  <a:schemeClr val="accent5">
                    <a:lumMod val="75000"/>
                  </a:schemeClr>
                </a:solidFill>
              </a:rPr>
              <a:t>1,2</a:t>
            </a:r>
            <a:r>
              <a:rPr lang="cs-CZ" sz="2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l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cs-CZ" sz="22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93B2F5-C587-4EE0-9D2D-D44BA87779FA}"/>
              </a:ext>
            </a:extLst>
          </p:cNvPr>
          <p:cNvSpPr txBox="1"/>
          <p:nvPr/>
        </p:nvSpPr>
        <p:spPr>
          <a:xfrm>
            <a:off x="1148694" y="4633865"/>
            <a:ext cx="68589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objem kvádru … 200 . 8 = 1 600 dm</a:t>
            </a:r>
            <a:r>
              <a:rPr lang="cs-CZ" sz="2200" baseline="30000" dirty="0">
                <a:solidFill>
                  <a:schemeClr val="accent5">
                    <a:lumMod val="75000"/>
                  </a:schemeClr>
                </a:solidFill>
              </a:rPr>
              <a:t>3 </a:t>
            </a:r>
            <a:r>
              <a:rPr lang="cs-CZ" sz="2200" b="1" dirty="0">
                <a:solidFill>
                  <a:schemeClr val="accent5">
                    <a:lumMod val="75000"/>
                  </a:schemeClr>
                </a:solidFill>
              </a:rPr>
              <a:t>= 1 600 000 cm</a:t>
            </a:r>
            <a:r>
              <a:rPr lang="cs-CZ" sz="2200" b="1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cs-CZ" sz="22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84DEFC-8994-405C-B6A9-3AA900BFF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2" t="27685" r="60314" b="11281"/>
          <a:stretch/>
        </p:blipFill>
        <p:spPr bwMode="auto">
          <a:xfrm>
            <a:off x="139308" y="549526"/>
            <a:ext cx="8810257" cy="4801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74A3D08-2B24-403B-8471-B58D9B1C057C}"/>
                  </a:ext>
                </a:extLst>
              </p:cNvPr>
              <p:cNvSpPr txBox="1"/>
              <p:nvPr/>
            </p:nvSpPr>
            <p:spPr>
              <a:xfrm>
                <a:off x="1978997" y="1236400"/>
                <a:ext cx="1343323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74A3D08-2B24-403B-8471-B58D9B1C0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997" y="1236400"/>
                <a:ext cx="1343323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C85925E-4141-48F3-8E0C-FA6D218DC971}"/>
              </a:ext>
            </a:extLst>
          </p:cNvPr>
          <p:cNvCxnSpPr/>
          <p:nvPr/>
        </p:nvCxnSpPr>
        <p:spPr>
          <a:xfrm>
            <a:off x="1539240" y="1714500"/>
            <a:ext cx="198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0BBC2EFD-B939-4441-A4B9-E3C5CEC41B45}"/>
              </a:ext>
            </a:extLst>
          </p:cNvPr>
          <p:cNvSpPr txBox="1"/>
          <p:nvPr/>
        </p:nvSpPr>
        <p:spPr>
          <a:xfrm>
            <a:off x="1465556" y="1659172"/>
            <a:ext cx="345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8CEA543-EB17-4E6E-A1BE-8B93235DC565}"/>
              </a:ext>
            </a:extLst>
          </p:cNvPr>
          <p:cNvCxnSpPr>
            <a:cxnSpLocks/>
          </p:cNvCxnSpPr>
          <p:nvPr/>
        </p:nvCxnSpPr>
        <p:spPr>
          <a:xfrm>
            <a:off x="2484120" y="1310640"/>
            <a:ext cx="205740" cy="19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A6CC312-611D-4222-8317-9A5455E512B9}"/>
              </a:ext>
            </a:extLst>
          </p:cNvPr>
          <p:cNvCxnSpPr>
            <a:cxnSpLocks/>
          </p:cNvCxnSpPr>
          <p:nvPr/>
        </p:nvCxnSpPr>
        <p:spPr>
          <a:xfrm>
            <a:off x="2773680" y="1659172"/>
            <a:ext cx="205740" cy="19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D396A14F-05B7-4504-BD5D-F576C31366DD}"/>
                  </a:ext>
                </a:extLst>
              </p:cNvPr>
              <p:cNvSpPr txBox="1"/>
              <p:nvPr/>
            </p:nvSpPr>
            <p:spPr>
              <a:xfrm>
                <a:off x="3281343" y="1236400"/>
                <a:ext cx="1031577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D396A14F-05B7-4504-BD5D-F576C3136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343" y="1236400"/>
                <a:ext cx="1031577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319091F-2968-460F-9F92-3CEC71B9CE7C}"/>
                  </a:ext>
                </a:extLst>
              </p:cNvPr>
              <p:cNvSpPr txBox="1"/>
              <p:nvPr/>
            </p:nvSpPr>
            <p:spPr>
              <a:xfrm>
                <a:off x="4266165" y="1229412"/>
                <a:ext cx="458235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319091F-2968-460F-9F92-3CEC71B9C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165" y="1229412"/>
                <a:ext cx="458235" cy="676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48E7FD24-DCF9-4F2F-9030-D37DB3140B6F}"/>
                  </a:ext>
                </a:extLst>
              </p:cNvPr>
              <p:cNvSpPr txBox="1"/>
              <p:nvPr/>
            </p:nvSpPr>
            <p:spPr>
              <a:xfrm>
                <a:off x="1983740" y="2758432"/>
                <a:ext cx="143399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48E7FD24-DCF9-4F2F-9030-D37DB3140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740" y="2758432"/>
                <a:ext cx="1433999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CF82DD8-157E-41B9-81E6-A54D5179767A}"/>
              </a:ext>
            </a:extLst>
          </p:cNvPr>
          <p:cNvCxnSpPr>
            <a:cxnSpLocks/>
          </p:cNvCxnSpPr>
          <p:nvPr/>
        </p:nvCxnSpPr>
        <p:spPr>
          <a:xfrm>
            <a:off x="2309637" y="2811947"/>
            <a:ext cx="205740" cy="19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92C7E2AD-567E-4B72-8568-F96B4B922241}"/>
              </a:ext>
            </a:extLst>
          </p:cNvPr>
          <p:cNvCxnSpPr>
            <a:cxnSpLocks/>
          </p:cNvCxnSpPr>
          <p:nvPr/>
        </p:nvCxnSpPr>
        <p:spPr>
          <a:xfrm>
            <a:off x="2705100" y="3215640"/>
            <a:ext cx="342900" cy="19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E94A453-4224-4C63-B81A-750986BFB7B8}"/>
              </a:ext>
            </a:extLst>
          </p:cNvPr>
          <p:cNvSpPr txBox="1"/>
          <p:nvPr/>
        </p:nvSpPr>
        <p:spPr>
          <a:xfrm>
            <a:off x="2241502" y="2473941"/>
            <a:ext cx="345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6C4B9A7-99AB-4297-A275-AA200172983F}"/>
              </a:ext>
            </a:extLst>
          </p:cNvPr>
          <p:cNvSpPr txBox="1"/>
          <p:nvPr/>
        </p:nvSpPr>
        <p:spPr>
          <a:xfrm>
            <a:off x="2722257" y="3398520"/>
            <a:ext cx="345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75EBEB14-A71B-4CC2-B7B8-ADD3A9FCF1CB}"/>
              </a:ext>
            </a:extLst>
          </p:cNvPr>
          <p:cNvCxnSpPr>
            <a:cxnSpLocks/>
          </p:cNvCxnSpPr>
          <p:nvPr/>
        </p:nvCxnSpPr>
        <p:spPr>
          <a:xfrm flipH="1">
            <a:off x="2306086" y="3215640"/>
            <a:ext cx="205740" cy="19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1574922-7356-4195-9BA0-47CBFF4390B6}"/>
              </a:ext>
            </a:extLst>
          </p:cNvPr>
          <p:cNvCxnSpPr>
            <a:cxnSpLocks/>
          </p:cNvCxnSpPr>
          <p:nvPr/>
        </p:nvCxnSpPr>
        <p:spPr>
          <a:xfrm flipH="1">
            <a:off x="2741437" y="2851002"/>
            <a:ext cx="342900" cy="19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66B7C79-1DD5-4E2F-95AC-877AED235271}"/>
              </a:ext>
            </a:extLst>
          </p:cNvPr>
          <p:cNvSpPr txBox="1"/>
          <p:nvPr/>
        </p:nvSpPr>
        <p:spPr>
          <a:xfrm>
            <a:off x="2700739" y="2484429"/>
            <a:ext cx="345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E0105A1-93F2-4AA8-AC96-397ADF3599E0}"/>
              </a:ext>
            </a:extLst>
          </p:cNvPr>
          <p:cNvSpPr txBox="1"/>
          <p:nvPr/>
        </p:nvSpPr>
        <p:spPr>
          <a:xfrm>
            <a:off x="2271554" y="3393451"/>
            <a:ext cx="345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42BDD2B0-A354-4BA3-B463-9663A16B669A}"/>
                  </a:ext>
                </a:extLst>
              </p:cNvPr>
              <p:cNvSpPr txBox="1"/>
              <p:nvPr/>
            </p:nvSpPr>
            <p:spPr>
              <a:xfrm>
                <a:off x="3302370" y="2779304"/>
                <a:ext cx="539664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42BDD2B0-A354-4BA3-B463-9663A16B6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370" y="2779304"/>
                <a:ext cx="539664" cy="676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04FA9789-05F3-4A74-961E-31DC03353F3F}"/>
                  </a:ext>
                </a:extLst>
              </p:cNvPr>
              <p:cNvSpPr txBox="1"/>
              <p:nvPr/>
            </p:nvSpPr>
            <p:spPr>
              <a:xfrm>
                <a:off x="2127522" y="4274180"/>
                <a:ext cx="1534957" cy="1134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4+5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04FA9789-05F3-4A74-961E-31DC03353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522" y="4274180"/>
                <a:ext cx="1534957" cy="1134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B9BD285A-7304-4C63-969E-7A40589A50FE}"/>
                  </a:ext>
                </a:extLst>
              </p:cNvPr>
              <p:cNvSpPr txBox="1"/>
              <p:nvPr/>
            </p:nvSpPr>
            <p:spPr>
              <a:xfrm>
                <a:off x="3417739" y="4288004"/>
                <a:ext cx="1306661" cy="11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B9BD285A-7304-4C63-969E-7A40589A5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39" y="4288004"/>
                <a:ext cx="1306661" cy="1154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BB56BC50-047A-4FE6-A10D-F597C08522BA}"/>
                  </a:ext>
                </a:extLst>
              </p:cNvPr>
              <p:cNvSpPr txBox="1"/>
              <p:nvPr/>
            </p:nvSpPr>
            <p:spPr>
              <a:xfrm>
                <a:off x="4544437" y="4506263"/>
                <a:ext cx="118580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BB56BC50-047A-4FE6-A10D-F597C0852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437" y="4506263"/>
                <a:ext cx="1185804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039989B-FE9D-455F-B029-893F9CED9FF5}"/>
              </a:ext>
            </a:extLst>
          </p:cNvPr>
          <p:cNvCxnSpPr>
            <a:cxnSpLocks/>
          </p:cNvCxnSpPr>
          <p:nvPr/>
        </p:nvCxnSpPr>
        <p:spPr>
          <a:xfrm>
            <a:off x="4632481" y="4576625"/>
            <a:ext cx="205740" cy="19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EAAAE44A-3456-4FC5-8B46-AE898AE9E627}"/>
              </a:ext>
            </a:extLst>
          </p:cNvPr>
          <p:cNvCxnSpPr>
            <a:cxnSpLocks/>
          </p:cNvCxnSpPr>
          <p:nvPr/>
        </p:nvCxnSpPr>
        <p:spPr>
          <a:xfrm>
            <a:off x="5055870" y="4955089"/>
            <a:ext cx="311462" cy="188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A0226CA-681B-4414-B189-D39F2A4FF6FF}"/>
              </a:ext>
            </a:extLst>
          </p:cNvPr>
          <p:cNvSpPr txBox="1"/>
          <p:nvPr/>
        </p:nvSpPr>
        <p:spPr>
          <a:xfrm>
            <a:off x="4562607" y="4203681"/>
            <a:ext cx="345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6CBE38A-F483-4498-9271-4B15E816FBA9}"/>
              </a:ext>
            </a:extLst>
          </p:cNvPr>
          <p:cNvSpPr txBox="1"/>
          <p:nvPr/>
        </p:nvSpPr>
        <p:spPr>
          <a:xfrm>
            <a:off x="4986369" y="5111084"/>
            <a:ext cx="4582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28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DA36228D-0F51-4512-AE7F-C6CD60F872D6}"/>
              </a:ext>
            </a:extLst>
          </p:cNvPr>
          <p:cNvCxnSpPr>
            <a:cxnSpLocks/>
          </p:cNvCxnSpPr>
          <p:nvPr/>
        </p:nvCxnSpPr>
        <p:spPr>
          <a:xfrm flipH="1">
            <a:off x="4627191" y="4945380"/>
            <a:ext cx="205740" cy="19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C495ADD4-6900-4802-AA9F-8B5A3CCBBC61}"/>
              </a:ext>
            </a:extLst>
          </p:cNvPr>
          <p:cNvCxnSpPr>
            <a:cxnSpLocks/>
          </p:cNvCxnSpPr>
          <p:nvPr/>
        </p:nvCxnSpPr>
        <p:spPr>
          <a:xfrm flipH="1">
            <a:off x="5024432" y="4589330"/>
            <a:ext cx="342900" cy="19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5B68D94E-D0FB-4F02-A4F9-EDAF3788DB65}"/>
              </a:ext>
            </a:extLst>
          </p:cNvPr>
          <p:cNvSpPr txBox="1"/>
          <p:nvPr/>
        </p:nvSpPr>
        <p:spPr>
          <a:xfrm>
            <a:off x="4977969" y="4209659"/>
            <a:ext cx="552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0FE5789-BC0E-44BE-99D3-ED860C864962}"/>
              </a:ext>
            </a:extLst>
          </p:cNvPr>
          <p:cNvSpPr txBox="1"/>
          <p:nvPr/>
        </p:nvSpPr>
        <p:spPr>
          <a:xfrm>
            <a:off x="4572186" y="5111084"/>
            <a:ext cx="345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D52E8EBE-F6AB-48AE-A6D9-FB6F3182A87A}"/>
                  </a:ext>
                </a:extLst>
              </p:cNvPr>
              <p:cNvSpPr txBox="1"/>
              <p:nvPr/>
            </p:nvSpPr>
            <p:spPr>
              <a:xfrm>
                <a:off x="5556382" y="4501638"/>
                <a:ext cx="772028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D52E8EBE-F6AB-48AE-A6D9-FB6F3182A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82" y="4501638"/>
                <a:ext cx="772028" cy="6706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9EFD3C0B-1019-46F0-A4A0-7A5D3CC6B86F}"/>
                  </a:ext>
                </a:extLst>
              </p:cNvPr>
              <p:cNvSpPr txBox="1"/>
              <p:nvPr/>
            </p:nvSpPr>
            <p:spPr>
              <a:xfrm>
                <a:off x="6181861" y="4501638"/>
                <a:ext cx="772028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9EFD3C0B-1019-46F0-A4A0-7A5D3CC6B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61" y="4501638"/>
                <a:ext cx="772028" cy="6950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0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7" grpId="0"/>
      <p:bldP spid="18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75FF811-D188-4AD2-99B4-86E2D0470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9" t="25742" r="60175" b="10891"/>
          <a:stretch/>
        </p:blipFill>
        <p:spPr bwMode="auto">
          <a:xfrm>
            <a:off x="115620" y="314298"/>
            <a:ext cx="8844140" cy="4900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1BE150-80B5-4214-8E2C-410DD1083AAF}"/>
              </a:ext>
            </a:extLst>
          </p:cNvPr>
          <p:cNvSpPr txBox="1"/>
          <p:nvPr/>
        </p:nvSpPr>
        <p:spPr>
          <a:xfrm>
            <a:off x="2661896" y="1099102"/>
            <a:ext cx="166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2x</a:t>
            </a:r>
            <a:r>
              <a:rPr lang="cs-CZ" sz="20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– 2x + x =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03688C-77BF-483B-B8C0-469B43A786A0}"/>
              </a:ext>
            </a:extLst>
          </p:cNvPr>
          <p:cNvSpPr txBox="1"/>
          <p:nvPr/>
        </p:nvSpPr>
        <p:spPr>
          <a:xfrm>
            <a:off x="4063956" y="1099102"/>
            <a:ext cx="1110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2x</a:t>
            </a:r>
            <a:r>
              <a:rPr lang="cs-CZ" sz="20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– x =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AE60E83-279F-42CD-B118-B08BB1FFB1BB}"/>
              </a:ext>
            </a:extLst>
          </p:cNvPr>
          <p:cNvSpPr txBox="1"/>
          <p:nvPr/>
        </p:nvSpPr>
        <p:spPr>
          <a:xfrm>
            <a:off x="5005026" y="1099102"/>
            <a:ext cx="1351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x . (2x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1)</a:t>
            </a:r>
            <a:endParaRPr lang="cs-CZ" sz="20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D6CE53D-F52A-4B49-889C-E297E1EACC01}"/>
                  </a:ext>
                </a:extLst>
              </p:cNvPr>
              <p:cNvSpPr txBox="1"/>
              <p:nvPr/>
            </p:nvSpPr>
            <p:spPr>
              <a:xfrm>
                <a:off x="2208506" y="2596432"/>
                <a:ext cx="1666264" cy="535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cs-CZ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r>
                  <a:rPr lang="cs-CZ" sz="2000" b="1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r>
                  <a:rPr lang="cs-CZ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 – 4a + 9</a:t>
                </a:r>
                <a:endParaRPr lang="cs-CZ" sz="2000" b="1" baseline="30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D6CE53D-F52A-4B49-889C-E297E1EAC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506" y="2596432"/>
                <a:ext cx="1666264" cy="535724"/>
              </a:xfrm>
              <a:prstGeom prst="rect">
                <a:avLst/>
              </a:prstGeom>
              <a:blipFill>
                <a:blip r:embed="rId4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E40B3632-4A52-4D7E-A052-AAC2595BF62F}"/>
              </a:ext>
            </a:extLst>
          </p:cNvPr>
          <p:cNvSpPr txBox="1"/>
          <p:nvPr/>
        </p:nvSpPr>
        <p:spPr>
          <a:xfrm>
            <a:off x="1625576" y="3950560"/>
            <a:ext cx="706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 + n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C0AFCA3-0DE4-4F4B-9082-19944EA494A7}"/>
              </a:ext>
            </a:extLst>
          </p:cNvPr>
          <p:cNvSpPr txBox="1"/>
          <p:nvPr/>
        </p:nvSpPr>
        <p:spPr>
          <a:xfrm>
            <a:off x="1286486" y="4506820"/>
            <a:ext cx="1075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6n + 3n</a:t>
            </a:r>
            <a:r>
              <a:rPr lang="cs-CZ" sz="2000" b="1" baseline="30000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5F28237-B463-41AE-835B-7BC083F30500}"/>
              </a:ext>
            </a:extLst>
          </p:cNvPr>
          <p:cNvSpPr txBox="1"/>
          <p:nvPr/>
        </p:nvSpPr>
        <p:spPr>
          <a:xfrm>
            <a:off x="2226262" y="4506820"/>
            <a:ext cx="23457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+ 14n – 2n</a:t>
            </a:r>
            <a:r>
              <a:rPr lang="cs-CZ" sz="2000" b="1" baseline="30000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+ 7 – n =</a:t>
            </a:r>
            <a:r>
              <a:rPr lang="cs-CZ" sz="2000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6AD9AAD-A4F3-4902-98BC-7F3DE5A36B90}"/>
              </a:ext>
            </a:extLst>
          </p:cNvPr>
          <p:cNvSpPr txBox="1"/>
          <p:nvPr/>
        </p:nvSpPr>
        <p:spPr>
          <a:xfrm>
            <a:off x="4348432" y="4506820"/>
            <a:ext cx="1477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cs-CZ" sz="2000" b="1" baseline="30000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+ 19n + 7 </a:t>
            </a:r>
            <a:endParaRPr lang="cs-CZ" sz="20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CE8C24-7438-4E5E-B7DD-29B8E1C99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4" t="26854" r="59703" b="56410"/>
          <a:stretch/>
        </p:blipFill>
        <p:spPr>
          <a:xfrm>
            <a:off x="0" y="244444"/>
            <a:ext cx="8882179" cy="127955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DB3643-4066-4F85-A2A8-8DDBCF787E1E}"/>
              </a:ext>
            </a:extLst>
          </p:cNvPr>
          <p:cNvSpPr txBox="1"/>
          <p:nvPr/>
        </p:nvSpPr>
        <p:spPr>
          <a:xfrm>
            <a:off x="1334722" y="1329280"/>
            <a:ext cx="366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0,5x + 2x + 5 = 2,5x + 7,5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9548E4-57AD-4DDE-B6EC-0E382F17A2AC}"/>
              </a:ext>
            </a:extLst>
          </p:cNvPr>
          <p:cNvSpPr txBox="1"/>
          <p:nvPr/>
        </p:nvSpPr>
        <p:spPr>
          <a:xfrm>
            <a:off x="1799542" y="1714150"/>
            <a:ext cx="2406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2,5x + 5 = 2,5x + 7,5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91D630B-2932-482D-8AA5-F1E39E588150}"/>
              </a:ext>
            </a:extLst>
          </p:cNvPr>
          <p:cNvSpPr txBox="1"/>
          <p:nvPr/>
        </p:nvSpPr>
        <p:spPr>
          <a:xfrm>
            <a:off x="4335024" y="1714150"/>
            <a:ext cx="1205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/ -2,5x - 5 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F938DE7-EABF-44A9-97D5-2A3DA90BC4C3}"/>
              </a:ext>
            </a:extLst>
          </p:cNvPr>
          <p:cNvSpPr txBox="1"/>
          <p:nvPr/>
        </p:nvSpPr>
        <p:spPr>
          <a:xfrm>
            <a:off x="2353801" y="2099020"/>
            <a:ext cx="1105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0x = 2,5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92E878-0AE2-46A0-9D13-CB1C8165ABB3}"/>
              </a:ext>
            </a:extLst>
          </p:cNvPr>
          <p:cNvSpPr txBox="1"/>
          <p:nvPr/>
        </p:nvSpPr>
        <p:spPr>
          <a:xfrm>
            <a:off x="3224631" y="2460289"/>
            <a:ext cx="23158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rovnice nemá řešení</a:t>
            </a:r>
            <a:endParaRPr lang="cs-CZ" sz="20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A154E82-3878-451F-A5D2-1694522CD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4" t="66512" r="78417" b="21045"/>
          <a:stretch/>
        </p:blipFill>
        <p:spPr>
          <a:xfrm>
            <a:off x="37659" y="3291840"/>
            <a:ext cx="3794760" cy="95136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C13054-CD64-45CB-B514-68987099999F}"/>
              </a:ext>
            </a:extLst>
          </p:cNvPr>
          <p:cNvSpPr txBox="1"/>
          <p:nvPr/>
        </p:nvSpPr>
        <p:spPr>
          <a:xfrm>
            <a:off x="3732286" y="3685726"/>
            <a:ext cx="1205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/ .15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2DB197C-CFA2-4EDC-ABFC-D92A4E027398}"/>
              </a:ext>
            </a:extLst>
          </p:cNvPr>
          <p:cNvSpPr txBox="1"/>
          <p:nvPr/>
        </p:nvSpPr>
        <p:spPr>
          <a:xfrm>
            <a:off x="847042" y="4345755"/>
            <a:ext cx="3229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y + 10 + 6y = 15 – 25 + 5y 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796BCE0-74C9-4BE7-A88F-4F9E047B40F4}"/>
              </a:ext>
            </a:extLst>
          </p:cNvPr>
          <p:cNvSpPr txBox="1"/>
          <p:nvPr/>
        </p:nvSpPr>
        <p:spPr>
          <a:xfrm>
            <a:off x="1204741" y="4783619"/>
            <a:ext cx="2109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7y + 10 = 5y - 10 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B9CAA45-FF5E-4520-8503-D18F07386D33}"/>
              </a:ext>
            </a:extLst>
          </p:cNvPr>
          <p:cNvSpPr txBox="1"/>
          <p:nvPr/>
        </p:nvSpPr>
        <p:spPr>
          <a:xfrm>
            <a:off x="3603502" y="4817273"/>
            <a:ext cx="1205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/ -5y - 10 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A7827BC-19D8-49B5-9CCA-C4BA4F7C31F1}"/>
              </a:ext>
            </a:extLst>
          </p:cNvPr>
          <p:cNvSpPr txBox="1"/>
          <p:nvPr/>
        </p:nvSpPr>
        <p:spPr>
          <a:xfrm>
            <a:off x="1688221" y="5183729"/>
            <a:ext cx="1218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2y = - 20 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2F4479B-7945-4056-A6E2-C698166EF840}"/>
              </a:ext>
            </a:extLst>
          </p:cNvPr>
          <p:cNvSpPr txBox="1"/>
          <p:nvPr/>
        </p:nvSpPr>
        <p:spPr>
          <a:xfrm>
            <a:off x="3542542" y="5183729"/>
            <a:ext cx="1205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/ :2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84EFEAE-F43F-4A56-AF8A-90C045D11097}"/>
              </a:ext>
            </a:extLst>
          </p:cNvPr>
          <p:cNvSpPr txBox="1"/>
          <p:nvPr/>
        </p:nvSpPr>
        <p:spPr>
          <a:xfrm>
            <a:off x="1744591" y="5583839"/>
            <a:ext cx="1218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y = - 10 </a:t>
            </a:r>
            <a:endParaRPr lang="cs-CZ" sz="20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9F99AFE-B75E-4A40-9671-839E4E0EF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2" t="34599" r="59505" b="26736"/>
          <a:stretch/>
        </p:blipFill>
        <p:spPr>
          <a:xfrm>
            <a:off x="90536" y="181080"/>
            <a:ext cx="8894644" cy="296047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B5443E-AA9B-433B-A9C7-DCBDAF78D0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2" t="79906" r="59505" b="3796"/>
          <a:stretch/>
        </p:blipFill>
        <p:spPr>
          <a:xfrm>
            <a:off x="68294" y="3177767"/>
            <a:ext cx="8894644" cy="1247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20F3C2B-12E0-435B-B06B-DB30CDB54550}"/>
                  </a:ext>
                </a:extLst>
              </p:cNvPr>
              <p:cNvSpPr txBox="1"/>
              <p:nvPr/>
            </p:nvSpPr>
            <p:spPr>
              <a:xfrm>
                <a:off x="3983966" y="3322333"/>
                <a:ext cx="1666264" cy="619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aseline="30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20F3C2B-12E0-435B-B06B-DB30CDB54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966" y="3322333"/>
                <a:ext cx="1666264" cy="619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A04DC40-CA9A-467B-91DE-40BD0032EC6E}"/>
                  </a:ext>
                </a:extLst>
              </p:cNvPr>
              <p:cNvSpPr txBox="1"/>
              <p:nvPr/>
            </p:nvSpPr>
            <p:spPr>
              <a:xfrm>
                <a:off x="5427770" y="3284791"/>
                <a:ext cx="930934" cy="695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6 . 8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aseline="30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A04DC40-CA9A-467B-91DE-40BD0032E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70" y="3284791"/>
                <a:ext cx="930934" cy="6950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1913C33C-1B29-4919-8392-D892BCC3A903}"/>
              </a:ext>
            </a:extLst>
          </p:cNvPr>
          <p:cNvSpPr txBox="1"/>
          <p:nvPr/>
        </p:nvSpPr>
        <p:spPr>
          <a:xfrm>
            <a:off x="6268359" y="3446453"/>
            <a:ext cx="1367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24 cm</a:t>
            </a:r>
            <a:r>
              <a:rPr lang="cs-CZ" sz="2400" b="1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97D52D6-9B92-4C50-92A6-550CC1A321C1}"/>
                  </a:ext>
                </a:extLst>
              </p:cNvPr>
              <p:cNvSpPr txBox="1"/>
              <p:nvPr/>
            </p:nvSpPr>
            <p:spPr>
              <a:xfrm>
                <a:off x="3972684" y="4161961"/>
                <a:ext cx="2054736" cy="676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 . 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aseline="30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97D52D6-9B92-4C50-92A6-550CC1A32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84" y="4161961"/>
                <a:ext cx="2054736" cy="6765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C2070F6-C5AE-4E3B-9931-170543C75224}"/>
                  </a:ext>
                </a:extLst>
              </p:cNvPr>
              <p:cNvSpPr txBox="1"/>
              <p:nvPr/>
            </p:nvSpPr>
            <p:spPr>
              <a:xfrm>
                <a:off x="5834981" y="4168580"/>
                <a:ext cx="1724059" cy="676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cs-CZ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cs-CZ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 . </m:t>
                          </m:r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aseline="30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C2070F6-C5AE-4E3B-9931-170543C75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81" y="4168580"/>
                <a:ext cx="1724059" cy="676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7A416FA6-6A47-42FC-BED8-987943EC892F}"/>
              </a:ext>
            </a:extLst>
          </p:cNvPr>
          <p:cNvSpPr txBox="1"/>
          <p:nvPr/>
        </p:nvSpPr>
        <p:spPr>
          <a:xfrm>
            <a:off x="7503982" y="4325047"/>
            <a:ext cx="1058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64 cm</a:t>
            </a:r>
            <a:r>
              <a:rPr lang="cs-CZ" sz="2400" b="1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68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72E0241-7FFD-4FEE-9793-3F0FB93E3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5" t="15237" r="59505" b="12597"/>
          <a:stretch/>
        </p:blipFill>
        <p:spPr>
          <a:xfrm>
            <a:off x="0" y="199174"/>
            <a:ext cx="8338507" cy="5133317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BCC0EA-F7C8-48C2-A00A-099AD29E1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88" t="55720" r="60099" b="22454"/>
          <a:stretch/>
        </p:blipFill>
        <p:spPr>
          <a:xfrm>
            <a:off x="117695" y="5377758"/>
            <a:ext cx="7671286" cy="1480242"/>
          </a:xfrm>
          <a:prstGeom prst="rect">
            <a:avLst/>
          </a:prstGeom>
        </p:spPr>
      </p:pic>
      <p:sp>
        <p:nvSpPr>
          <p:cNvPr id="2" name="Levá složená závorka 1">
            <a:extLst>
              <a:ext uri="{FF2B5EF4-FFF2-40B4-BE49-F238E27FC236}">
                <a16:creationId xmlns:a16="http://schemas.microsoft.com/office/drawing/2014/main" id="{091387AF-80C7-45A2-8842-2AA1691E1AB1}"/>
              </a:ext>
            </a:extLst>
          </p:cNvPr>
          <p:cNvSpPr/>
          <p:nvPr/>
        </p:nvSpPr>
        <p:spPr>
          <a:xfrm>
            <a:off x="878205" y="2063115"/>
            <a:ext cx="179070" cy="228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D5B40EB-9FF7-4481-A823-9393DE21F6A0}"/>
              </a:ext>
            </a:extLst>
          </p:cNvPr>
          <p:cNvSpPr txBox="1"/>
          <p:nvPr/>
        </p:nvSpPr>
        <p:spPr>
          <a:xfrm>
            <a:off x="172977" y="1923432"/>
            <a:ext cx="861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 díl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C443928-F65B-4EDC-A68D-5EC9E4FD695B}"/>
              </a:ext>
            </a:extLst>
          </p:cNvPr>
          <p:cNvSpPr txBox="1"/>
          <p:nvPr/>
        </p:nvSpPr>
        <p:spPr>
          <a:xfrm>
            <a:off x="1411468" y="2304167"/>
            <a:ext cx="949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9 dílů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61F7253-52D5-4B48-BF0F-7E7DE9791486}"/>
              </a:ext>
            </a:extLst>
          </p:cNvPr>
          <p:cNvSpPr txBox="1"/>
          <p:nvPr/>
        </p:nvSpPr>
        <p:spPr>
          <a:xfrm>
            <a:off x="2875606" y="1867261"/>
            <a:ext cx="1077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11 dílů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D7F62E1-9A0A-43BF-B64A-052EFDEF35D3}"/>
              </a:ext>
            </a:extLst>
          </p:cNvPr>
          <p:cNvCxnSpPr/>
          <p:nvPr/>
        </p:nvCxnSpPr>
        <p:spPr>
          <a:xfrm>
            <a:off x="3078865" y="4942390"/>
            <a:ext cx="670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6BFF52B-EC1D-416B-B17B-2B797EFA9458}"/>
              </a:ext>
            </a:extLst>
          </p:cNvPr>
          <p:cNvSpPr txBox="1"/>
          <p:nvPr/>
        </p:nvSpPr>
        <p:spPr>
          <a:xfrm>
            <a:off x="1284400" y="1461767"/>
            <a:ext cx="1400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2 díly = 6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DB18903-3EC5-44A9-871B-AAEB04E5ECB2}"/>
              </a:ext>
            </a:extLst>
          </p:cNvPr>
          <p:cNvSpPr txBox="1"/>
          <p:nvPr/>
        </p:nvSpPr>
        <p:spPr>
          <a:xfrm>
            <a:off x="2768326" y="1479196"/>
            <a:ext cx="1400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1 díl =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cs-CZ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798FFF2-995B-4EA6-9421-F7FF93129765}"/>
              </a:ext>
            </a:extLst>
          </p:cNvPr>
          <p:cNvCxnSpPr/>
          <p:nvPr/>
        </p:nvCxnSpPr>
        <p:spPr>
          <a:xfrm>
            <a:off x="2539277" y="1710028"/>
            <a:ext cx="292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B653D43-15FF-483F-A0A4-C77527B18258}"/>
              </a:ext>
            </a:extLst>
          </p:cNvPr>
          <p:cNvSpPr txBox="1"/>
          <p:nvPr/>
        </p:nvSpPr>
        <p:spPr>
          <a:xfrm>
            <a:off x="785668" y="3458684"/>
            <a:ext cx="364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0C4D07D-405F-4982-983A-1E02F8FA9CE6}"/>
              </a:ext>
            </a:extLst>
          </p:cNvPr>
          <p:cNvSpPr txBox="1"/>
          <p:nvPr/>
        </p:nvSpPr>
        <p:spPr>
          <a:xfrm>
            <a:off x="771237" y="3228945"/>
            <a:ext cx="364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9FBEA73-E979-4B99-B4AB-0C7AF4C58911}"/>
              </a:ext>
            </a:extLst>
          </p:cNvPr>
          <p:cNvSpPr txBox="1"/>
          <p:nvPr/>
        </p:nvSpPr>
        <p:spPr>
          <a:xfrm>
            <a:off x="771237" y="3013307"/>
            <a:ext cx="364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F795B1B-8DFF-4078-9484-2D6233C4CF25}"/>
              </a:ext>
            </a:extLst>
          </p:cNvPr>
          <p:cNvSpPr txBox="1"/>
          <p:nvPr/>
        </p:nvSpPr>
        <p:spPr>
          <a:xfrm>
            <a:off x="687705" y="2783568"/>
            <a:ext cx="4476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12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D118D4B-12E5-4F1F-9057-289532A4C69F}"/>
              </a:ext>
            </a:extLst>
          </p:cNvPr>
          <p:cNvSpPr txBox="1"/>
          <p:nvPr/>
        </p:nvSpPr>
        <p:spPr>
          <a:xfrm>
            <a:off x="700749" y="2554252"/>
            <a:ext cx="4476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15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4364BE8-B4E1-4A5C-8726-40AFAC8484D8}"/>
              </a:ext>
            </a:extLst>
          </p:cNvPr>
          <p:cNvSpPr txBox="1"/>
          <p:nvPr/>
        </p:nvSpPr>
        <p:spPr>
          <a:xfrm>
            <a:off x="706607" y="2308930"/>
            <a:ext cx="4476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18</a:t>
            </a:r>
            <a:endParaRPr lang="cs-CZ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0D10910-FFBF-4C08-B950-8FC124A0E458}"/>
              </a:ext>
            </a:extLst>
          </p:cNvPr>
          <p:cNvSpPr txBox="1"/>
          <p:nvPr/>
        </p:nvSpPr>
        <p:spPr>
          <a:xfrm>
            <a:off x="1353245" y="3013307"/>
            <a:ext cx="567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15</a:t>
            </a:r>
            <a:endParaRPr lang="cs-CZ" sz="2400" baseline="30000" dirty="0">
              <a:solidFill>
                <a:schemeClr val="bg1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D71428B-6F42-4E57-88BC-3B124FC6BC77}"/>
              </a:ext>
            </a:extLst>
          </p:cNvPr>
          <p:cNvSpPr txBox="1"/>
          <p:nvPr/>
        </p:nvSpPr>
        <p:spPr>
          <a:xfrm>
            <a:off x="1839933" y="3013307"/>
            <a:ext cx="567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12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73CCF0B-3606-404A-9DD1-1B798F45ED4F}"/>
              </a:ext>
            </a:extLst>
          </p:cNvPr>
          <p:cNvSpPr txBox="1"/>
          <p:nvPr/>
        </p:nvSpPr>
        <p:spPr>
          <a:xfrm>
            <a:off x="2749646" y="2967335"/>
            <a:ext cx="567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12</a:t>
            </a:r>
            <a:endParaRPr lang="cs-CZ" sz="2400" baseline="30000" dirty="0">
              <a:solidFill>
                <a:schemeClr val="bg1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386E96E-FD15-4C22-9EB6-634E3E1AB22C}"/>
              </a:ext>
            </a:extLst>
          </p:cNvPr>
          <p:cNvSpPr txBox="1"/>
          <p:nvPr/>
        </p:nvSpPr>
        <p:spPr>
          <a:xfrm>
            <a:off x="3262987" y="2980978"/>
            <a:ext cx="567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21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5EE5598-0618-48D2-980F-0406090D63F0}"/>
              </a:ext>
            </a:extLst>
          </p:cNvPr>
          <p:cNvSpPr txBox="1"/>
          <p:nvPr/>
        </p:nvSpPr>
        <p:spPr>
          <a:xfrm>
            <a:off x="4280530" y="3260409"/>
            <a:ext cx="567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9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6ABB7F5-965D-48FF-941E-7249121658C0}"/>
              </a:ext>
            </a:extLst>
          </p:cNvPr>
          <p:cNvSpPr txBox="1"/>
          <p:nvPr/>
        </p:nvSpPr>
        <p:spPr>
          <a:xfrm>
            <a:off x="4804573" y="2600342"/>
            <a:ext cx="371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y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27E5E24-04DB-475C-B472-5E0EE14ACC1C}"/>
              </a:ext>
            </a:extLst>
          </p:cNvPr>
          <p:cNvSpPr txBox="1"/>
          <p:nvPr/>
        </p:nvSpPr>
        <p:spPr>
          <a:xfrm>
            <a:off x="4542733" y="1513594"/>
            <a:ext cx="3501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8 roč. …… 15 + 12 + 9 = 36 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78834E4-60AF-4B6B-85C2-5AB18120EEBC}"/>
              </a:ext>
            </a:extLst>
          </p:cNvPr>
          <p:cNvSpPr txBox="1"/>
          <p:nvPr/>
        </p:nvSpPr>
        <p:spPr>
          <a:xfrm>
            <a:off x="5515003" y="2138677"/>
            <a:ext cx="3744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8. roč : 9 roč. = 2 : 3 = 36 : z 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C0DF11A-B92A-4F2B-A15F-5FAABDFD480B}"/>
              </a:ext>
            </a:extLst>
          </p:cNvPr>
          <p:cNvSpPr txBox="1"/>
          <p:nvPr/>
        </p:nvSpPr>
        <p:spPr>
          <a:xfrm>
            <a:off x="7144118" y="2578067"/>
            <a:ext cx="1031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z = 54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23D7EC8-711D-4931-AEE5-250C237A2991}"/>
              </a:ext>
            </a:extLst>
          </p:cNvPr>
          <p:cNvSpPr txBox="1"/>
          <p:nvPr/>
        </p:nvSpPr>
        <p:spPr>
          <a:xfrm>
            <a:off x="5594892" y="3470835"/>
            <a:ext cx="225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y = 54 – 12 – 21 </a:t>
            </a:r>
            <a:endParaRPr lang="cs-CZ" sz="24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6C5378-30DB-4496-97D5-F4E2A5C2C88E}"/>
              </a:ext>
            </a:extLst>
          </p:cNvPr>
          <p:cNvSpPr txBox="1"/>
          <p:nvPr/>
        </p:nvSpPr>
        <p:spPr>
          <a:xfrm>
            <a:off x="5594893" y="3948310"/>
            <a:ext cx="1069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y = 21</a:t>
            </a:r>
            <a:endParaRPr lang="cs-CZ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3A43D6C4-FBE7-4FF8-B5FF-8020C54A0D75}"/>
                  </a:ext>
                </a:extLst>
              </p:cNvPr>
              <p:cNvSpPr txBox="1"/>
              <p:nvPr/>
            </p:nvSpPr>
            <p:spPr>
              <a:xfrm>
                <a:off x="6644838" y="5377758"/>
                <a:ext cx="1693669" cy="695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000" baseline="30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3A43D6C4-FBE7-4FF8-B5FF-8020C54A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838" y="5377758"/>
                <a:ext cx="1693669" cy="6950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0B6F38C0-6BB4-442C-B98A-C5310343D756}"/>
                  </a:ext>
                </a:extLst>
              </p:cNvPr>
              <p:cNvSpPr txBox="1"/>
              <p:nvPr/>
            </p:nvSpPr>
            <p:spPr>
              <a:xfrm>
                <a:off x="8311592" y="5549022"/>
                <a:ext cx="948155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000" b="1" baseline="30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0B6F38C0-6BB4-442C-B98A-C5310343D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592" y="5549022"/>
                <a:ext cx="948155" cy="392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67E29A5E-2A3D-4988-A5C1-0B7E21BB7C2F}"/>
                  </a:ext>
                </a:extLst>
              </p:cNvPr>
              <p:cNvSpPr txBox="1"/>
              <p:nvPr/>
            </p:nvSpPr>
            <p:spPr>
              <a:xfrm>
                <a:off x="4516013" y="6072820"/>
                <a:ext cx="948155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cs-CZ" sz="2000" b="1" baseline="30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67E29A5E-2A3D-4988-A5C1-0B7E21BB7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13" y="6072820"/>
                <a:ext cx="948155" cy="392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>
            <a:extLst>
              <a:ext uri="{FF2B5EF4-FFF2-40B4-BE49-F238E27FC236}">
                <a16:creationId xmlns:a16="http://schemas.microsoft.com/office/drawing/2014/main" id="{1A57E6CC-80AB-4383-9779-C9A41B03E782}"/>
              </a:ext>
            </a:extLst>
          </p:cNvPr>
          <p:cNvSpPr txBox="1"/>
          <p:nvPr/>
        </p:nvSpPr>
        <p:spPr>
          <a:xfrm>
            <a:off x="4718330" y="2148682"/>
            <a:ext cx="1069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21</a:t>
            </a:r>
            <a:endParaRPr lang="cs-CZ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B0F183F1-9661-49EB-BAA6-8CA321A83C84}"/>
              </a:ext>
            </a:extLst>
          </p:cNvPr>
          <p:cNvSpPr txBox="1"/>
          <p:nvPr/>
        </p:nvSpPr>
        <p:spPr>
          <a:xfrm>
            <a:off x="7144118" y="6331779"/>
            <a:ext cx="1693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9 : 21 =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3 : 7 </a:t>
            </a:r>
            <a:endParaRPr lang="cs-CZ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53064E2-B6E9-4A79-BE8E-33EE7B081B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4" t="20165" r="59604" b="51615"/>
          <a:stretch/>
        </p:blipFill>
        <p:spPr>
          <a:xfrm>
            <a:off x="90530" y="190123"/>
            <a:ext cx="8971989" cy="217283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AF9885D-DE08-44FA-B37C-072495DFB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4" t="55342" r="59604" b="23157"/>
          <a:stretch/>
        </p:blipFill>
        <p:spPr>
          <a:xfrm>
            <a:off x="0" y="2571184"/>
            <a:ext cx="8971989" cy="165552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B21F0E9-3F46-494C-8019-A82D004094F3}"/>
              </a:ext>
            </a:extLst>
          </p:cNvPr>
          <p:cNvSpPr txBox="1"/>
          <p:nvPr/>
        </p:nvSpPr>
        <p:spPr>
          <a:xfrm>
            <a:off x="6125070" y="1924440"/>
            <a:ext cx="435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cs-CZ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DCF301-C8A1-4B8B-B3A1-F573E9B1243B}"/>
              </a:ext>
            </a:extLst>
          </p:cNvPr>
          <p:cNvSpPr txBox="1"/>
          <p:nvPr/>
        </p:nvSpPr>
        <p:spPr>
          <a:xfrm>
            <a:off x="5382217" y="1299689"/>
            <a:ext cx="435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cs-CZ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374E1EB-A130-4C6A-8814-39E9B7A86128}"/>
                  </a:ext>
                </a:extLst>
              </p:cNvPr>
              <p:cNvSpPr txBox="1"/>
              <p:nvPr/>
            </p:nvSpPr>
            <p:spPr>
              <a:xfrm>
                <a:off x="6262465" y="2362955"/>
                <a:ext cx="2881535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FF0000"/>
                    </a:solidFill>
                  </a:rPr>
                  <a:t>a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cs-CZ" sz="24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𝟕𝟓𝐚</m:t>
                    </m:r>
                  </m:oMath>
                </a14:m>
                <a:endParaRPr lang="cs-CZ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374E1EB-A130-4C6A-8814-39E9B7A86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465" y="2362955"/>
                <a:ext cx="2881535" cy="624082"/>
              </a:xfrm>
              <a:prstGeom prst="rect">
                <a:avLst/>
              </a:prstGeom>
              <a:blipFill>
                <a:blip r:embed="rId4"/>
                <a:stretch>
                  <a:fillRect l="-3171" b="-98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5D0C8048-B1CC-43DF-8B0F-A82CDCA0BC49}"/>
              </a:ext>
            </a:extLst>
          </p:cNvPr>
          <p:cNvCxnSpPr/>
          <p:nvPr/>
        </p:nvCxnSpPr>
        <p:spPr>
          <a:xfrm>
            <a:off x="7245752" y="1157468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EDDEEEF-45FA-4453-9B06-ACED6C65DC52}"/>
              </a:ext>
            </a:extLst>
          </p:cNvPr>
          <p:cNvSpPr txBox="1"/>
          <p:nvPr/>
        </p:nvSpPr>
        <p:spPr>
          <a:xfrm>
            <a:off x="6905573" y="1451200"/>
            <a:ext cx="386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?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633B5D0-7AC5-4E91-8DED-C972BB7009EA}"/>
              </a:ext>
            </a:extLst>
          </p:cNvPr>
          <p:cNvCxnSpPr>
            <a:cxnSpLocks/>
          </p:cNvCxnSpPr>
          <p:nvPr/>
        </p:nvCxnSpPr>
        <p:spPr>
          <a:xfrm flipH="1">
            <a:off x="7245752" y="2071868"/>
            <a:ext cx="14815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8779328-9D36-40AA-9D6E-BCE59F253D69}"/>
              </a:ext>
            </a:extLst>
          </p:cNvPr>
          <p:cNvSpPr txBox="1"/>
          <p:nvPr/>
        </p:nvSpPr>
        <p:spPr>
          <a:xfrm>
            <a:off x="7488823" y="1628623"/>
            <a:ext cx="1088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a + 10</a:t>
            </a:r>
            <a:endParaRPr lang="cs-CZ" sz="2400" b="1" baseline="30000" dirty="0">
              <a:solidFill>
                <a:srgbClr val="00B05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2EB7699-9198-4643-B004-BAA3F1709097}"/>
              </a:ext>
            </a:extLst>
          </p:cNvPr>
          <p:cNvSpPr txBox="1"/>
          <p:nvPr/>
        </p:nvSpPr>
        <p:spPr>
          <a:xfrm>
            <a:off x="370382" y="4226707"/>
            <a:ext cx="4016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4a = 2 . (0,75a + a + 10)</a:t>
            </a:r>
            <a:endParaRPr lang="cs-CZ" sz="28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E3D1725-2609-4ACB-AAFF-A68BB142F0EB}"/>
              </a:ext>
            </a:extLst>
          </p:cNvPr>
          <p:cNvSpPr txBox="1"/>
          <p:nvPr/>
        </p:nvSpPr>
        <p:spPr>
          <a:xfrm>
            <a:off x="370382" y="4777571"/>
            <a:ext cx="3252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4a = 2 . (1,75a + 10)</a:t>
            </a:r>
            <a:endParaRPr lang="cs-CZ" sz="28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4721510-E2C7-4405-81ED-672183422408}"/>
              </a:ext>
            </a:extLst>
          </p:cNvPr>
          <p:cNvSpPr txBox="1"/>
          <p:nvPr/>
        </p:nvSpPr>
        <p:spPr>
          <a:xfrm>
            <a:off x="370382" y="5288686"/>
            <a:ext cx="2430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4a = 3,5a + 20</a:t>
            </a:r>
            <a:endParaRPr lang="cs-CZ" sz="28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BB16515-6895-44C3-9109-6F8BD8FDA01A}"/>
              </a:ext>
            </a:extLst>
          </p:cNvPr>
          <p:cNvSpPr txBox="1"/>
          <p:nvPr/>
        </p:nvSpPr>
        <p:spPr>
          <a:xfrm>
            <a:off x="98370" y="5799801"/>
            <a:ext cx="1898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0,5a = 20</a:t>
            </a:r>
            <a:endParaRPr lang="cs-CZ" sz="28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904D7B6-700B-463E-9765-629CA4184FBA}"/>
              </a:ext>
            </a:extLst>
          </p:cNvPr>
          <p:cNvSpPr txBox="1"/>
          <p:nvPr/>
        </p:nvSpPr>
        <p:spPr>
          <a:xfrm>
            <a:off x="2612988" y="5799801"/>
            <a:ext cx="908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/ .2</a:t>
            </a:r>
            <a:endParaRPr lang="cs-CZ" sz="28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49D30D2-CB60-4699-BC44-B27A05660D87}"/>
              </a:ext>
            </a:extLst>
          </p:cNvPr>
          <p:cNvSpPr txBox="1"/>
          <p:nvPr/>
        </p:nvSpPr>
        <p:spPr>
          <a:xfrm>
            <a:off x="541100" y="6298811"/>
            <a:ext cx="1284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a = 40</a:t>
            </a:r>
            <a:endParaRPr lang="cs-CZ" sz="28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4F1572E-6BFF-4A99-B59C-637071F593F5}"/>
              </a:ext>
            </a:extLst>
          </p:cNvPr>
          <p:cNvSpPr txBox="1"/>
          <p:nvPr/>
        </p:nvSpPr>
        <p:spPr>
          <a:xfrm>
            <a:off x="6748030" y="3254973"/>
            <a:ext cx="1501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a = 40 m</a:t>
            </a:r>
            <a:endParaRPr lang="cs-CZ" sz="28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AE20194-1371-43E0-A76E-625C38CAE3B0}"/>
              </a:ext>
            </a:extLst>
          </p:cNvPr>
          <p:cNvSpPr txBox="1"/>
          <p:nvPr/>
        </p:nvSpPr>
        <p:spPr>
          <a:xfrm>
            <a:off x="5058027" y="4236937"/>
            <a:ext cx="3913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2800" baseline="-25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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= 40 . 40 =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1 600 m</a:t>
            </a:r>
            <a:r>
              <a:rPr lang="cs-CZ" sz="2800" b="1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3737573-C821-4FFB-B6B2-23E58906D86B}"/>
              </a:ext>
            </a:extLst>
          </p:cNvPr>
          <p:cNvSpPr txBox="1"/>
          <p:nvPr/>
        </p:nvSpPr>
        <p:spPr>
          <a:xfrm>
            <a:off x="5058027" y="4883580"/>
            <a:ext cx="3913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2800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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= 30 . 50 =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1 500 m</a:t>
            </a:r>
            <a:r>
              <a:rPr lang="cs-CZ" sz="2800" b="1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C3DA26A-8E72-44DD-BB58-822F077B3291}"/>
              </a:ext>
            </a:extLst>
          </p:cNvPr>
          <p:cNvSpPr txBox="1"/>
          <p:nvPr/>
        </p:nvSpPr>
        <p:spPr>
          <a:xfrm>
            <a:off x="4150160" y="5620620"/>
            <a:ext cx="5029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2800" baseline="-25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- S</a:t>
            </a:r>
            <a:r>
              <a:rPr lang="cs-CZ" sz="2800" baseline="-25000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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= 1 600 – 1 500 =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100 m</a:t>
            </a:r>
            <a:r>
              <a:rPr lang="cs-CZ" sz="2800" b="1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875C29C-F7A1-41E6-A51B-C43AE7BBAA4C}"/>
              </a:ext>
            </a:extLst>
          </p:cNvPr>
          <p:cNvSpPr txBox="1"/>
          <p:nvPr/>
        </p:nvSpPr>
        <p:spPr>
          <a:xfrm>
            <a:off x="7998106" y="3697027"/>
            <a:ext cx="1426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100 m</a:t>
            </a:r>
            <a:r>
              <a:rPr lang="cs-CZ" sz="2800" b="1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35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4099</TotalTime>
  <Words>684</Words>
  <Application>Microsoft Office PowerPoint</Application>
  <PresentationFormat>Předvádění na obrazovce (4:3)</PresentationFormat>
  <Paragraphs>188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566</cp:revision>
  <dcterms:created xsi:type="dcterms:W3CDTF">2020-04-30T12:47:45Z</dcterms:created>
  <dcterms:modified xsi:type="dcterms:W3CDTF">2023-04-17T08:33:16Z</dcterms:modified>
</cp:coreProperties>
</file>