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295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0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CEA"/>
    <a:srgbClr val="CCFFFF"/>
    <a:srgbClr val="F89A90"/>
    <a:srgbClr val="F6A0B2"/>
    <a:srgbClr val="F7AFBE"/>
    <a:srgbClr val="D3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32" autoAdjust="0"/>
    <p:restoredTop sz="92996" autoAdjust="0"/>
  </p:normalViewPr>
  <p:slideViewPr>
    <p:cSldViewPr snapToGrid="0">
      <p:cViewPr varScale="1">
        <p:scale>
          <a:sx n="76" d="100"/>
          <a:sy n="76" d="100"/>
        </p:scale>
        <p:origin x="42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1571-5E43-40BC-856C-04C9AE2C4B3C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79F88-0619-42BD-8E36-73ADC2A87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4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90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11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719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830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426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47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529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65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700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15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902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54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069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1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9-2022-3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A6B1140-6829-4740-8265-C110FC425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59" t="28333" r="29792" b="12963"/>
          <a:stretch/>
        </p:blipFill>
        <p:spPr>
          <a:xfrm>
            <a:off x="28166" y="190499"/>
            <a:ext cx="8772934" cy="6621478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6FAF5D8-ABFB-4580-8B7C-1C33E03081CE}"/>
              </a:ext>
            </a:extLst>
          </p:cNvPr>
          <p:cNvCxnSpPr>
            <a:cxnSpLocks/>
          </p:cNvCxnSpPr>
          <p:nvPr/>
        </p:nvCxnSpPr>
        <p:spPr>
          <a:xfrm flipV="1">
            <a:off x="2511706" y="2300799"/>
            <a:ext cx="4748249" cy="237537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680E7B1D-888C-4E61-9E43-43623478B9D9}"/>
              </a:ext>
            </a:extLst>
          </p:cNvPr>
          <p:cNvSpPr txBox="1"/>
          <p:nvPr/>
        </p:nvSpPr>
        <p:spPr>
          <a:xfrm>
            <a:off x="6471125" y="2729640"/>
            <a:ext cx="648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B</a:t>
            </a:r>
            <a:r>
              <a:rPr lang="cs-CZ" sz="2400" baseline="-25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9A7BDBD4-CB7E-4E9E-8441-AAA731DF2760}"/>
              </a:ext>
            </a:extLst>
          </p:cNvPr>
          <p:cNvCxnSpPr>
            <a:cxnSpLocks/>
          </p:cNvCxnSpPr>
          <p:nvPr/>
        </p:nvCxnSpPr>
        <p:spPr>
          <a:xfrm>
            <a:off x="5517890" y="1037427"/>
            <a:ext cx="1015044" cy="190428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louk 11">
            <a:extLst>
              <a:ext uri="{FF2B5EF4-FFF2-40B4-BE49-F238E27FC236}">
                <a16:creationId xmlns:a16="http://schemas.microsoft.com/office/drawing/2014/main" id="{AFC0701B-434A-416E-9E61-53B855AA8204}"/>
              </a:ext>
            </a:extLst>
          </p:cNvPr>
          <p:cNvSpPr/>
          <p:nvPr/>
        </p:nvSpPr>
        <p:spPr>
          <a:xfrm>
            <a:off x="5988444" y="2289270"/>
            <a:ext cx="876300" cy="914400"/>
          </a:xfrm>
          <a:prstGeom prst="arc">
            <a:avLst>
              <a:gd name="adj1" fmla="val 14600113"/>
              <a:gd name="adj2" fmla="val 198122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35AF945B-4D65-4D88-868A-860CD0478699}"/>
              </a:ext>
            </a:extLst>
          </p:cNvPr>
          <p:cNvSpPr/>
          <p:nvPr/>
        </p:nvSpPr>
        <p:spPr>
          <a:xfrm>
            <a:off x="6471125" y="2467680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C3EE57F-C44F-4394-A689-75F2BBB8E0BF}"/>
              </a:ext>
            </a:extLst>
          </p:cNvPr>
          <p:cNvSpPr txBox="1"/>
          <p:nvPr/>
        </p:nvSpPr>
        <p:spPr>
          <a:xfrm>
            <a:off x="5706081" y="1120541"/>
            <a:ext cx="648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C</a:t>
            </a:r>
            <a:r>
              <a:rPr lang="cs-CZ" sz="2400" baseline="-25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E43D9640-7F51-407F-9E8E-884922E49D4A}"/>
              </a:ext>
            </a:extLst>
          </p:cNvPr>
          <p:cNvCxnSpPr>
            <a:cxnSpLocks/>
          </p:cNvCxnSpPr>
          <p:nvPr/>
        </p:nvCxnSpPr>
        <p:spPr>
          <a:xfrm flipV="1">
            <a:off x="1104900" y="1620236"/>
            <a:ext cx="4742810" cy="238788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58CCB8CB-5A9D-42E0-AD7B-66E5A90FD593}"/>
              </a:ext>
            </a:extLst>
          </p:cNvPr>
          <p:cNvCxnSpPr>
            <a:cxnSpLocks/>
          </p:cNvCxnSpPr>
          <p:nvPr/>
        </p:nvCxnSpPr>
        <p:spPr>
          <a:xfrm flipH="1" flipV="1">
            <a:off x="4616655" y="2106647"/>
            <a:ext cx="13226" cy="25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DC1FB4AD-8DD4-4512-96B2-26735A9FA811}"/>
              </a:ext>
            </a:extLst>
          </p:cNvPr>
          <p:cNvCxnSpPr>
            <a:cxnSpLocks/>
          </p:cNvCxnSpPr>
          <p:nvPr/>
        </p:nvCxnSpPr>
        <p:spPr>
          <a:xfrm flipH="1" flipV="1">
            <a:off x="4675579" y="2065944"/>
            <a:ext cx="13226" cy="25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BEC54501-A311-4FDF-A897-6C2A0FD0BEDE}"/>
              </a:ext>
            </a:extLst>
          </p:cNvPr>
          <p:cNvCxnSpPr>
            <a:cxnSpLocks/>
          </p:cNvCxnSpPr>
          <p:nvPr/>
        </p:nvCxnSpPr>
        <p:spPr>
          <a:xfrm flipH="1" flipV="1">
            <a:off x="5073764" y="3239908"/>
            <a:ext cx="13226" cy="25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CE5A0FC5-5B2F-4184-80EA-312603E9632A}"/>
              </a:ext>
            </a:extLst>
          </p:cNvPr>
          <p:cNvCxnSpPr>
            <a:cxnSpLocks/>
          </p:cNvCxnSpPr>
          <p:nvPr/>
        </p:nvCxnSpPr>
        <p:spPr>
          <a:xfrm flipH="1" flipV="1">
            <a:off x="5122869" y="3203670"/>
            <a:ext cx="13226" cy="25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C27E0B2C-A66D-4A07-BBFA-3502FFA444F4}"/>
              </a:ext>
            </a:extLst>
          </p:cNvPr>
          <p:cNvCxnSpPr>
            <a:cxnSpLocks/>
          </p:cNvCxnSpPr>
          <p:nvPr/>
        </p:nvCxnSpPr>
        <p:spPr>
          <a:xfrm>
            <a:off x="1255011" y="2317944"/>
            <a:ext cx="1411383" cy="26579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louk 23">
            <a:extLst>
              <a:ext uri="{FF2B5EF4-FFF2-40B4-BE49-F238E27FC236}">
                <a16:creationId xmlns:a16="http://schemas.microsoft.com/office/drawing/2014/main" id="{DD92232A-4647-4E7E-9047-14D3ED28D4DA}"/>
              </a:ext>
            </a:extLst>
          </p:cNvPr>
          <p:cNvSpPr/>
          <p:nvPr/>
        </p:nvSpPr>
        <p:spPr>
          <a:xfrm>
            <a:off x="2052688" y="4220792"/>
            <a:ext cx="876300" cy="914400"/>
          </a:xfrm>
          <a:prstGeom prst="arc">
            <a:avLst>
              <a:gd name="adj1" fmla="val 14600113"/>
              <a:gd name="adj2" fmla="val 198122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DEA43288-0E37-4B01-A6D5-C5A3AAC717DF}"/>
              </a:ext>
            </a:extLst>
          </p:cNvPr>
          <p:cNvSpPr/>
          <p:nvPr/>
        </p:nvSpPr>
        <p:spPr>
          <a:xfrm>
            <a:off x="2543776" y="4393874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1E3BFDF-0BA7-45ED-B82E-F54426BBF633}"/>
              </a:ext>
            </a:extLst>
          </p:cNvPr>
          <p:cNvSpPr txBox="1"/>
          <p:nvPr/>
        </p:nvSpPr>
        <p:spPr>
          <a:xfrm>
            <a:off x="1392414" y="3222031"/>
            <a:ext cx="648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D</a:t>
            </a:r>
            <a:r>
              <a:rPr lang="cs-CZ" sz="2400" baseline="-25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37B2028C-A971-4A94-B5F6-F534BE3230B1}"/>
              </a:ext>
            </a:extLst>
          </p:cNvPr>
          <p:cNvCxnSpPr>
            <a:cxnSpLocks/>
          </p:cNvCxnSpPr>
          <p:nvPr/>
        </p:nvCxnSpPr>
        <p:spPr>
          <a:xfrm flipH="1">
            <a:off x="2498959" y="2720175"/>
            <a:ext cx="3930362" cy="19433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CAB2985-5D70-45C8-9925-8BAF4C468961}"/>
              </a:ext>
            </a:extLst>
          </p:cNvPr>
          <p:cNvCxnSpPr>
            <a:cxnSpLocks/>
          </p:cNvCxnSpPr>
          <p:nvPr/>
        </p:nvCxnSpPr>
        <p:spPr>
          <a:xfrm>
            <a:off x="5834981" y="1636276"/>
            <a:ext cx="588885" cy="1096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20131298-6348-467C-A3F1-658068C0EDA3}"/>
              </a:ext>
            </a:extLst>
          </p:cNvPr>
          <p:cNvCxnSpPr>
            <a:cxnSpLocks/>
          </p:cNvCxnSpPr>
          <p:nvPr/>
        </p:nvCxnSpPr>
        <p:spPr>
          <a:xfrm flipH="1">
            <a:off x="1918649" y="1627219"/>
            <a:ext cx="3916332" cy="19768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4516B2CC-761D-49B3-BA21-AE21CE05F092}"/>
              </a:ext>
            </a:extLst>
          </p:cNvPr>
          <p:cNvCxnSpPr>
            <a:cxnSpLocks/>
          </p:cNvCxnSpPr>
          <p:nvPr/>
        </p:nvCxnSpPr>
        <p:spPr>
          <a:xfrm>
            <a:off x="1923479" y="3585699"/>
            <a:ext cx="581940" cy="1077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6E93F8F8-3FDC-4267-8827-5AE3979ADB6E}"/>
              </a:ext>
            </a:extLst>
          </p:cNvPr>
          <p:cNvSpPr txBox="1"/>
          <p:nvPr/>
        </p:nvSpPr>
        <p:spPr>
          <a:xfrm>
            <a:off x="907334" y="2254274"/>
            <a:ext cx="648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D</a:t>
            </a:r>
            <a:r>
              <a:rPr lang="cs-CZ" sz="2400" baseline="-25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ACCC0EF4-345F-4F36-9CDB-8283B05EEE7A}"/>
              </a:ext>
            </a:extLst>
          </p:cNvPr>
          <p:cNvCxnSpPr>
            <a:cxnSpLocks/>
          </p:cNvCxnSpPr>
          <p:nvPr/>
        </p:nvCxnSpPr>
        <p:spPr>
          <a:xfrm flipV="1">
            <a:off x="1102180" y="525867"/>
            <a:ext cx="4748249" cy="237537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0030172E-EF3A-4F58-8EC9-868028266B26}"/>
              </a:ext>
            </a:extLst>
          </p:cNvPr>
          <p:cNvSpPr txBox="1"/>
          <p:nvPr/>
        </p:nvSpPr>
        <p:spPr>
          <a:xfrm>
            <a:off x="3306766" y="1125088"/>
            <a:ext cx="541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C</a:t>
            </a:r>
            <a:r>
              <a:rPr lang="cs-CZ" sz="2400" baseline="-25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6772264D-17A7-40AA-8820-C509F3CABB15}"/>
              </a:ext>
            </a:extLst>
          </p:cNvPr>
          <p:cNvCxnSpPr>
            <a:cxnSpLocks/>
          </p:cNvCxnSpPr>
          <p:nvPr/>
        </p:nvCxnSpPr>
        <p:spPr>
          <a:xfrm flipH="1" flipV="1">
            <a:off x="4105103" y="1256064"/>
            <a:ext cx="13226" cy="25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2434F035-E9EE-446E-851C-C4831564D7BB}"/>
              </a:ext>
            </a:extLst>
          </p:cNvPr>
          <p:cNvCxnSpPr>
            <a:cxnSpLocks/>
          </p:cNvCxnSpPr>
          <p:nvPr/>
        </p:nvCxnSpPr>
        <p:spPr>
          <a:xfrm flipH="1" flipV="1">
            <a:off x="4169448" y="1219826"/>
            <a:ext cx="13226" cy="25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6CF2AE8F-E1CE-4A43-B4DD-8BB20348232C}"/>
              </a:ext>
            </a:extLst>
          </p:cNvPr>
          <p:cNvCxnSpPr>
            <a:cxnSpLocks/>
          </p:cNvCxnSpPr>
          <p:nvPr/>
        </p:nvCxnSpPr>
        <p:spPr>
          <a:xfrm>
            <a:off x="3613276" y="1539411"/>
            <a:ext cx="1237075" cy="233969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louk 53">
            <a:extLst>
              <a:ext uri="{FF2B5EF4-FFF2-40B4-BE49-F238E27FC236}">
                <a16:creationId xmlns:a16="http://schemas.microsoft.com/office/drawing/2014/main" id="{CB89EDFC-5D9F-4894-AF1C-8E1461395907}"/>
              </a:ext>
            </a:extLst>
          </p:cNvPr>
          <p:cNvSpPr/>
          <p:nvPr/>
        </p:nvSpPr>
        <p:spPr>
          <a:xfrm>
            <a:off x="3221766" y="1163036"/>
            <a:ext cx="876300" cy="914400"/>
          </a:xfrm>
          <a:prstGeom prst="arc">
            <a:avLst>
              <a:gd name="adj1" fmla="val 3804091"/>
              <a:gd name="adj2" fmla="val 93590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D9CD1824-2407-4626-8B54-C9183A928C84}"/>
              </a:ext>
            </a:extLst>
          </p:cNvPr>
          <p:cNvSpPr/>
          <p:nvPr/>
        </p:nvSpPr>
        <p:spPr>
          <a:xfrm>
            <a:off x="3582103" y="1874980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61AF0896-6312-417E-A24A-E2994B47639F}"/>
              </a:ext>
            </a:extLst>
          </p:cNvPr>
          <p:cNvSpPr txBox="1"/>
          <p:nvPr/>
        </p:nvSpPr>
        <p:spPr>
          <a:xfrm>
            <a:off x="4791868" y="3481239"/>
            <a:ext cx="648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B</a:t>
            </a:r>
            <a:r>
              <a:rPr lang="cs-CZ" sz="2400" baseline="-25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211E67E2-FB19-4516-B594-344EB12683E7}"/>
              </a:ext>
            </a:extLst>
          </p:cNvPr>
          <p:cNvCxnSpPr>
            <a:cxnSpLocks/>
          </p:cNvCxnSpPr>
          <p:nvPr/>
        </p:nvCxnSpPr>
        <p:spPr>
          <a:xfrm>
            <a:off x="3680904" y="1627219"/>
            <a:ext cx="1004797" cy="19532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55454E4F-9CBE-4AB0-A4C0-BD3AE251C21D}"/>
              </a:ext>
            </a:extLst>
          </p:cNvPr>
          <p:cNvCxnSpPr>
            <a:cxnSpLocks/>
          </p:cNvCxnSpPr>
          <p:nvPr/>
        </p:nvCxnSpPr>
        <p:spPr>
          <a:xfrm flipH="1">
            <a:off x="1452474" y="1611100"/>
            <a:ext cx="2242732" cy="11054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7BFE3B6C-EAE0-4FA0-9861-EB376426C976}"/>
              </a:ext>
            </a:extLst>
          </p:cNvPr>
          <p:cNvCxnSpPr>
            <a:cxnSpLocks/>
          </p:cNvCxnSpPr>
          <p:nvPr/>
        </p:nvCxnSpPr>
        <p:spPr>
          <a:xfrm>
            <a:off x="1446930" y="2688381"/>
            <a:ext cx="491951" cy="9409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5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7" grpId="0"/>
      <p:bldP spid="24" grpId="0" animBg="1"/>
      <p:bldP spid="25" grpId="0" animBg="1"/>
      <p:bldP spid="26" grpId="0"/>
      <p:bldP spid="42" grpId="0"/>
      <p:bldP spid="44" grpId="0"/>
      <p:bldP spid="54" grpId="0" animBg="1"/>
      <p:bldP spid="55" grpId="0" animBg="1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9EE00FE-A5FB-45E2-8086-A94D7BA30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59" t="28333" r="30729" b="11852"/>
          <a:stretch/>
        </p:blipFill>
        <p:spPr>
          <a:xfrm>
            <a:off x="123416" y="251147"/>
            <a:ext cx="8220484" cy="646038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BA44830-3E89-46F8-B492-F0C973FF6965}"/>
              </a:ext>
            </a:extLst>
          </p:cNvPr>
          <p:cNvSpPr txBox="1"/>
          <p:nvPr/>
        </p:nvSpPr>
        <p:spPr>
          <a:xfrm>
            <a:off x="1668551" y="2475947"/>
            <a:ext cx="385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5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586D4DB-D44C-4560-A0B6-B7325948A647}"/>
              </a:ext>
            </a:extLst>
          </p:cNvPr>
          <p:cNvSpPr txBox="1"/>
          <p:nvPr/>
        </p:nvSpPr>
        <p:spPr>
          <a:xfrm>
            <a:off x="4040776" y="2874440"/>
            <a:ext cx="385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529AC1D-BCD2-441F-9A84-AEA41920D92D}"/>
              </a:ext>
            </a:extLst>
          </p:cNvPr>
          <p:cNvSpPr txBox="1"/>
          <p:nvPr/>
        </p:nvSpPr>
        <p:spPr>
          <a:xfrm>
            <a:off x="6621899" y="1798115"/>
            <a:ext cx="12664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 + 5 = </a:t>
            </a:r>
            <a:r>
              <a:rPr lang="cs-CZ" sz="2400" b="1" dirty="0">
                <a:solidFill>
                  <a:srgbClr val="0070C0"/>
                </a:solidFill>
              </a:rPr>
              <a:t>9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2" name="Znak násobení 1">
            <a:extLst>
              <a:ext uri="{FF2B5EF4-FFF2-40B4-BE49-F238E27FC236}">
                <a16:creationId xmlns:a16="http://schemas.microsoft.com/office/drawing/2014/main" id="{E21BDA99-6143-4539-9A84-29E94BAAE5B4}"/>
              </a:ext>
            </a:extLst>
          </p:cNvPr>
          <p:cNvSpPr/>
          <p:nvPr/>
        </p:nvSpPr>
        <p:spPr>
          <a:xfrm>
            <a:off x="7446832" y="5524500"/>
            <a:ext cx="344618" cy="3429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C55D5A1-4183-4AC1-A979-973D589B65D7}"/>
              </a:ext>
            </a:extLst>
          </p:cNvPr>
          <p:cNvSpPr txBox="1"/>
          <p:nvPr/>
        </p:nvSpPr>
        <p:spPr>
          <a:xfrm>
            <a:off x="1278374" y="1900658"/>
            <a:ext cx="531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14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D8208BB-5EA8-4CFB-B3FF-8F679322AC6D}"/>
              </a:ext>
            </a:extLst>
          </p:cNvPr>
          <p:cNvSpPr txBox="1"/>
          <p:nvPr/>
        </p:nvSpPr>
        <p:spPr>
          <a:xfrm>
            <a:off x="2555941" y="2417958"/>
            <a:ext cx="531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9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4EB39C4-2427-477B-9A47-FBB3B4595BFB}"/>
              </a:ext>
            </a:extLst>
          </p:cNvPr>
          <p:cNvSpPr txBox="1"/>
          <p:nvPr/>
        </p:nvSpPr>
        <p:spPr>
          <a:xfrm>
            <a:off x="3725994" y="2527916"/>
            <a:ext cx="531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8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A22B2E0-5004-492E-80F7-CBE1E97F84AD}"/>
              </a:ext>
            </a:extLst>
          </p:cNvPr>
          <p:cNvSpPr txBox="1"/>
          <p:nvPr/>
        </p:nvSpPr>
        <p:spPr>
          <a:xfrm>
            <a:off x="4821726" y="2216540"/>
            <a:ext cx="531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11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032FA9D-B564-4FCD-B145-9614FB5730A4}"/>
              </a:ext>
            </a:extLst>
          </p:cNvPr>
          <p:cNvSpPr txBox="1"/>
          <p:nvPr/>
        </p:nvSpPr>
        <p:spPr>
          <a:xfrm>
            <a:off x="3132382" y="2412775"/>
            <a:ext cx="385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9</a:t>
            </a:r>
            <a:endParaRPr lang="cs-CZ" sz="2400" baseline="30000" dirty="0">
              <a:solidFill>
                <a:srgbClr val="00B05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79B48C9-AF97-4AEE-9077-16E1537429A1}"/>
              </a:ext>
            </a:extLst>
          </p:cNvPr>
          <p:cNvSpPr txBox="1"/>
          <p:nvPr/>
        </p:nvSpPr>
        <p:spPr>
          <a:xfrm>
            <a:off x="5531695" y="2527915"/>
            <a:ext cx="385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8</a:t>
            </a:r>
            <a:endParaRPr lang="cs-CZ" sz="2400" baseline="30000" dirty="0">
              <a:solidFill>
                <a:srgbClr val="00B05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B3E5D54-4EA8-4BAE-8711-2C4A10F8BE9A}"/>
              </a:ext>
            </a:extLst>
          </p:cNvPr>
          <p:cNvSpPr txBox="1"/>
          <p:nvPr/>
        </p:nvSpPr>
        <p:spPr>
          <a:xfrm>
            <a:off x="7713532" y="2620214"/>
            <a:ext cx="531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42</a:t>
            </a:r>
            <a:endParaRPr lang="cs-CZ" sz="2400" baseline="30000" dirty="0">
              <a:solidFill>
                <a:srgbClr val="FF000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67D5E92-E9CD-456D-BF66-5C22B514BA9E}"/>
              </a:ext>
            </a:extLst>
          </p:cNvPr>
          <p:cNvSpPr txBox="1"/>
          <p:nvPr/>
        </p:nvSpPr>
        <p:spPr>
          <a:xfrm>
            <a:off x="6517054" y="2634082"/>
            <a:ext cx="1371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28 + 14 =</a:t>
            </a:r>
            <a:endParaRPr lang="cs-CZ" sz="2400" baseline="30000" dirty="0">
              <a:solidFill>
                <a:srgbClr val="00B05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702223F-BF38-4298-9248-82BBEDF616FE}"/>
              </a:ext>
            </a:extLst>
          </p:cNvPr>
          <p:cNvSpPr txBox="1"/>
          <p:nvPr/>
        </p:nvSpPr>
        <p:spPr>
          <a:xfrm>
            <a:off x="1968348" y="2643607"/>
            <a:ext cx="385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7</a:t>
            </a:r>
            <a:endParaRPr lang="cs-CZ" sz="2400" baseline="30000" dirty="0">
              <a:solidFill>
                <a:srgbClr val="00B05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DA33AAB-6DD2-4FC9-8410-4B4983E65C7C}"/>
              </a:ext>
            </a:extLst>
          </p:cNvPr>
          <p:cNvSpPr txBox="1"/>
          <p:nvPr/>
        </p:nvSpPr>
        <p:spPr>
          <a:xfrm>
            <a:off x="4347720" y="2935501"/>
            <a:ext cx="385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23" name="Znak násobení 22">
            <a:extLst>
              <a:ext uri="{FF2B5EF4-FFF2-40B4-BE49-F238E27FC236}">
                <a16:creationId xmlns:a16="http://schemas.microsoft.com/office/drawing/2014/main" id="{DF9064D8-2679-4955-9376-3255B8C6F66B}"/>
              </a:ext>
            </a:extLst>
          </p:cNvPr>
          <p:cNvSpPr/>
          <p:nvPr/>
        </p:nvSpPr>
        <p:spPr>
          <a:xfrm>
            <a:off x="7445973" y="5910987"/>
            <a:ext cx="344618" cy="3429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nak násobení 23">
            <a:extLst>
              <a:ext uri="{FF2B5EF4-FFF2-40B4-BE49-F238E27FC236}">
                <a16:creationId xmlns:a16="http://schemas.microsoft.com/office/drawing/2014/main" id="{13CD4067-6D59-41B9-878B-DC8A40ED200B}"/>
              </a:ext>
            </a:extLst>
          </p:cNvPr>
          <p:cNvSpPr/>
          <p:nvPr/>
        </p:nvSpPr>
        <p:spPr>
          <a:xfrm>
            <a:off x="7444773" y="6302175"/>
            <a:ext cx="344618" cy="3429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6D3A3E1-FF28-44BA-92EA-DEC1DB18BE89}"/>
              </a:ext>
            </a:extLst>
          </p:cNvPr>
          <p:cNvSpPr/>
          <p:nvPr/>
        </p:nvSpPr>
        <p:spPr>
          <a:xfrm>
            <a:off x="2590231" y="2806372"/>
            <a:ext cx="235207" cy="93695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56E460F5-0641-4C26-98AD-13DA7A875F8C}"/>
              </a:ext>
            </a:extLst>
          </p:cNvPr>
          <p:cNvSpPr/>
          <p:nvPr/>
        </p:nvSpPr>
        <p:spPr>
          <a:xfrm>
            <a:off x="3185450" y="2806372"/>
            <a:ext cx="253826" cy="93695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65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 animBg="1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9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C3960CD-CD8E-4ABC-8171-940AB56221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62" t="37963" r="30833" b="32663"/>
          <a:stretch/>
        </p:blipFill>
        <p:spPr>
          <a:xfrm>
            <a:off x="56740" y="209549"/>
            <a:ext cx="9087259" cy="352425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62C350E-2CE6-4879-A743-E474829AB5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62" t="67893" r="30833" b="15000"/>
          <a:stretch/>
        </p:blipFill>
        <p:spPr>
          <a:xfrm>
            <a:off x="47215" y="4743450"/>
            <a:ext cx="9087259" cy="2052506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8FDFE6D6-EF17-463B-B27B-7AA3B932D4B9}"/>
              </a:ext>
            </a:extLst>
          </p:cNvPr>
          <p:cNvSpPr/>
          <p:nvPr/>
        </p:nvSpPr>
        <p:spPr>
          <a:xfrm>
            <a:off x="152400" y="657377"/>
            <a:ext cx="8868184" cy="39908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E1D5741-904E-482E-A5B6-29B57E9EB5FE}"/>
              </a:ext>
            </a:extLst>
          </p:cNvPr>
          <p:cNvSpPr/>
          <p:nvPr/>
        </p:nvSpPr>
        <p:spPr>
          <a:xfrm>
            <a:off x="5667375" y="742950"/>
            <a:ext cx="3248025" cy="3581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93CFDBC-6E32-47A9-9A7D-0E3B9051B0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83" t="26296" r="15625" b="44074"/>
          <a:stretch/>
        </p:blipFill>
        <p:spPr>
          <a:xfrm>
            <a:off x="5200650" y="1004664"/>
            <a:ext cx="3714750" cy="358048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63520F4-A3A9-4ED5-BDE8-2858F246E315}"/>
              </a:ext>
            </a:extLst>
          </p:cNvPr>
          <p:cNvSpPr txBox="1"/>
          <p:nvPr/>
        </p:nvSpPr>
        <p:spPr>
          <a:xfrm>
            <a:off x="6948289" y="3477344"/>
            <a:ext cx="6480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2</a:t>
            </a:r>
            <a:r>
              <a:rPr lang="el-GR" sz="2200" dirty="0">
                <a:solidFill>
                  <a:srgbClr val="0070C0"/>
                </a:solidFill>
              </a:rPr>
              <a:t>α</a:t>
            </a:r>
            <a:endParaRPr lang="cs-CZ" sz="2200" baseline="-250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7AAA564-E482-4A20-9917-9A4D95E50101}"/>
              </a:ext>
            </a:extLst>
          </p:cNvPr>
          <p:cNvSpPr txBox="1"/>
          <p:nvPr/>
        </p:nvSpPr>
        <p:spPr>
          <a:xfrm>
            <a:off x="918964" y="1619969"/>
            <a:ext cx="1671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5</a:t>
            </a:r>
            <a:r>
              <a:rPr lang="el-GR" sz="2400" dirty="0">
                <a:solidFill>
                  <a:srgbClr val="0070C0"/>
                </a:solidFill>
              </a:rPr>
              <a:t>α</a:t>
            </a:r>
            <a:r>
              <a:rPr lang="cs-CZ" sz="2400" dirty="0">
                <a:solidFill>
                  <a:srgbClr val="0070C0"/>
                </a:solidFill>
              </a:rPr>
              <a:t> = 180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CC835D0-34AB-4C97-A3D0-BE37EECA3CC4}"/>
              </a:ext>
            </a:extLst>
          </p:cNvPr>
          <p:cNvSpPr txBox="1"/>
          <p:nvPr/>
        </p:nvSpPr>
        <p:spPr>
          <a:xfrm>
            <a:off x="889979" y="2081634"/>
            <a:ext cx="1100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</a:rPr>
              <a:t>α</a:t>
            </a:r>
            <a:r>
              <a:rPr lang="cs-CZ" sz="2400" dirty="0">
                <a:solidFill>
                  <a:srgbClr val="0070C0"/>
                </a:solidFill>
              </a:rPr>
              <a:t> = 36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B4A3245-8DCA-4589-802F-C46FBA7F1E7E}"/>
              </a:ext>
            </a:extLst>
          </p:cNvPr>
          <p:cNvSpPr txBox="1"/>
          <p:nvPr/>
        </p:nvSpPr>
        <p:spPr>
          <a:xfrm>
            <a:off x="890388" y="2557883"/>
            <a:ext cx="1452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</a:t>
            </a:r>
            <a:r>
              <a:rPr lang="el-GR" sz="2400" dirty="0">
                <a:solidFill>
                  <a:srgbClr val="0070C0"/>
                </a:solidFill>
              </a:rPr>
              <a:t>α</a:t>
            </a:r>
            <a:r>
              <a:rPr lang="cs-CZ" sz="2400" dirty="0">
                <a:solidFill>
                  <a:srgbClr val="0070C0"/>
                </a:solidFill>
              </a:rPr>
              <a:t> = 72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387AF3C-1E53-4D9A-BF32-AD01EF55625B}"/>
              </a:ext>
            </a:extLst>
          </p:cNvPr>
          <p:cNvSpPr txBox="1"/>
          <p:nvPr/>
        </p:nvSpPr>
        <p:spPr>
          <a:xfrm>
            <a:off x="1519853" y="3279428"/>
            <a:ext cx="3052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</a:rPr>
              <a:t>β</a:t>
            </a:r>
            <a:r>
              <a:rPr lang="cs-CZ" sz="2400" dirty="0">
                <a:solidFill>
                  <a:srgbClr val="0070C0"/>
                </a:solidFill>
              </a:rPr>
              <a:t> = 180</a:t>
            </a:r>
            <a:r>
              <a:rPr lang="cs-CZ" sz="2400" baseline="30000" dirty="0">
                <a:solidFill>
                  <a:srgbClr val="0070C0"/>
                </a:solidFill>
              </a:rPr>
              <a:t>0 </a:t>
            </a:r>
            <a:r>
              <a:rPr lang="cs-CZ" sz="2400" dirty="0">
                <a:solidFill>
                  <a:srgbClr val="0070C0"/>
                </a:solidFill>
              </a:rPr>
              <a:t>– (90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 + 72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)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7C382EF-AE1A-404F-9E9E-BC0D97720B30}"/>
              </a:ext>
            </a:extLst>
          </p:cNvPr>
          <p:cNvSpPr txBox="1"/>
          <p:nvPr/>
        </p:nvSpPr>
        <p:spPr>
          <a:xfrm>
            <a:off x="1495224" y="3829052"/>
            <a:ext cx="1333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β</a:t>
            </a:r>
            <a:r>
              <a:rPr lang="cs-CZ" sz="2400" b="1" dirty="0">
                <a:solidFill>
                  <a:srgbClr val="0070C0"/>
                </a:solidFill>
              </a:rPr>
              <a:t> = 18</a:t>
            </a:r>
            <a:r>
              <a:rPr lang="cs-CZ" sz="2400" b="1" baseline="30000" dirty="0">
                <a:solidFill>
                  <a:srgbClr val="0070C0"/>
                </a:solidFill>
              </a:rPr>
              <a:t>0 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99A75CDF-56A9-4DE8-8279-38DE5DB2CC09}"/>
              </a:ext>
            </a:extLst>
          </p:cNvPr>
          <p:cNvSpPr/>
          <p:nvPr/>
        </p:nvSpPr>
        <p:spPr>
          <a:xfrm>
            <a:off x="790574" y="5410200"/>
            <a:ext cx="2219325" cy="552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2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18" grpId="0"/>
      <p:bldP spid="19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82161C1-3600-406E-987F-7A02734ADB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1" t="26667" r="16041" b="11111"/>
          <a:stretch/>
        </p:blipFill>
        <p:spPr>
          <a:xfrm>
            <a:off x="60194" y="221276"/>
            <a:ext cx="8984870" cy="4141174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E65A987-4F31-4451-90A8-C965A5DEBE75}"/>
              </a:ext>
            </a:extLst>
          </p:cNvPr>
          <p:cNvSpPr txBox="1"/>
          <p:nvPr/>
        </p:nvSpPr>
        <p:spPr>
          <a:xfrm>
            <a:off x="152400" y="4706069"/>
            <a:ext cx="88681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Objem vzniklého trojbokého hranolu je polovina objemu původního kvádru</a:t>
            </a:r>
            <a:endParaRPr lang="cs-CZ" sz="2200" baseline="-25000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255C54-15BD-47B8-A03C-27EAAA1697D0}"/>
              </a:ext>
            </a:extLst>
          </p:cNvPr>
          <p:cNvSpPr txBox="1"/>
          <p:nvPr/>
        </p:nvSpPr>
        <p:spPr>
          <a:xfrm>
            <a:off x="519780" y="5136956"/>
            <a:ext cx="25853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 err="1">
                <a:solidFill>
                  <a:srgbClr val="0070C0"/>
                </a:solidFill>
              </a:rPr>
              <a:t>V</a:t>
            </a:r>
            <a:r>
              <a:rPr lang="cs-CZ" sz="2600" baseline="-25000" dirty="0" err="1">
                <a:solidFill>
                  <a:srgbClr val="0070C0"/>
                </a:solidFill>
              </a:rPr>
              <a:t>kvádru</a:t>
            </a:r>
            <a:r>
              <a:rPr lang="cs-CZ" sz="2600" dirty="0">
                <a:solidFill>
                  <a:srgbClr val="0070C0"/>
                </a:solidFill>
              </a:rPr>
              <a:t> = a . b . c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AB07CAF-4BED-421F-B5D8-925F6AB81F98}"/>
              </a:ext>
            </a:extLst>
          </p:cNvPr>
          <p:cNvSpPr txBox="1"/>
          <p:nvPr/>
        </p:nvSpPr>
        <p:spPr>
          <a:xfrm>
            <a:off x="519780" y="5629399"/>
            <a:ext cx="25853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 err="1">
                <a:solidFill>
                  <a:srgbClr val="0070C0"/>
                </a:solidFill>
              </a:rPr>
              <a:t>V</a:t>
            </a:r>
            <a:r>
              <a:rPr lang="cs-CZ" sz="2600" baseline="-25000" dirty="0" err="1">
                <a:solidFill>
                  <a:srgbClr val="0070C0"/>
                </a:solidFill>
              </a:rPr>
              <a:t>kvádru</a:t>
            </a:r>
            <a:r>
              <a:rPr lang="cs-CZ" sz="2600" dirty="0">
                <a:solidFill>
                  <a:srgbClr val="0070C0"/>
                </a:solidFill>
              </a:rPr>
              <a:t> = 4 . 5 . 6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5DB3B7-C3F0-41CE-8A5C-79351094325F}"/>
              </a:ext>
            </a:extLst>
          </p:cNvPr>
          <p:cNvSpPr txBox="1"/>
          <p:nvPr/>
        </p:nvSpPr>
        <p:spPr>
          <a:xfrm>
            <a:off x="519780" y="6191374"/>
            <a:ext cx="25853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 err="1">
                <a:solidFill>
                  <a:srgbClr val="0070C0"/>
                </a:solidFill>
              </a:rPr>
              <a:t>V</a:t>
            </a:r>
            <a:r>
              <a:rPr lang="cs-CZ" sz="2600" baseline="-25000" dirty="0" err="1">
                <a:solidFill>
                  <a:srgbClr val="0070C0"/>
                </a:solidFill>
              </a:rPr>
              <a:t>kvádru</a:t>
            </a:r>
            <a:r>
              <a:rPr lang="cs-CZ" sz="2600" dirty="0">
                <a:solidFill>
                  <a:srgbClr val="0070C0"/>
                </a:solidFill>
              </a:rPr>
              <a:t> = 120 cm</a:t>
            </a:r>
            <a:r>
              <a:rPr lang="cs-CZ" sz="2600" baseline="30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EF4BDF2-7613-4332-8B69-1F8804E2C3B3}"/>
              </a:ext>
            </a:extLst>
          </p:cNvPr>
          <p:cNvSpPr txBox="1"/>
          <p:nvPr/>
        </p:nvSpPr>
        <p:spPr>
          <a:xfrm>
            <a:off x="3693629" y="5171721"/>
            <a:ext cx="25853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 err="1">
                <a:solidFill>
                  <a:srgbClr val="0070C0"/>
                </a:solidFill>
              </a:rPr>
              <a:t>V</a:t>
            </a:r>
            <a:r>
              <a:rPr lang="cs-CZ" sz="2600" baseline="-25000" dirty="0" err="1">
                <a:solidFill>
                  <a:srgbClr val="0070C0"/>
                </a:solidFill>
              </a:rPr>
              <a:t>hranou</a:t>
            </a:r>
            <a:r>
              <a:rPr lang="cs-CZ" sz="2600" dirty="0">
                <a:solidFill>
                  <a:srgbClr val="0070C0"/>
                </a:solidFill>
              </a:rPr>
              <a:t> = 120 : 2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D4C78A2-A605-4E5A-AE57-6B68F92C9B23}"/>
              </a:ext>
            </a:extLst>
          </p:cNvPr>
          <p:cNvSpPr txBox="1"/>
          <p:nvPr/>
        </p:nvSpPr>
        <p:spPr>
          <a:xfrm>
            <a:off x="3693629" y="5698931"/>
            <a:ext cx="25853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b="1" dirty="0" err="1">
                <a:solidFill>
                  <a:srgbClr val="0070C0"/>
                </a:solidFill>
              </a:rPr>
              <a:t>V</a:t>
            </a:r>
            <a:r>
              <a:rPr lang="cs-CZ" sz="2600" b="1" baseline="-25000" dirty="0" err="1">
                <a:solidFill>
                  <a:srgbClr val="0070C0"/>
                </a:solidFill>
              </a:rPr>
              <a:t>hranou</a:t>
            </a:r>
            <a:r>
              <a:rPr lang="cs-CZ" sz="2600" b="1" dirty="0">
                <a:solidFill>
                  <a:srgbClr val="0070C0"/>
                </a:solidFill>
              </a:rPr>
              <a:t> = 60 cm</a:t>
            </a:r>
            <a:r>
              <a:rPr lang="cs-CZ" sz="2600" b="1" baseline="30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97FF4268-AC5A-4466-92B1-D21ABF54B7FF}"/>
              </a:ext>
            </a:extLst>
          </p:cNvPr>
          <p:cNvSpPr/>
          <p:nvPr/>
        </p:nvSpPr>
        <p:spPr>
          <a:xfrm>
            <a:off x="736139" y="3524250"/>
            <a:ext cx="1426036" cy="466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443F976D-DF6C-465E-9A96-8F440F32836A}"/>
              </a:ext>
            </a:extLst>
          </p:cNvPr>
          <p:cNvCxnSpPr>
            <a:cxnSpLocks/>
          </p:cNvCxnSpPr>
          <p:nvPr/>
        </p:nvCxnSpPr>
        <p:spPr>
          <a:xfrm flipV="1">
            <a:off x="8134350" y="821055"/>
            <a:ext cx="323850" cy="3028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0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0196EFD-ABC6-4FD2-9224-70152385FC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42" t="31852" r="16041" b="13333"/>
          <a:stretch/>
        </p:blipFill>
        <p:spPr>
          <a:xfrm>
            <a:off x="47624" y="270197"/>
            <a:ext cx="9054227" cy="3701728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8D11DA4-E680-436D-B199-98EE94757840}"/>
              </a:ext>
            </a:extLst>
          </p:cNvPr>
          <p:cNvSpPr txBox="1"/>
          <p:nvPr/>
        </p:nvSpPr>
        <p:spPr>
          <a:xfrm>
            <a:off x="450332" y="4744613"/>
            <a:ext cx="25853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 err="1">
                <a:solidFill>
                  <a:srgbClr val="0070C0"/>
                </a:solidFill>
              </a:rPr>
              <a:t>S</a:t>
            </a:r>
            <a:r>
              <a:rPr lang="cs-CZ" sz="2600" baseline="-25000" dirty="0" err="1">
                <a:solidFill>
                  <a:srgbClr val="0070C0"/>
                </a:solidFill>
              </a:rPr>
              <a:t>podstavy</a:t>
            </a:r>
            <a:r>
              <a:rPr lang="cs-CZ" sz="2600" dirty="0">
                <a:solidFill>
                  <a:srgbClr val="0070C0"/>
                </a:solidFill>
              </a:rPr>
              <a:t> = </a:t>
            </a:r>
            <a:r>
              <a:rPr lang="el-GR" sz="2600" dirty="0">
                <a:solidFill>
                  <a:srgbClr val="0070C0"/>
                </a:solidFill>
              </a:rPr>
              <a:t>π</a:t>
            </a:r>
            <a:r>
              <a:rPr lang="cs-CZ" sz="2600" dirty="0">
                <a:solidFill>
                  <a:srgbClr val="0070C0"/>
                </a:solidFill>
              </a:rPr>
              <a:t> . r</a:t>
            </a:r>
            <a:r>
              <a:rPr lang="cs-CZ" sz="2600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C61436F-FB86-4ACB-94CB-B95289951B87}"/>
              </a:ext>
            </a:extLst>
          </p:cNvPr>
          <p:cNvSpPr txBox="1"/>
          <p:nvPr/>
        </p:nvSpPr>
        <p:spPr>
          <a:xfrm>
            <a:off x="450332" y="5341757"/>
            <a:ext cx="25853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 err="1">
                <a:solidFill>
                  <a:srgbClr val="0070C0"/>
                </a:solidFill>
              </a:rPr>
              <a:t>S</a:t>
            </a:r>
            <a:r>
              <a:rPr lang="cs-CZ" sz="2600" baseline="-25000" dirty="0" err="1">
                <a:solidFill>
                  <a:srgbClr val="0070C0"/>
                </a:solidFill>
              </a:rPr>
              <a:t>podstavy</a:t>
            </a:r>
            <a:r>
              <a:rPr lang="cs-CZ" sz="2600" dirty="0">
                <a:solidFill>
                  <a:srgbClr val="0070C0"/>
                </a:solidFill>
              </a:rPr>
              <a:t> = </a:t>
            </a:r>
            <a:r>
              <a:rPr lang="el-GR" sz="2600" dirty="0">
                <a:solidFill>
                  <a:srgbClr val="0070C0"/>
                </a:solidFill>
              </a:rPr>
              <a:t>π</a:t>
            </a:r>
            <a:r>
              <a:rPr lang="cs-CZ" sz="2600" dirty="0">
                <a:solidFill>
                  <a:srgbClr val="0070C0"/>
                </a:solidFill>
              </a:rPr>
              <a:t> . 5</a:t>
            </a:r>
            <a:r>
              <a:rPr lang="cs-CZ" sz="2600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8A81E2F-AADF-405D-AF87-A2374F27C083}"/>
              </a:ext>
            </a:extLst>
          </p:cNvPr>
          <p:cNvSpPr txBox="1"/>
          <p:nvPr/>
        </p:nvSpPr>
        <p:spPr>
          <a:xfrm>
            <a:off x="450332" y="5969106"/>
            <a:ext cx="25853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 err="1">
                <a:solidFill>
                  <a:srgbClr val="0070C0"/>
                </a:solidFill>
              </a:rPr>
              <a:t>S</a:t>
            </a:r>
            <a:r>
              <a:rPr lang="cs-CZ" sz="2600" baseline="-25000" dirty="0" err="1">
                <a:solidFill>
                  <a:srgbClr val="0070C0"/>
                </a:solidFill>
              </a:rPr>
              <a:t>podstavy</a:t>
            </a:r>
            <a:r>
              <a:rPr lang="cs-CZ" sz="2600" dirty="0">
                <a:solidFill>
                  <a:srgbClr val="0070C0"/>
                </a:solidFill>
              </a:rPr>
              <a:t> = </a:t>
            </a:r>
            <a:r>
              <a:rPr lang="el-GR" sz="2600" dirty="0">
                <a:solidFill>
                  <a:srgbClr val="0070C0"/>
                </a:solidFill>
              </a:rPr>
              <a:t>π</a:t>
            </a:r>
            <a:r>
              <a:rPr lang="cs-CZ" sz="2600" dirty="0">
                <a:solidFill>
                  <a:srgbClr val="0070C0"/>
                </a:solidFill>
              </a:rPr>
              <a:t> . 25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0FB1EB1-2C54-4BBC-B9E6-134FF75BD653}"/>
              </a:ext>
            </a:extLst>
          </p:cNvPr>
          <p:cNvSpPr txBox="1"/>
          <p:nvPr/>
        </p:nvSpPr>
        <p:spPr>
          <a:xfrm>
            <a:off x="2996759" y="4760266"/>
            <a:ext cx="25853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 err="1">
                <a:solidFill>
                  <a:srgbClr val="0070C0"/>
                </a:solidFill>
              </a:rPr>
              <a:t>S</a:t>
            </a:r>
            <a:r>
              <a:rPr lang="cs-CZ" sz="2600" baseline="-25000" dirty="0" err="1">
                <a:solidFill>
                  <a:srgbClr val="0070C0"/>
                </a:solidFill>
              </a:rPr>
              <a:t>pláště</a:t>
            </a:r>
            <a:r>
              <a:rPr lang="cs-CZ" sz="2600" dirty="0">
                <a:solidFill>
                  <a:srgbClr val="0070C0"/>
                </a:solidFill>
              </a:rPr>
              <a:t> = 2 . </a:t>
            </a:r>
            <a:r>
              <a:rPr lang="el-GR" sz="2600" dirty="0">
                <a:solidFill>
                  <a:srgbClr val="0070C0"/>
                </a:solidFill>
              </a:rPr>
              <a:t>π</a:t>
            </a:r>
            <a:r>
              <a:rPr lang="cs-CZ" sz="2600" dirty="0">
                <a:solidFill>
                  <a:srgbClr val="0070C0"/>
                </a:solidFill>
              </a:rPr>
              <a:t> . r . v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9EE4E93-F493-489A-B3C6-EC52214AAEE9}"/>
              </a:ext>
            </a:extLst>
          </p:cNvPr>
          <p:cNvSpPr txBox="1"/>
          <p:nvPr/>
        </p:nvSpPr>
        <p:spPr>
          <a:xfrm>
            <a:off x="2996759" y="5353111"/>
            <a:ext cx="323777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 err="1">
                <a:solidFill>
                  <a:srgbClr val="0070C0"/>
                </a:solidFill>
              </a:rPr>
              <a:t>S</a:t>
            </a:r>
            <a:r>
              <a:rPr lang="cs-CZ" sz="2600" baseline="-25000" dirty="0" err="1">
                <a:solidFill>
                  <a:srgbClr val="0070C0"/>
                </a:solidFill>
              </a:rPr>
              <a:t>pláště</a:t>
            </a:r>
            <a:r>
              <a:rPr lang="cs-CZ" sz="2600" dirty="0">
                <a:solidFill>
                  <a:srgbClr val="0070C0"/>
                </a:solidFill>
              </a:rPr>
              <a:t> = 2 . </a:t>
            </a:r>
            <a:r>
              <a:rPr lang="el-GR" sz="2600" dirty="0">
                <a:solidFill>
                  <a:srgbClr val="0070C0"/>
                </a:solidFill>
              </a:rPr>
              <a:t>π</a:t>
            </a:r>
            <a:r>
              <a:rPr lang="cs-CZ" sz="2600" dirty="0">
                <a:solidFill>
                  <a:srgbClr val="0070C0"/>
                </a:solidFill>
              </a:rPr>
              <a:t> . 5 . 20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352379F-663B-4695-BB14-9D66FB869D23}"/>
              </a:ext>
            </a:extLst>
          </p:cNvPr>
          <p:cNvSpPr txBox="1"/>
          <p:nvPr/>
        </p:nvSpPr>
        <p:spPr>
          <a:xfrm>
            <a:off x="2960469" y="5969106"/>
            <a:ext cx="323777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600" dirty="0" err="1">
                <a:solidFill>
                  <a:srgbClr val="0070C0"/>
                </a:solidFill>
              </a:rPr>
              <a:t>S</a:t>
            </a:r>
            <a:r>
              <a:rPr lang="cs-CZ" sz="2600" baseline="-25000" dirty="0" err="1">
                <a:solidFill>
                  <a:srgbClr val="0070C0"/>
                </a:solidFill>
              </a:rPr>
              <a:t>pláště</a:t>
            </a:r>
            <a:r>
              <a:rPr lang="cs-CZ" sz="2600" dirty="0">
                <a:solidFill>
                  <a:srgbClr val="0070C0"/>
                </a:solidFill>
              </a:rPr>
              <a:t> = </a:t>
            </a:r>
            <a:r>
              <a:rPr lang="el-GR" sz="2600" dirty="0">
                <a:solidFill>
                  <a:srgbClr val="0070C0"/>
                </a:solidFill>
              </a:rPr>
              <a:t>π</a:t>
            </a:r>
            <a:r>
              <a:rPr lang="cs-CZ" sz="2600" dirty="0">
                <a:solidFill>
                  <a:srgbClr val="0070C0"/>
                </a:solidFill>
              </a:rPr>
              <a:t> . 200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E57D9393-E239-45DC-88DC-E11A2A6A88FF}"/>
                  </a:ext>
                </a:extLst>
              </p:cNvPr>
              <p:cNvSpPr txBox="1"/>
              <p:nvPr/>
            </p:nvSpPr>
            <p:spPr>
              <a:xfrm>
                <a:off x="4132162" y="2939968"/>
                <a:ext cx="4803494" cy="8454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800" dirty="0">
                              <a:solidFill>
                                <a:srgbClr val="0070C0"/>
                              </a:solidFill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cs-CZ" sz="2800" baseline="-25000" dirty="0">
                              <a:solidFill>
                                <a:srgbClr val="0070C0"/>
                              </a:solidFill>
                            </a:rPr>
                            <m:t>pl</m:t>
                          </m:r>
                          <m:r>
                            <m:rPr>
                              <m:nor/>
                            </m:rPr>
                            <a:rPr lang="cs-CZ" sz="2800" baseline="-25000" dirty="0">
                              <a:solidFill>
                                <a:srgbClr val="0070C0"/>
                              </a:solidFill>
                            </a:rPr>
                            <m:t>áš</m:t>
                          </m:r>
                          <m:r>
                            <m:rPr>
                              <m:nor/>
                            </m:rPr>
                            <a:rPr lang="cs-CZ" sz="2800" baseline="-25000" dirty="0">
                              <a:solidFill>
                                <a:srgbClr val="0070C0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cs-CZ" sz="2800" baseline="-25000" dirty="0">
                              <a:solidFill>
                                <a:srgbClr val="0070C0"/>
                              </a:solidFill>
                            </a:rPr>
                            <m:t>ě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sz="2800" dirty="0">
                              <a:solidFill>
                                <a:srgbClr val="0070C0"/>
                              </a:solidFill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cs-CZ" sz="2800" baseline="-25000" dirty="0">
                              <a:solidFill>
                                <a:srgbClr val="0070C0"/>
                              </a:solidFill>
                            </a:rPr>
                            <m:t>podstavy</m:t>
                          </m:r>
                        </m:den>
                      </m:f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2800" dirty="0">
                              <a:solidFill>
                                <a:srgbClr val="0070C0"/>
                              </a:solidFill>
                            </a:rPr>
                            <m:t>π</m:t>
                          </m:r>
                          <m:r>
                            <m:rPr>
                              <m:nor/>
                            </m:rPr>
                            <a:rPr lang="cs-CZ" sz="2800" dirty="0">
                              <a:solidFill>
                                <a:srgbClr val="0070C0"/>
                              </a:solidFill>
                            </a:rPr>
                            <m:t>. 200</m:t>
                          </m:r>
                          <m:r>
                            <m:rPr>
                              <m:nor/>
                            </m:rPr>
                            <a:rPr lang="cs-CZ" sz="2800" baseline="30000" dirty="0">
                              <a:solidFill>
                                <a:srgbClr val="0070C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sz="2800" dirty="0">
                              <a:solidFill>
                                <a:srgbClr val="0070C0"/>
                              </a:solidFill>
                            </a:rPr>
                            <m:t>π</m:t>
                          </m:r>
                          <m:r>
                            <m:rPr>
                              <m:nor/>
                            </m:rPr>
                            <a:rPr lang="cs-CZ" sz="2800" b="0" i="0" dirty="0" smtClean="0">
                              <a:solidFill>
                                <a:srgbClr val="0070C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cs-CZ" sz="2800" dirty="0">
                              <a:solidFill>
                                <a:srgbClr val="0070C0"/>
                              </a:solidFill>
                            </a:rPr>
                            <m:t>. 25</m:t>
                          </m:r>
                        </m:den>
                      </m:f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𝐤𝐫</m:t>
                      </m:r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</m:oMath>
                  </m:oMathPara>
                </a14:m>
                <a:endParaRPr lang="cs-CZ" sz="2800" b="1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E57D9393-E239-45DC-88DC-E11A2A6A8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162" y="2939968"/>
                <a:ext cx="4803494" cy="845488"/>
              </a:xfrm>
              <a:prstGeom prst="rect">
                <a:avLst/>
              </a:prstGeom>
              <a:blipFill>
                <a:blip r:embed="rId4"/>
                <a:stretch>
                  <a:fillRect l="-127" b="-86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ál 12">
            <a:extLst>
              <a:ext uri="{FF2B5EF4-FFF2-40B4-BE49-F238E27FC236}">
                <a16:creationId xmlns:a16="http://schemas.microsoft.com/office/drawing/2014/main" id="{0C4121F3-ADC7-44C1-9DA5-43C9C9E8F62B}"/>
              </a:ext>
            </a:extLst>
          </p:cNvPr>
          <p:cNvSpPr/>
          <p:nvPr/>
        </p:nvSpPr>
        <p:spPr>
          <a:xfrm>
            <a:off x="450332" y="3552093"/>
            <a:ext cx="1426036" cy="466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3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291A5EC-5566-42FB-947C-EA2736218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62" t="25000" r="25833" b="12592"/>
          <a:stretch/>
        </p:blipFill>
        <p:spPr>
          <a:xfrm>
            <a:off x="94840" y="188662"/>
            <a:ext cx="8496709" cy="5412838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924B326-6A85-43B3-B3F9-ED75BD43276D}"/>
              </a:ext>
            </a:extLst>
          </p:cNvPr>
          <p:cNvSpPr txBox="1"/>
          <p:nvPr/>
        </p:nvSpPr>
        <p:spPr>
          <a:xfrm>
            <a:off x="770951" y="5566775"/>
            <a:ext cx="2817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40 % …….. 1 200 kg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F81938E-5F52-49C5-96BE-824D0C4D1889}"/>
              </a:ext>
            </a:extLst>
          </p:cNvPr>
          <p:cNvSpPr txBox="1"/>
          <p:nvPr/>
        </p:nvSpPr>
        <p:spPr>
          <a:xfrm>
            <a:off x="770951" y="6024493"/>
            <a:ext cx="2817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60 % …….. </a:t>
            </a:r>
            <a:r>
              <a:rPr lang="cs-CZ" sz="2400" b="1" dirty="0">
                <a:solidFill>
                  <a:srgbClr val="0070C0"/>
                </a:solidFill>
              </a:rPr>
              <a:t>1 800 kg</a:t>
            </a:r>
            <a:endParaRPr lang="cs-CZ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58DAC92-CEE1-4230-A988-3DE4F683AAB4}"/>
              </a:ext>
            </a:extLst>
          </p:cNvPr>
          <p:cNvSpPr txBox="1"/>
          <p:nvPr/>
        </p:nvSpPr>
        <p:spPr>
          <a:xfrm>
            <a:off x="7918847" y="802730"/>
            <a:ext cx="583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 B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347B7D3-41A8-402A-A50F-4F71BF2FEFC2}"/>
              </a:ext>
            </a:extLst>
          </p:cNvPr>
          <p:cNvSpPr txBox="1"/>
          <p:nvPr/>
        </p:nvSpPr>
        <p:spPr>
          <a:xfrm>
            <a:off x="3955230" y="4321427"/>
            <a:ext cx="24224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 paleta … 100 %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0A5816E-DAEB-46B4-BCF5-8C8114BD32C6}"/>
              </a:ext>
            </a:extLst>
          </p:cNvPr>
          <p:cNvSpPr txBox="1"/>
          <p:nvPr/>
        </p:nvSpPr>
        <p:spPr>
          <a:xfrm>
            <a:off x="3955230" y="4755995"/>
            <a:ext cx="2572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 palety … 200 %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DAAB354-CCE2-4B97-A0E3-DF82F4FEA049}"/>
              </a:ext>
            </a:extLst>
          </p:cNvPr>
          <p:cNvSpPr txBox="1"/>
          <p:nvPr/>
        </p:nvSpPr>
        <p:spPr>
          <a:xfrm>
            <a:off x="3968732" y="5267209"/>
            <a:ext cx="2572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50 % … 750 kg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8F2C5B6-D872-4932-9247-66DB4585C151}"/>
              </a:ext>
            </a:extLst>
          </p:cNvPr>
          <p:cNvSpPr txBox="1"/>
          <p:nvPr/>
        </p:nvSpPr>
        <p:spPr>
          <a:xfrm>
            <a:off x="3934008" y="5707045"/>
            <a:ext cx="2572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150 % … </a:t>
            </a:r>
            <a:r>
              <a:rPr lang="cs-CZ" sz="2400" b="1" dirty="0">
                <a:solidFill>
                  <a:srgbClr val="0070C0"/>
                </a:solidFill>
              </a:rPr>
              <a:t>2 250 kg</a:t>
            </a:r>
            <a:endParaRPr lang="cs-CZ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4109CDD-D8E6-4C76-B540-A4D7E339DED6}"/>
              </a:ext>
            </a:extLst>
          </p:cNvPr>
          <p:cNvSpPr txBox="1"/>
          <p:nvPr/>
        </p:nvSpPr>
        <p:spPr>
          <a:xfrm>
            <a:off x="7918846" y="2436169"/>
            <a:ext cx="583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 E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275E84A-3D74-4DF4-AC2D-8893993606D0}"/>
              </a:ext>
            </a:extLst>
          </p:cNvPr>
          <p:cNvSpPr txBox="1"/>
          <p:nvPr/>
        </p:nvSpPr>
        <p:spPr>
          <a:xfrm>
            <a:off x="6557288" y="4312602"/>
            <a:ext cx="24224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150 % … 1 500 kg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9919B14-8E21-4030-BCAA-DEC3DB3EE64B}"/>
              </a:ext>
            </a:extLst>
          </p:cNvPr>
          <p:cNvSpPr txBox="1"/>
          <p:nvPr/>
        </p:nvSpPr>
        <p:spPr>
          <a:xfrm>
            <a:off x="6551862" y="4754513"/>
            <a:ext cx="24224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100 % … </a:t>
            </a:r>
            <a:r>
              <a:rPr lang="cs-CZ" sz="2400" b="1" i="1" dirty="0">
                <a:solidFill>
                  <a:srgbClr val="0070C0"/>
                </a:solidFill>
              </a:rPr>
              <a:t>1 000 kg</a:t>
            </a:r>
            <a:endParaRPr lang="cs-CZ" sz="2400" b="1" i="1" baseline="-25000" dirty="0">
              <a:solidFill>
                <a:srgbClr val="0070C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AE216DD-6834-4A64-A78B-43941D6AB38A}"/>
              </a:ext>
            </a:extLst>
          </p:cNvPr>
          <p:cNvSpPr txBox="1"/>
          <p:nvPr/>
        </p:nvSpPr>
        <p:spPr>
          <a:xfrm>
            <a:off x="6547048" y="5261442"/>
            <a:ext cx="24224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50 % … 1 500 kg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7AAD018-8924-4360-9D1A-6EDAEB585DC9}"/>
              </a:ext>
            </a:extLst>
          </p:cNvPr>
          <p:cNvSpPr txBox="1"/>
          <p:nvPr/>
        </p:nvSpPr>
        <p:spPr>
          <a:xfrm>
            <a:off x="6541622" y="5703353"/>
            <a:ext cx="24224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100 % … </a:t>
            </a:r>
            <a:r>
              <a:rPr lang="cs-CZ" sz="2400" b="1" i="1" dirty="0">
                <a:solidFill>
                  <a:srgbClr val="0070C0"/>
                </a:solidFill>
              </a:rPr>
              <a:t>3 000 kg</a:t>
            </a:r>
            <a:endParaRPr lang="cs-CZ" sz="2400" b="1" i="1" baseline="-25000" dirty="0">
              <a:solidFill>
                <a:srgbClr val="0070C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0B34198-7838-4CB5-82E0-6FAA6153FA87}"/>
              </a:ext>
            </a:extLst>
          </p:cNvPr>
          <p:cNvSpPr txBox="1"/>
          <p:nvPr/>
        </p:nvSpPr>
        <p:spPr>
          <a:xfrm>
            <a:off x="5698221" y="6296020"/>
            <a:ext cx="3338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3 000 – 1 000 = </a:t>
            </a:r>
            <a:r>
              <a:rPr lang="cs-CZ" sz="2400" b="1" dirty="0">
                <a:solidFill>
                  <a:srgbClr val="0070C0"/>
                </a:solidFill>
              </a:rPr>
              <a:t>2 000 kg</a:t>
            </a:r>
            <a:endParaRPr lang="cs-CZ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6E1C27F-B6A9-49D1-9608-306A3DBF2475}"/>
              </a:ext>
            </a:extLst>
          </p:cNvPr>
          <p:cNvSpPr txBox="1"/>
          <p:nvPr/>
        </p:nvSpPr>
        <p:spPr>
          <a:xfrm>
            <a:off x="7904865" y="3801723"/>
            <a:ext cx="583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 C</a:t>
            </a:r>
            <a:endParaRPr lang="cs-CZ" sz="28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9A39E5B-B20D-4F27-89E2-E7D1555CDF67}"/>
              </a:ext>
            </a:extLst>
          </p:cNvPr>
          <p:cNvSpPr txBox="1"/>
          <p:nvPr/>
        </p:nvSpPr>
        <p:spPr>
          <a:xfrm>
            <a:off x="2534737" y="3038104"/>
            <a:ext cx="3932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Konec prezentace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43E60C9-F0C2-49EA-B813-2D84BCC0FE83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9-2022-3</a:t>
            </a:r>
          </a:p>
        </p:txBody>
      </p:sp>
      <p:sp>
        <p:nvSpPr>
          <p:cNvPr id="14" name="Šipka: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ED5D2-19AC-45EC-B8B3-057EDD79E12F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16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F5C33A5-363F-4A18-AAD4-18BDDAF969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18" t="31111" r="32083" b="12593"/>
          <a:stretch/>
        </p:blipFill>
        <p:spPr>
          <a:xfrm>
            <a:off x="123415" y="554651"/>
            <a:ext cx="7791859" cy="4112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0AEAB69D-F5CB-47DD-A4FD-D45143F9F6A4}"/>
                  </a:ext>
                </a:extLst>
              </p:cNvPr>
              <p:cNvSpPr txBox="1"/>
              <p:nvPr/>
            </p:nvSpPr>
            <p:spPr>
              <a:xfrm>
                <a:off x="3105150" y="1115393"/>
                <a:ext cx="2019111" cy="734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100 . 99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1 000+100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0AEAB69D-F5CB-47DD-A4FD-D45143F9F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1115393"/>
                <a:ext cx="2019111" cy="7340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9E19A94-1434-472F-89CE-37C9175D9033}"/>
                  </a:ext>
                </a:extLst>
              </p:cNvPr>
              <p:cNvSpPr txBox="1"/>
              <p:nvPr/>
            </p:nvSpPr>
            <p:spPr>
              <a:xfrm>
                <a:off x="4950262" y="1115393"/>
                <a:ext cx="121514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9 900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1 100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C9E19A94-1434-472F-89CE-37C9175D9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262" y="1115393"/>
                <a:ext cx="1215147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EF143800-630F-4B99-9BD4-C0BAC8FFC034}"/>
              </a:ext>
            </a:extLst>
          </p:cNvPr>
          <p:cNvSpPr txBox="1"/>
          <p:nvPr/>
        </p:nvSpPr>
        <p:spPr>
          <a:xfrm>
            <a:off x="6151922" y="1296462"/>
            <a:ext cx="11457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63442F9-5F67-4795-8DF8-39171D52FFE5}"/>
              </a:ext>
            </a:extLst>
          </p:cNvPr>
          <p:cNvSpPr txBox="1"/>
          <p:nvPr/>
        </p:nvSpPr>
        <p:spPr>
          <a:xfrm>
            <a:off x="1530893" y="3618880"/>
            <a:ext cx="59748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(5,1 – 3 . 0,5) : 12 = 3,6 : 12 = 0,3 m = </a:t>
            </a:r>
            <a:r>
              <a:rPr lang="cs-CZ" sz="2400" b="1" dirty="0">
                <a:solidFill>
                  <a:srgbClr val="0070C0"/>
                </a:solidFill>
              </a:rPr>
              <a:t>30 cm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8F5BF2E-802A-43E9-BD65-FF05AEB8B18D}"/>
              </a:ext>
            </a:extLst>
          </p:cNvPr>
          <p:cNvSpPr txBox="1"/>
          <p:nvPr/>
        </p:nvSpPr>
        <p:spPr>
          <a:xfrm>
            <a:off x="1435643" y="4707366"/>
            <a:ext cx="59748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 hod 50 min = 110 min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2D8FFFEE-E805-4DEB-8422-9B66B1D6B3F4}"/>
                  </a:ext>
                </a:extLst>
              </p:cNvPr>
              <p:cNvSpPr txBox="1"/>
              <p:nvPr/>
            </p:nvSpPr>
            <p:spPr>
              <a:xfrm>
                <a:off x="1460374" y="5373068"/>
                <a:ext cx="2406776" cy="728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sz="2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110=</m:t>
                      </m:r>
                      <m:r>
                        <a:rPr 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𝟔𝟔</m:t>
                      </m:r>
                      <m:r>
                        <a:rPr 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𝐦𝐢𝐧</m:t>
                      </m:r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2D8FFFEE-E805-4DEB-8422-9B66B1D6B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374" y="5373068"/>
                <a:ext cx="2406776" cy="7284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1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  <p:bldP spid="8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7FB19AF-ACE9-4C1E-B1A7-358E5A7D9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17" t="27408" r="31979" b="27222"/>
          <a:stretch/>
        </p:blipFill>
        <p:spPr>
          <a:xfrm>
            <a:off x="133350" y="514306"/>
            <a:ext cx="8614125" cy="3657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E52190FE-F6DE-4C0C-8A25-4F04C276D499}"/>
                  </a:ext>
                </a:extLst>
              </p:cNvPr>
              <p:cNvSpPr txBox="1"/>
              <p:nvPr/>
            </p:nvSpPr>
            <p:spPr>
              <a:xfrm>
                <a:off x="3460986" y="1392943"/>
                <a:ext cx="2850714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:20=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E52190FE-F6DE-4C0C-8A25-4F04C276D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986" y="1392943"/>
                <a:ext cx="2850714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ED449E52-FB37-4B93-B76C-6AC757B8C85A}"/>
                  </a:ext>
                </a:extLst>
              </p:cNvPr>
              <p:cNvSpPr txBox="1"/>
              <p:nvPr/>
            </p:nvSpPr>
            <p:spPr>
              <a:xfrm>
                <a:off x="5896761" y="1418400"/>
                <a:ext cx="158036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:20=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ED449E52-FB37-4B93-B76C-6AC757B8C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761" y="1418400"/>
                <a:ext cx="1580364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5C5E845-6814-42CC-8A0D-66FFBBCC87DA}"/>
                  </a:ext>
                </a:extLst>
              </p:cNvPr>
              <p:cNvSpPr txBox="1"/>
              <p:nvPr/>
            </p:nvSpPr>
            <p:spPr>
              <a:xfrm>
                <a:off x="7373136" y="1440397"/>
                <a:ext cx="1151739" cy="727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5C5E845-6814-42CC-8A0D-66FFBBCC8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136" y="1440397"/>
                <a:ext cx="1151739" cy="7271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CC27ECB-1EA9-4E1A-A557-494986D85D24}"/>
                  </a:ext>
                </a:extLst>
              </p:cNvPr>
              <p:cNvSpPr txBox="1"/>
              <p:nvPr/>
            </p:nvSpPr>
            <p:spPr>
              <a:xfrm>
                <a:off x="8370088" y="1439243"/>
                <a:ext cx="590141" cy="727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CC27ECB-1EA9-4E1A-A557-494986D85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088" y="1439243"/>
                <a:ext cx="590141" cy="7271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519AB68-C99F-4DD0-8E14-E3AABF1DB952}"/>
              </a:ext>
            </a:extLst>
          </p:cNvPr>
          <p:cNvCxnSpPr>
            <a:cxnSpLocks/>
          </p:cNvCxnSpPr>
          <p:nvPr/>
        </p:nvCxnSpPr>
        <p:spPr>
          <a:xfrm>
            <a:off x="7456073" y="1528532"/>
            <a:ext cx="161806" cy="219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2D6874D-37E4-4AD0-8D13-601D06C63D84}"/>
              </a:ext>
            </a:extLst>
          </p:cNvPr>
          <p:cNvSpPr txBox="1"/>
          <p:nvPr/>
        </p:nvSpPr>
        <p:spPr>
          <a:xfrm>
            <a:off x="7795989" y="2075246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84195ED-124B-4943-845A-19B0D03F92ED}"/>
              </a:ext>
            </a:extLst>
          </p:cNvPr>
          <p:cNvCxnSpPr>
            <a:cxnSpLocks/>
          </p:cNvCxnSpPr>
          <p:nvPr/>
        </p:nvCxnSpPr>
        <p:spPr>
          <a:xfrm>
            <a:off x="7768202" y="1897466"/>
            <a:ext cx="300943" cy="228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5293C6E-36AC-42D2-98FD-B1719D609E27}"/>
              </a:ext>
            </a:extLst>
          </p:cNvPr>
          <p:cNvSpPr txBox="1"/>
          <p:nvPr/>
        </p:nvSpPr>
        <p:spPr>
          <a:xfrm>
            <a:off x="7398912" y="1178250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1FD68753-5BB5-405E-A753-1BBC82FF1F73}"/>
              </a:ext>
            </a:extLst>
          </p:cNvPr>
          <p:cNvCxnSpPr>
            <a:cxnSpLocks/>
          </p:cNvCxnSpPr>
          <p:nvPr/>
        </p:nvCxnSpPr>
        <p:spPr>
          <a:xfrm>
            <a:off x="6287296" y="1498052"/>
            <a:ext cx="320811" cy="219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74AB504-473D-4355-9023-0228698DA7BE}"/>
              </a:ext>
            </a:extLst>
          </p:cNvPr>
          <p:cNvSpPr txBox="1"/>
          <p:nvPr/>
        </p:nvSpPr>
        <p:spPr>
          <a:xfrm>
            <a:off x="6316105" y="1193311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A2D609F0-9CC0-4F28-8EF6-734670EC5D6F}"/>
              </a:ext>
            </a:extLst>
          </p:cNvPr>
          <p:cNvCxnSpPr>
            <a:cxnSpLocks/>
          </p:cNvCxnSpPr>
          <p:nvPr/>
        </p:nvCxnSpPr>
        <p:spPr>
          <a:xfrm>
            <a:off x="5976581" y="1893995"/>
            <a:ext cx="161806" cy="219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074A81E-8838-4DC7-99DA-645942A8CBED}"/>
              </a:ext>
            </a:extLst>
          </p:cNvPr>
          <p:cNvSpPr txBox="1"/>
          <p:nvPr/>
        </p:nvSpPr>
        <p:spPr>
          <a:xfrm>
            <a:off x="5908894" y="2041150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CA6041E0-2BDB-4A66-B7FD-861940E59B91}"/>
                  </a:ext>
                </a:extLst>
              </p:cNvPr>
              <p:cNvSpPr txBox="1"/>
              <p:nvPr/>
            </p:nvSpPr>
            <p:spPr>
              <a:xfrm>
                <a:off x="2194869" y="2760004"/>
                <a:ext cx="1266117" cy="122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cs-CZ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CA6041E0-2BDB-4A66-B7FD-861940E59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869" y="2760004"/>
                <a:ext cx="1266117" cy="1222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AD6947D2-419D-45CC-A970-CA013F8B109C}"/>
                  </a:ext>
                </a:extLst>
              </p:cNvPr>
              <p:cNvSpPr txBox="1"/>
              <p:nvPr/>
            </p:nvSpPr>
            <p:spPr>
              <a:xfrm>
                <a:off x="3306040" y="2760004"/>
                <a:ext cx="1046042" cy="1258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den>
                      </m:f>
                      <m:r>
                        <a:rPr lang="cs-CZ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AD6947D2-419D-45CC-A970-CA013F8B1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040" y="2760004"/>
                <a:ext cx="1046042" cy="1258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A8767A2D-3FEE-4E9E-A39D-0B9306B31745}"/>
                  </a:ext>
                </a:extLst>
              </p:cNvPr>
              <p:cNvSpPr txBox="1"/>
              <p:nvPr/>
            </p:nvSpPr>
            <p:spPr>
              <a:xfrm>
                <a:off x="4179232" y="2984765"/>
                <a:ext cx="158036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dirty="0"/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A8767A2D-3FEE-4E9E-A39D-0B9306B31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232" y="2984765"/>
                <a:ext cx="1580364" cy="7283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C258C7F9-AEDB-4563-9C4F-9447503DA671}"/>
              </a:ext>
            </a:extLst>
          </p:cNvPr>
          <p:cNvCxnSpPr>
            <a:cxnSpLocks/>
          </p:cNvCxnSpPr>
          <p:nvPr/>
        </p:nvCxnSpPr>
        <p:spPr>
          <a:xfrm>
            <a:off x="4791920" y="3076884"/>
            <a:ext cx="177494" cy="187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D730D308-DEEE-4E66-8AF5-CDBB9B6E984B}"/>
              </a:ext>
            </a:extLst>
          </p:cNvPr>
          <p:cNvSpPr txBox="1"/>
          <p:nvPr/>
        </p:nvSpPr>
        <p:spPr>
          <a:xfrm>
            <a:off x="4758659" y="2695589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553A3C3A-9B4D-48BC-A493-F1532F8E2D48}"/>
              </a:ext>
            </a:extLst>
          </p:cNvPr>
          <p:cNvCxnSpPr>
            <a:cxnSpLocks/>
          </p:cNvCxnSpPr>
          <p:nvPr/>
        </p:nvCxnSpPr>
        <p:spPr>
          <a:xfrm>
            <a:off x="4503215" y="3494002"/>
            <a:ext cx="161806" cy="219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70F1303-6071-44E1-B421-D1666FE078B8}"/>
              </a:ext>
            </a:extLst>
          </p:cNvPr>
          <p:cNvSpPr txBox="1"/>
          <p:nvPr/>
        </p:nvSpPr>
        <p:spPr>
          <a:xfrm>
            <a:off x="4461479" y="3753201"/>
            <a:ext cx="29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7B1C358E-3CEE-43AC-89B0-1AEE2337BF5A}"/>
                  </a:ext>
                </a:extLst>
              </p:cNvPr>
              <p:cNvSpPr txBox="1"/>
              <p:nvPr/>
            </p:nvSpPr>
            <p:spPr>
              <a:xfrm>
                <a:off x="5295228" y="3017935"/>
                <a:ext cx="969770" cy="7352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cs-CZ" sz="2200" b="1" dirty="0"/>
              </a:p>
            </p:txBody>
          </p:sp>
        </mc:Choice>
        <mc:Fallback xmlns="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7B1C358E-3CEE-43AC-89B0-1AEE2337B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228" y="3017935"/>
                <a:ext cx="969770" cy="7352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00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3" grpId="0"/>
      <p:bldP spid="22" grpId="0"/>
      <p:bldP spid="24" grpId="0"/>
      <p:bldP spid="27" grpId="0"/>
      <p:bldP spid="28" grpId="0"/>
      <p:bldP spid="29" grpId="0"/>
      <p:bldP spid="32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CBDD924-E40E-48A0-B2CD-CCE6D81284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3" t="21481" r="31459" b="28518"/>
          <a:stretch/>
        </p:blipFill>
        <p:spPr>
          <a:xfrm>
            <a:off x="114300" y="571499"/>
            <a:ext cx="7931926" cy="37052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3A7E4F2-B13C-45DF-ADFF-91FFC449EA2A}"/>
              </a:ext>
            </a:extLst>
          </p:cNvPr>
          <p:cNvSpPr txBox="1"/>
          <p:nvPr/>
        </p:nvSpPr>
        <p:spPr>
          <a:xfrm>
            <a:off x="3263169" y="1483954"/>
            <a:ext cx="1991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4x + x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+ 2x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1D225A5-7A5F-4BFC-A590-E3E87BB79DBE}"/>
              </a:ext>
            </a:extLst>
          </p:cNvPr>
          <p:cNvSpPr txBox="1"/>
          <p:nvPr/>
        </p:nvSpPr>
        <p:spPr>
          <a:xfrm>
            <a:off x="5103544" y="1483954"/>
            <a:ext cx="1469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4x + 3x</a:t>
            </a:r>
            <a:r>
              <a:rPr lang="cs-CZ" sz="2400" baseline="30000" dirty="0">
                <a:solidFill>
                  <a:srgbClr val="0070C0"/>
                </a:solidFill>
              </a:rPr>
              <a:t>2 </a:t>
            </a:r>
            <a:r>
              <a:rPr lang="cs-CZ" sz="2400" dirty="0">
                <a:solidFill>
                  <a:srgbClr val="0070C0"/>
                </a:solidFill>
              </a:rPr>
              <a:t>= 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49185F5-A62F-4DE3-AD6A-904F2A89C5C8}"/>
              </a:ext>
            </a:extLst>
          </p:cNvPr>
          <p:cNvSpPr txBox="1"/>
          <p:nvPr/>
        </p:nvSpPr>
        <p:spPr>
          <a:xfrm>
            <a:off x="1283900" y="2365395"/>
            <a:ext cx="706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-2y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18122D1-07B3-4D15-9877-CEF7465C3804}"/>
              </a:ext>
            </a:extLst>
          </p:cNvPr>
          <p:cNvSpPr txBox="1"/>
          <p:nvPr/>
        </p:nvSpPr>
        <p:spPr>
          <a:xfrm>
            <a:off x="2441925" y="2365394"/>
            <a:ext cx="486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4y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B2B851D-5840-4A96-97E0-F0C842DC3F12}"/>
              </a:ext>
            </a:extLst>
          </p:cNvPr>
          <p:cNvSpPr txBox="1"/>
          <p:nvPr/>
        </p:nvSpPr>
        <p:spPr>
          <a:xfrm>
            <a:off x="3495296" y="2637931"/>
            <a:ext cx="1239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-8y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11B80F-01BC-4E63-9F65-6DDEE2736015}"/>
              </a:ext>
            </a:extLst>
          </p:cNvPr>
          <p:cNvSpPr txBox="1"/>
          <p:nvPr/>
        </p:nvSpPr>
        <p:spPr>
          <a:xfrm>
            <a:off x="1271431" y="4298555"/>
            <a:ext cx="6032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n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+ 2n + 1 + 1 + 8n + 16n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</a:t>
            </a:r>
            <a:r>
              <a:rPr lang="cs-CZ" sz="2400" b="1" dirty="0">
                <a:solidFill>
                  <a:srgbClr val="0070C0"/>
                </a:solidFill>
              </a:rPr>
              <a:t>17n</a:t>
            </a:r>
            <a:r>
              <a:rPr lang="cs-CZ" sz="2400" b="1" baseline="30000" dirty="0">
                <a:solidFill>
                  <a:srgbClr val="0070C0"/>
                </a:solidFill>
              </a:rPr>
              <a:t>2 </a:t>
            </a:r>
            <a:r>
              <a:rPr lang="cs-CZ" sz="2400" b="1" dirty="0">
                <a:solidFill>
                  <a:srgbClr val="0070C0"/>
                </a:solidFill>
              </a:rPr>
              <a:t>+ 10n + 2 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3CC9D37-ADCB-49F3-BB71-9D32F8F00AEE}"/>
              </a:ext>
            </a:extLst>
          </p:cNvPr>
          <p:cNvSpPr txBox="1"/>
          <p:nvPr/>
        </p:nvSpPr>
        <p:spPr>
          <a:xfrm>
            <a:off x="6407243" y="1483954"/>
            <a:ext cx="14149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x.(4 + 3x)</a:t>
            </a:r>
            <a:r>
              <a:rPr lang="cs-CZ" sz="2400" b="1" baseline="30000" dirty="0">
                <a:solidFill>
                  <a:srgbClr val="0070C0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33E960D-98F2-45B3-85DA-4D39FFB2A2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18" t="44815" r="55393" b="32592"/>
          <a:stretch/>
        </p:blipFill>
        <p:spPr>
          <a:xfrm>
            <a:off x="123416" y="251147"/>
            <a:ext cx="4867276" cy="16859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F993D46-458D-4756-A055-2B27DF6371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02" t="49920" r="19270" b="32593"/>
          <a:stretch/>
        </p:blipFill>
        <p:spPr>
          <a:xfrm>
            <a:off x="56741" y="3276599"/>
            <a:ext cx="3824546" cy="130492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0DE0159-CD9E-477E-ACC7-B0F6C87F06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60" t="55305" r="55393" b="29048"/>
          <a:stretch/>
        </p:blipFill>
        <p:spPr>
          <a:xfrm>
            <a:off x="762925" y="670421"/>
            <a:ext cx="4171773" cy="11676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E46610C-7C50-463A-B1CE-0BEA5A6BC293}"/>
                  </a:ext>
                </a:extLst>
              </p:cNvPr>
              <p:cNvSpPr txBox="1"/>
              <p:nvPr/>
            </p:nvSpPr>
            <p:spPr>
              <a:xfrm>
                <a:off x="1489074" y="1358949"/>
                <a:ext cx="2642113" cy="616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</a:rPr>
                  <a:t>6x - 3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r>
                  <a:rPr lang="cs-CZ" sz="2200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200" dirty="0">
                    <a:solidFill>
                      <a:srgbClr val="0070C0"/>
                    </a:solidFill>
                  </a:rPr>
                  <a:t>  - x - 3</a:t>
                </a:r>
                <a:endParaRPr lang="cs-CZ" sz="22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3E46610C-7C50-463A-B1CE-0BEA5A6BC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074" y="1358949"/>
                <a:ext cx="2642113" cy="616964"/>
              </a:xfrm>
              <a:prstGeom prst="rect">
                <a:avLst/>
              </a:prstGeom>
              <a:blipFill>
                <a:blip r:embed="rId4"/>
                <a:stretch>
                  <a:fillRect l="-2995" b="-59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D1554A34-D8A0-450C-AFA6-A27460A6BFBD}"/>
              </a:ext>
            </a:extLst>
          </p:cNvPr>
          <p:cNvSpPr txBox="1"/>
          <p:nvPr/>
        </p:nvSpPr>
        <p:spPr>
          <a:xfrm>
            <a:off x="1281834" y="1939048"/>
            <a:ext cx="30615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18x - 9 + 2 = 2 - 3x - 9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C66C0B4-B322-4A6D-8DD1-44B25B8FA24E}"/>
              </a:ext>
            </a:extLst>
          </p:cNvPr>
          <p:cNvSpPr txBox="1"/>
          <p:nvPr/>
        </p:nvSpPr>
        <p:spPr>
          <a:xfrm>
            <a:off x="4655971" y="1933577"/>
            <a:ext cx="15943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/ +3x + 7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B822ED4-6E42-4AAE-8BEB-8B6DC327FCE1}"/>
              </a:ext>
            </a:extLst>
          </p:cNvPr>
          <p:cNvSpPr txBox="1"/>
          <p:nvPr/>
        </p:nvSpPr>
        <p:spPr>
          <a:xfrm>
            <a:off x="2167659" y="2398155"/>
            <a:ext cx="13851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21x = 0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F482E35-9489-475F-A2A9-834C873FB85A}"/>
              </a:ext>
            </a:extLst>
          </p:cNvPr>
          <p:cNvSpPr txBox="1"/>
          <p:nvPr/>
        </p:nvSpPr>
        <p:spPr>
          <a:xfrm>
            <a:off x="4636044" y="2352055"/>
            <a:ext cx="8170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/ :21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71D2891-4CE0-4291-8D85-B3B92E0D6266}"/>
              </a:ext>
            </a:extLst>
          </p:cNvPr>
          <p:cNvSpPr txBox="1"/>
          <p:nvPr/>
        </p:nvSpPr>
        <p:spPr>
          <a:xfrm>
            <a:off x="2392449" y="2859518"/>
            <a:ext cx="13851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x = 0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C99BB97-1204-452E-A6E4-230C71FDA370}"/>
              </a:ext>
            </a:extLst>
          </p:cNvPr>
          <p:cNvSpPr txBox="1"/>
          <p:nvPr/>
        </p:nvSpPr>
        <p:spPr>
          <a:xfrm>
            <a:off x="4698382" y="1437051"/>
            <a:ext cx="8170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/ .3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AAE6043-5D4C-4A8C-A21E-213CB25CC3C1}"/>
              </a:ext>
            </a:extLst>
          </p:cNvPr>
          <p:cNvSpPr txBox="1"/>
          <p:nvPr/>
        </p:nvSpPr>
        <p:spPr>
          <a:xfrm>
            <a:off x="4526151" y="3783735"/>
            <a:ext cx="8170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/ .6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85980B8-7B0D-458E-AE1C-7F298AE229D0}"/>
              </a:ext>
            </a:extLst>
          </p:cNvPr>
          <p:cNvSpPr txBox="1"/>
          <p:nvPr/>
        </p:nvSpPr>
        <p:spPr>
          <a:xfrm>
            <a:off x="1036215" y="4493119"/>
            <a:ext cx="30615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y + 1 - 9y = 12 + 1 - 2y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0582D2C-B38C-4230-A7E9-67A6FCA55D5B}"/>
              </a:ext>
            </a:extLst>
          </p:cNvPr>
          <p:cNvSpPr txBox="1"/>
          <p:nvPr/>
        </p:nvSpPr>
        <p:spPr>
          <a:xfrm>
            <a:off x="1262305" y="5068164"/>
            <a:ext cx="23715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+1 - 8y = 13 - 2y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1EDBA3B-3CC4-424D-A847-D8324036D4A4}"/>
              </a:ext>
            </a:extLst>
          </p:cNvPr>
          <p:cNvSpPr txBox="1"/>
          <p:nvPr/>
        </p:nvSpPr>
        <p:spPr>
          <a:xfrm>
            <a:off x="4516299" y="5070558"/>
            <a:ext cx="15943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/ +2y - 1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40D25B8-9F25-4450-991D-EED810935F88}"/>
              </a:ext>
            </a:extLst>
          </p:cNvPr>
          <p:cNvSpPr txBox="1"/>
          <p:nvPr/>
        </p:nvSpPr>
        <p:spPr>
          <a:xfrm>
            <a:off x="1588644" y="5705606"/>
            <a:ext cx="1374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-6y = 12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047906D-C342-4A7D-A239-845173F8DA55}"/>
              </a:ext>
            </a:extLst>
          </p:cNvPr>
          <p:cNvSpPr txBox="1"/>
          <p:nvPr/>
        </p:nvSpPr>
        <p:spPr>
          <a:xfrm>
            <a:off x="4492113" y="5700983"/>
            <a:ext cx="11794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/ :(-6)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1028423-8EE3-406A-86F3-5216825DF264}"/>
              </a:ext>
            </a:extLst>
          </p:cNvPr>
          <p:cNvSpPr txBox="1"/>
          <p:nvPr/>
        </p:nvSpPr>
        <p:spPr>
          <a:xfrm>
            <a:off x="1787192" y="6175966"/>
            <a:ext cx="1374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y = -2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9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289594-3825-4577-BA81-77383D17A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3" t="27037" r="13855" b="19259"/>
          <a:stretch/>
        </p:blipFill>
        <p:spPr>
          <a:xfrm>
            <a:off x="85316" y="512513"/>
            <a:ext cx="8960038" cy="347846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2DBD4CB-CD90-4995-B426-98B22A26D22F}"/>
              </a:ext>
            </a:extLst>
          </p:cNvPr>
          <p:cNvSpPr txBox="1"/>
          <p:nvPr/>
        </p:nvSpPr>
        <p:spPr>
          <a:xfrm>
            <a:off x="278782" y="4180251"/>
            <a:ext cx="18643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první princ ….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632342D-79AB-4562-8961-10C1DBCA1221}"/>
              </a:ext>
            </a:extLst>
          </p:cNvPr>
          <p:cNvSpPr txBox="1"/>
          <p:nvPr/>
        </p:nvSpPr>
        <p:spPr>
          <a:xfrm>
            <a:off x="278782" y="4801638"/>
            <a:ext cx="18643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druhý princ ….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38B2EBC-B953-4234-AEC7-0CF3A12179D5}"/>
              </a:ext>
            </a:extLst>
          </p:cNvPr>
          <p:cNvSpPr txBox="1"/>
          <p:nvPr/>
        </p:nvSpPr>
        <p:spPr>
          <a:xfrm>
            <a:off x="278781" y="5435850"/>
            <a:ext cx="18643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třetí princ ….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206FB7D-BF65-42EB-93AF-83CC371D2C5D}"/>
              </a:ext>
            </a:extLst>
          </p:cNvPr>
          <p:cNvSpPr txBox="1"/>
          <p:nvPr/>
        </p:nvSpPr>
        <p:spPr>
          <a:xfrm>
            <a:off x="2028823" y="4158851"/>
            <a:ext cx="416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0A46071D-F0B8-4029-89FC-FA043149530F}"/>
                  </a:ext>
                </a:extLst>
              </p:cNvPr>
              <p:cNvSpPr txBox="1"/>
              <p:nvPr/>
            </p:nvSpPr>
            <p:spPr>
              <a:xfrm>
                <a:off x="2047873" y="4704168"/>
                <a:ext cx="1695452" cy="615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s-CZ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cs-CZ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cs-CZ" sz="24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0A46071D-F0B8-4029-89FC-FA0431495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873" y="4704168"/>
                <a:ext cx="1695452" cy="615746"/>
              </a:xfrm>
              <a:prstGeom prst="rect">
                <a:avLst/>
              </a:prstGeom>
              <a:blipFill>
                <a:blip r:embed="rId4"/>
                <a:stretch>
                  <a:fillRect l="-5755" b="-9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E7BA749B-7C49-4520-85A4-2A76B1EF8831}"/>
                  </a:ext>
                </a:extLst>
              </p:cNvPr>
              <p:cNvSpPr txBox="1"/>
              <p:nvPr/>
            </p:nvSpPr>
            <p:spPr>
              <a:xfrm>
                <a:off x="7588866" y="2251744"/>
                <a:ext cx="545484" cy="611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cs-CZ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cs-CZ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E7BA749B-7C49-4520-85A4-2A76B1EF8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866" y="2251744"/>
                <a:ext cx="545484" cy="6117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0CCE7522-7DF8-4C1F-AB37-C98AC037CA46}"/>
              </a:ext>
            </a:extLst>
          </p:cNvPr>
          <p:cNvSpPr txBox="1"/>
          <p:nvPr/>
        </p:nvSpPr>
        <p:spPr>
          <a:xfrm>
            <a:off x="2047873" y="5417593"/>
            <a:ext cx="14382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 + 12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7AC3ADE-35E4-4B33-A60E-0A6331AEF147}"/>
              </a:ext>
            </a:extLst>
          </p:cNvPr>
          <p:cNvSpPr txBox="1"/>
          <p:nvPr/>
        </p:nvSpPr>
        <p:spPr>
          <a:xfrm>
            <a:off x="7588866" y="2818844"/>
            <a:ext cx="8953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x + 12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6B2580AD-2092-4644-866D-BA1910501614}"/>
                  </a:ext>
                </a:extLst>
              </p:cNvPr>
              <p:cNvSpPr txBox="1"/>
              <p:nvPr/>
            </p:nvSpPr>
            <p:spPr>
              <a:xfrm>
                <a:off x="5062182" y="4110100"/>
                <a:ext cx="2033945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+12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cs-CZ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cs-CZ" sz="24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6B2580AD-2092-4644-866D-BA1910501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182" y="4110100"/>
                <a:ext cx="2033945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>
            <a:extLst>
              <a:ext uri="{FF2B5EF4-FFF2-40B4-BE49-F238E27FC236}">
                <a16:creationId xmlns:a16="http://schemas.microsoft.com/office/drawing/2014/main" id="{E8636A5E-42A1-4537-BC36-7029A199A401}"/>
              </a:ext>
            </a:extLst>
          </p:cNvPr>
          <p:cNvSpPr txBox="1"/>
          <p:nvPr/>
        </p:nvSpPr>
        <p:spPr>
          <a:xfrm>
            <a:off x="7559790" y="4272355"/>
            <a:ext cx="817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.6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20C68C6-3DC5-4E18-B803-EAD7F8708F5C}"/>
              </a:ext>
            </a:extLst>
          </p:cNvPr>
          <p:cNvSpPr txBox="1"/>
          <p:nvPr/>
        </p:nvSpPr>
        <p:spPr>
          <a:xfrm>
            <a:off x="5316632" y="5019237"/>
            <a:ext cx="1924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6x + 36 = 8x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D8EA62C-F2FE-4ACB-8668-D56EB8E663C5}"/>
              </a:ext>
            </a:extLst>
          </p:cNvPr>
          <p:cNvSpPr txBox="1"/>
          <p:nvPr/>
        </p:nvSpPr>
        <p:spPr>
          <a:xfrm>
            <a:off x="7550674" y="4989480"/>
            <a:ext cx="1469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-8x - 36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AEA3E58-5874-498D-BBC1-FA46BA2A3985}"/>
              </a:ext>
            </a:extLst>
          </p:cNvPr>
          <p:cNvSpPr txBox="1"/>
          <p:nvPr/>
        </p:nvSpPr>
        <p:spPr>
          <a:xfrm>
            <a:off x="5803087" y="5603862"/>
            <a:ext cx="1438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-2x = -36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1DC8C02-8BC0-4BE4-83FB-9A0B4F8BC055}"/>
              </a:ext>
            </a:extLst>
          </p:cNvPr>
          <p:cNvSpPr txBox="1"/>
          <p:nvPr/>
        </p:nvSpPr>
        <p:spPr>
          <a:xfrm>
            <a:off x="7503982" y="5554269"/>
            <a:ext cx="9802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:(-2)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6EA36EB-FBF7-48D6-9E99-02BEEDA38A87}"/>
              </a:ext>
            </a:extLst>
          </p:cNvPr>
          <p:cNvSpPr txBox="1"/>
          <p:nvPr/>
        </p:nvSpPr>
        <p:spPr>
          <a:xfrm>
            <a:off x="6031348" y="6114654"/>
            <a:ext cx="1036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 = 18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51AA6A3-E140-486A-8E91-473C102DF399}"/>
              </a:ext>
            </a:extLst>
          </p:cNvPr>
          <p:cNvSpPr txBox="1"/>
          <p:nvPr/>
        </p:nvSpPr>
        <p:spPr>
          <a:xfrm>
            <a:off x="2455307" y="4177705"/>
            <a:ext cx="840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= 18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DC93C93-BF18-4C65-95EC-18533E22C8F6}"/>
              </a:ext>
            </a:extLst>
          </p:cNvPr>
          <p:cNvSpPr txBox="1"/>
          <p:nvPr/>
        </p:nvSpPr>
        <p:spPr>
          <a:xfrm>
            <a:off x="3689733" y="4801638"/>
            <a:ext cx="840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= 24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AE30484-C755-4314-8115-0968DBEB12EA}"/>
              </a:ext>
            </a:extLst>
          </p:cNvPr>
          <p:cNvSpPr txBox="1"/>
          <p:nvPr/>
        </p:nvSpPr>
        <p:spPr>
          <a:xfrm>
            <a:off x="3651700" y="5380690"/>
            <a:ext cx="840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= 30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0D231494-44D0-4337-9402-09EEEFFA07E7}"/>
              </a:ext>
            </a:extLst>
          </p:cNvPr>
          <p:cNvSpPr txBox="1"/>
          <p:nvPr/>
        </p:nvSpPr>
        <p:spPr>
          <a:xfrm>
            <a:off x="8085092" y="3414910"/>
            <a:ext cx="583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18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15778DE-F88D-4A4C-83F1-0510DF13B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0" t="25555" r="14271" b="28333"/>
          <a:stretch/>
        </p:blipFill>
        <p:spPr>
          <a:xfrm>
            <a:off x="47625" y="493463"/>
            <a:ext cx="9051654" cy="302126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E534F45-E2B9-4932-8AFC-B6DD7EDB376C}"/>
              </a:ext>
            </a:extLst>
          </p:cNvPr>
          <p:cNvSpPr txBox="1"/>
          <p:nvPr/>
        </p:nvSpPr>
        <p:spPr>
          <a:xfrm>
            <a:off x="721342" y="3687670"/>
            <a:ext cx="17075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3 : 5 = x : 10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B73B2CF-11D9-4DF3-9F9D-8C68C4536E39}"/>
              </a:ext>
            </a:extLst>
          </p:cNvPr>
          <p:cNvSpPr txBox="1"/>
          <p:nvPr/>
        </p:nvSpPr>
        <p:spPr>
          <a:xfrm>
            <a:off x="721341" y="4211545"/>
            <a:ext cx="9741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x = 6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37F0980-0ADC-445E-A385-E421681F5276}"/>
              </a:ext>
            </a:extLst>
          </p:cNvPr>
          <p:cNvSpPr txBox="1"/>
          <p:nvPr/>
        </p:nvSpPr>
        <p:spPr>
          <a:xfrm>
            <a:off x="4860872" y="2678020"/>
            <a:ext cx="3302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6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F04A445-E268-41B4-9CAB-88470C37DE12}"/>
              </a:ext>
            </a:extLst>
          </p:cNvPr>
          <p:cNvSpPr txBox="1"/>
          <p:nvPr/>
        </p:nvSpPr>
        <p:spPr>
          <a:xfrm>
            <a:off x="3153337" y="3687670"/>
            <a:ext cx="38284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(300 – 5 . 6) : 10 = 270 : 10 = </a:t>
            </a:r>
            <a:r>
              <a:rPr lang="cs-CZ" sz="2200" b="1" dirty="0">
                <a:solidFill>
                  <a:srgbClr val="0070C0"/>
                </a:solidFill>
              </a:rPr>
              <a:t>27</a:t>
            </a:r>
            <a:r>
              <a:rPr lang="cs-CZ" sz="2200" dirty="0">
                <a:solidFill>
                  <a:srgbClr val="0070C0"/>
                </a:solidFill>
              </a:rPr>
              <a:t>  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4B4BE4E-9722-4C1E-8607-51870EF368D3}"/>
              </a:ext>
            </a:extLst>
          </p:cNvPr>
          <p:cNvSpPr txBox="1"/>
          <p:nvPr/>
        </p:nvSpPr>
        <p:spPr>
          <a:xfrm>
            <a:off x="4860872" y="3096373"/>
            <a:ext cx="5518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27</a:t>
            </a:r>
            <a:r>
              <a:rPr lang="cs-CZ" sz="2200" dirty="0">
                <a:solidFill>
                  <a:srgbClr val="0070C0"/>
                </a:solidFill>
              </a:rPr>
              <a:t>  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74DB789-3CF2-403F-8E29-4B0C8B35B0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30" t="27593" r="14062" b="24259"/>
          <a:stretch/>
        </p:blipFill>
        <p:spPr>
          <a:xfrm>
            <a:off x="18641" y="259376"/>
            <a:ext cx="9094380" cy="3169624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9C1CC8-0B65-46B0-88FE-9D5CF2206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54" t="36481" r="15729" b="19445"/>
          <a:stretch/>
        </p:blipFill>
        <p:spPr>
          <a:xfrm>
            <a:off x="123824" y="3429000"/>
            <a:ext cx="8547684" cy="28098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4221201-95E8-471B-9D47-9DC1BEFDA963}"/>
              </a:ext>
            </a:extLst>
          </p:cNvPr>
          <p:cNvSpPr txBox="1"/>
          <p:nvPr/>
        </p:nvSpPr>
        <p:spPr>
          <a:xfrm>
            <a:off x="130611" y="2295129"/>
            <a:ext cx="864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15 cm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28ACBB6-E4E6-477E-AF2A-6E9FAD6CBC89}"/>
              </a:ext>
            </a:extLst>
          </p:cNvPr>
          <p:cNvSpPr txBox="1"/>
          <p:nvPr/>
        </p:nvSpPr>
        <p:spPr>
          <a:xfrm>
            <a:off x="1183533" y="2209404"/>
            <a:ext cx="864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x cm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BA2EE95-BDB4-417C-AD12-B97DE21716EB}"/>
                  </a:ext>
                </a:extLst>
              </p:cNvPr>
              <p:cNvSpPr txBox="1"/>
              <p:nvPr/>
            </p:nvSpPr>
            <p:spPr>
              <a:xfrm>
                <a:off x="2160254" y="2056974"/>
                <a:ext cx="1773571" cy="4662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</a:rPr>
                  <a:t>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cs-CZ" sz="2200" b="0" i="1" baseline="30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  <m:r>
                          <a:rPr lang="cs-CZ" sz="2200" b="0" i="1" baseline="30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cs-CZ" sz="22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BA2EE95-BDB4-417C-AD12-B97DE2171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54" y="2056974"/>
                <a:ext cx="1773571" cy="466281"/>
              </a:xfrm>
              <a:prstGeom prst="rect">
                <a:avLst/>
              </a:prstGeom>
              <a:blipFill>
                <a:blip r:embed="rId5"/>
                <a:stretch>
                  <a:fillRect l="-4467" b="-259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BAB6FC70-1FCF-4BC9-AC24-5C33C326AF21}"/>
                  </a:ext>
                </a:extLst>
              </p:cNvPr>
              <p:cNvSpPr txBox="1"/>
              <p:nvPr/>
            </p:nvSpPr>
            <p:spPr>
              <a:xfrm>
                <a:off x="2160254" y="2457084"/>
                <a:ext cx="1773571" cy="4662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</a:rPr>
                  <a:t>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144</m:t>
                        </m:r>
                      </m:e>
                    </m:rad>
                  </m:oMath>
                </a14:m>
                <a:endParaRPr lang="cs-CZ" sz="22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BAB6FC70-1FCF-4BC9-AC24-5C33C326A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54" y="2457084"/>
                <a:ext cx="1773571" cy="466281"/>
              </a:xfrm>
              <a:prstGeom prst="rect">
                <a:avLst/>
              </a:prstGeom>
              <a:blipFill>
                <a:blip r:embed="rId6"/>
                <a:stretch>
                  <a:fillRect l="-4467" t="-1299" b="-259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E629948A-CD00-4CA9-991A-AB198EB6AF58}"/>
              </a:ext>
            </a:extLst>
          </p:cNvPr>
          <p:cNvSpPr txBox="1"/>
          <p:nvPr/>
        </p:nvSpPr>
        <p:spPr>
          <a:xfrm>
            <a:off x="2150728" y="2876244"/>
            <a:ext cx="13354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x = 12 cm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122A821-F316-44F9-BE5E-FD204555BDD6}"/>
              </a:ext>
            </a:extLst>
          </p:cNvPr>
          <p:cNvSpPr txBox="1"/>
          <p:nvPr/>
        </p:nvSpPr>
        <p:spPr>
          <a:xfrm>
            <a:off x="5605127" y="1429868"/>
            <a:ext cx="12496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S = a . b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1AECF1E-E6BE-4F3C-9A88-3B008DE81225}"/>
              </a:ext>
            </a:extLst>
          </p:cNvPr>
          <p:cNvSpPr txBox="1"/>
          <p:nvPr/>
        </p:nvSpPr>
        <p:spPr>
          <a:xfrm>
            <a:off x="5605126" y="1887627"/>
            <a:ext cx="16458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270 = a . 9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C89B7AA-A8E9-4E6C-8656-9BF34D4C29EB}"/>
              </a:ext>
            </a:extLst>
          </p:cNvPr>
          <p:cNvSpPr txBox="1"/>
          <p:nvPr/>
        </p:nvSpPr>
        <p:spPr>
          <a:xfrm>
            <a:off x="2621398" y="1203992"/>
            <a:ext cx="864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a cm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DB40138-3406-43AB-9DD5-9B2AD9834EF4}"/>
              </a:ext>
            </a:extLst>
          </p:cNvPr>
          <p:cNvSpPr txBox="1"/>
          <p:nvPr/>
        </p:nvSpPr>
        <p:spPr>
          <a:xfrm>
            <a:off x="5605126" y="2318327"/>
            <a:ext cx="16458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a = 30 cm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8613799-628B-4E3D-8D4F-3AF571167133}"/>
              </a:ext>
            </a:extLst>
          </p:cNvPr>
          <p:cNvSpPr txBox="1"/>
          <p:nvPr/>
        </p:nvSpPr>
        <p:spPr>
          <a:xfrm>
            <a:off x="7272678" y="1420051"/>
            <a:ext cx="17135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o = 2.(a + b)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B499277-707C-4D86-976F-7A3AEAA438A4}"/>
              </a:ext>
            </a:extLst>
          </p:cNvPr>
          <p:cNvSpPr txBox="1"/>
          <p:nvPr/>
        </p:nvSpPr>
        <p:spPr>
          <a:xfrm>
            <a:off x="7272678" y="1894571"/>
            <a:ext cx="17135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o = 2.(30 + 9)</a:t>
            </a:r>
            <a:endParaRPr lang="cs-CZ" sz="2200" baseline="300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4DC6CCA-0C70-4054-B47A-1CD97B1DF09A}"/>
              </a:ext>
            </a:extLst>
          </p:cNvPr>
          <p:cNvSpPr txBox="1"/>
          <p:nvPr/>
        </p:nvSpPr>
        <p:spPr>
          <a:xfrm>
            <a:off x="7260454" y="2307811"/>
            <a:ext cx="14205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o = 78 cm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55BFA76-B92E-42AB-9124-FFC1A44AC50F}"/>
              </a:ext>
            </a:extLst>
          </p:cNvPr>
          <p:cNvSpPr txBox="1"/>
          <p:nvPr/>
        </p:nvSpPr>
        <p:spPr>
          <a:xfrm>
            <a:off x="5244182" y="4168605"/>
            <a:ext cx="14205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o = 78 cm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FE09C07F-04AE-4FC0-A308-CC74FD6642F3}"/>
                  </a:ext>
                </a:extLst>
              </p:cNvPr>
              <p:cNvSpPr txBox="1"/>
              <p:nvPr/>
            </p:nvSpPr>
            <p:spPr>
              <a:xfrm>
                <a:off x="5968038" y="5333010"/>
                <a:ext cx="1490037" cy="619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12 .  9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4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FE09C07F-04AE-4FC0-A308-CC74FD664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038" y="5333010"/>
                <a:ext cx="1490037" cy="619913"/>
              </a:xfrm>
              <a:prstGeom prst="rect">
                <a:avLst/>
              </a:prstGeom>
              <a:blipFill>
                <a:blip r:embed="rId7"/>
                <a:stretch>
                  <a:fillRect l="-6148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ovéPole 23">
            <a:extLst>
              <a:ext uri="{FF2B5EF4-FFF2-40B4-BE49-F238E27FC236}">
                <a16:creationId xmlns:a16="http://schemas.microsoft.com/office/drawing/2014/main" id="{86708994-1943-4655-AA6F-256841B1C49A}"/>
              </a:ext>
            </a:extLst>
          </p:cNvPr>
          <p:cNvSpPr txBox="1"/>
          <p:nvPr/>
        </p:nvSpPr>
        <p:spPr>
          <a:xfrm>
            <a:off x="5963997" y="6041837"/>
            <a:ext cx="1589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S = 54 cm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0703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67F0F65-7F45-489B-AF09-E9C7D269D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71" t="24259" r="30208" b="11112"/>
          <a:stretch/>
        </p:blipFill>
        <p:spPr>
          <a:xfrm>
            <a:off x="123415" y="145076"/>
            <a:ext cx="7887109" cy="6664894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9-2022-3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8E8D8C5-CEA8-4FFC-84C3-DBCF99649EE6}"/>
              </a:ext>
            </a:extLst>
          </p:cNvPr>
          <p:cNvCxnSpPr>
            <a:cxnSpLocks/>
          </p:cNvCxnSpPr>
          <p:nvPr/>
        </p:nvCxnSpPr>
        <p:spPr>
          <a:xfrm rot="5400000" flipV="1">
            <a:off x="1647826" y="2276476"/>
            <a:ext cx="2524125" cy="4038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louk 4">
            <a:extLst>
              <a:ext uri="{FF2B5EF4-FFF2-40B4-BE49-F238E27FC236}">
                <a16:creationId xmlns:a16="http://schemas.microsoft.com/office/drawing/2014/main" id="{579714C4-433E-4751-9E71-2FF7F028C5DE}"/>
              </a:ext>
            </a:extLst>
          </p:cNvPr>
          <p:cNvSpPr/>
          <p:nvPr/>
        </p:nvSpPr>
        <p:spPr>
          <a:xfrm>
            <a:off x="2390775" y="3781425"/>
            <a:ext cx="876300" cy="914400"/>
          </a:xfrm>
          <a:prstGeom prst="arc">
            <a:avLst>
              <a:gd name="adj1" fmla="val 18237012"/>
              <a:gd name="adj2" fmla="val 200583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F7F555B1-9D13-4C50-8AA7-BDDAE2C99A6F}"/>
              </a:ext>
            </a:extLst>
          </p:cNvPr>
          <p:cNvSpPr/>
          <p:nvPr/>
        </p:nvSpPr>
        <p:spPr>
          <a:xfrm>
            <a:off x="3074792" y="4163607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louk 9">
            <a:extLst>
              <a:ext uri="{FF2B5EF4-FFF2-40B4-BE49-F238E27FC236}">
                <a16:creationId xmlns:a16="http://schemas.microsoft.com/office/drawing/2014/main" id="{92ECF8C7-9E29-44FA-B5F1-B56DF186EF62}"/>
              </a:ext>
            </a:extLst>
          </p:cNvPr>
          <p:cNvSpPr/>
          <p:nvPr/>
        </p:nvSpPr>
        <p:spPr>
          <a:xfrm>
            <a:off x="1323639" y="2708625"/>
            <a:ext cx="3035286" cy="3060000"/>
          </a:xfrm>
          <a:prstGeom prst="arc">
            <a:avLst>
              <a:gd name="adj1" fmla="val 12438128"/>
              <a:gd name="adj2" fmla="val 24025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89BDA21-797E-4127-B178-157797370197}"/>
              </a:ext>
            </a:extLst>
          </p:cNvPr>
          <p:cNvSpPr txBox="1"/>
          <p:nvPr/>
        </p:nvSpPr>
        <p:spPr>
          <a:xfrm>
            <a:off x="4021161" y="5067725"/>
            <a:ext cx="648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R</a:t>
            </a:r>
            <a:r>
              <a:rPr lang="cs-CZ" sz="2400" baseline="-25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31CD23F-7ED6-457C-BAEF-8A9C9FCAC129}"/>
              </a:ext>
            </a:extLst>
          </p:cNvPr>
          <p:cNvCxnSpPr>
            <a:cxnSpLocks/>
          </p:cNvCxnSpPr>
          <p:nvPr/>
        </p:nvCxnSpPr>
        <p:spPr>
          <a:xfrm flipH="1">
            <a:off x="1550670" y="1498132"/>
            <a:ext cx="525780" cy="19308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DA4248AC-B387-48FA-8181-99F5C5FDC659}"/>
              </a:ext>
            </a:extLst>
          </p:cNvPr>
          <p:cNvCxnSpPr>
            <a:cxnSpLocks/>
          </p:cNvCxnSpPr>
          <p:nvPr/>
        </p:nvCxnSpPr>
        <p:spPr>
          <a:xfrm flipH="1" flipV="1">
            <a:off x="1539088" y="3437043"/>
            <a:ext cx="2585929" cy="16226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52F547B8-F091-46B9-90B4-991A896BB561}"/>
              </a:ext>
            </a:extLst>
          </p:cNvPr>
          <p:cNvCxnSpPr>
            <a:cxnSpLocks/>
          </p:cNvCxnSpPr>
          <p:nvPr/>
        </p:nvCxnSpPr>
        <p:spPr>
          <a:xfrm flipH="1" flipV="1">
            <a:off x="2067722" y="1506177"/>
            <a:ext cx="2057295" cy="35535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94A19AF3-D7D7-4CB8-B78F-43107CFF41FA}"/>
              </a:ext>
            </a:extLst>
          </p:cNvPr>
          <p:cNvCxnSpPr>
            <a:cxnSpLocks/>
          </p:cNvCxnSpPr>
          <p:nvPr/>
        </p:nvCxnSpPr>
        <p:spPr>
          <a:xfrm rot="5400000" flipV="1">
            <a:off x="2698051" y="676983"/>
            <a:ext cx="2524125" cy="4038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louk 19">
            <a:extLst>
              <a:ext uri="{FF2B5EF4-FFF2-40B4-BE49-F238E27FC236}">
                <a16:creationId xmlns:a16="http://schemas.microsoft.com/office/drawing/2014/main" id="{123DBFDC-3FFC-4988-9D1D-68BE4081B741}"/>
              </a:ext>
            </a:extLst>
          </p:cNvPr>
          <p:cNvSpPr/>
          <p:nvPr/>
        </p:nvSpPr>
        <p:spPr>
          <a:xfrm>
            <a:off x="3441000" y="2181932"/>
            <a:ext cx="876300" cy="914400"/>
          </a:xfrm>
          <a:prstGeom prst="arc">
            <a:avLst>
              <a:gd name="adj1" fmla="val 18044129"/>
              <a:gd name="adj2" fmla="val 21163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270AF7EE-0EC3-4F09-9815-12D458ECAD67}"/>
              </a:ext>
            </a:extLst>
          </p:cNvPr>
          <p:cNvSpPr/>
          <p:nvPr/>
        </p:nvSpPr>
        <p:spPr>
          <a:xfrm>
            <a:off x="4125017" y="2564114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louk 21">
            <a:extLst>
              <a:ext uri="{FF2B5EF4-FFF2-40B4-BE49-F238E27FC236}">
                <a16:creationId xmlns:a16="http://schemas.microsoft.com/office/drawing/2014/main" id="{687D4C6E-086D-4A23-AEA9-42EE706D361E}"/>
              </a:ext>
            </a:extLst>
          </p:cNvPr>
          <p:cNvSpPr/>
          <p:nvPr/>
        </p:nvSpPr>
        <p:spPr>
          <a:xfrm>
            <a:off x="1766119" y="501692"/>
            <a:ext cx="4127117" cy="4271928"/>
          </a:xfrm>
          <a:prstGeom prst="arc">
            <a:avLst>
              <a:gd name="adj1" fmla="val 12438128"/>
              <a:gd name="adj2" fmla="val 24025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778B9A0-C031-41FD-8A8E-0527AD804807}"/>
              </a:ext>
            </a:extLst>
          </p:cNvPr>
          <p:cNvSpPr txBox="1"/>
          <p:nvPr/>
        </p:nvSpPr>
        <p:spPr>
          <a:xfrm>
            <a:off x="5472171" y="3723105"/>
            <a:ext cx="648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R</a:t>
            </a:r>
            <a:r>
              <a:rPr lang="cs-CZ" sz="2400" baseline="-25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A11586D7-2B1C-4191-80AB-4E3F973C806D}"/>
              </a:ext>
            </a:extLst>
          </p:cNvPr>
          <p:cNvCxnSpPr>
            <a:cxnSpLocks/>
          </p:cNvCxnSpPr>
          <p:nvPr/>
        </p:nvCxnSpPr>
        <p:spPr>
          <a:xfrm>
            <a:off x="2055495" y="1506177"/>
            <a:ext cx="3556035" cy="22219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EC6E24B6-7F8B-496A-B835-5BDDEAA0CA02}"/>
              </a:ext>
            </a:extLst>
          </p:cNvPr>
          <p:cNvCxnSpPr>
            <a:cxnSpLocks/>
          </p:cNvCxnSpPr>
          <p:nvPr/>
        </p:nvCxnSpPr>
        <p:spPr>
          <a:xfrm flipH="1" flipV="1">
            <a:off x="1550670" y="3428999"/>
            <a:ext cx="4060860" cy="2941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88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/>
      <p:bldP spid="20" grpId="0" animBg="1"/>
      <p:bldP spid="21" grpId="0" animBg="1"/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4308</TotalTime>
  <Words>598</Words>
  <Application>Microsoft Office PowerPoint</Application>
  <PresentationFormat>Předvádění na obrazovce (4:3)</PresentationFormat>
  <Paragraphs>168</Paragraphs>
  <Slides>16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575</cp:revision>
  <dcterms:created xsi:type="dcterms:W3CDTF">2020-04-30T12:47:45Z</dcterms:created>
  <dcterms:modified xsi:type="dcterms:W3CDTF">2023-03-22T14:10:47Z</dcterms:modified>
</cp:coreProperties>
</file>