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9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40" r:id="rId16"/>
    <p:sldId id="339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CEA"/>
    <a:srgbClr val="CCFFFF"/>
    <a:srgbClr val="F89A90"/>
    <a:srgbClr val="F6A0B2"/>
    <a:srgbClr val="F7AFBE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92996" autoAdjust="0"/>
  </p:normalViewPr>
  <p:slideViewPr>
    <p:cSldViewPr snapToGrid="0">
      <p:cViewPr varScale="1">
        <p:scale>
          <a:sx n="102" d="100"/>
          <a:sy n="102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5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48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41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9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71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26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40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97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49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48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13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49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70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27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9-2022-2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D4D6760-36E2-4A99-A2C8-28CB16100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87" t="25000" r="13646" b="16666"/>
          <a:stretch/>
        </p:blipFill>
        <p:spPr>
          <a:xfrm>
            <a:off x="123416" y="183176"/>
            <a:ext cx="6963184" cy="668720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3E8D4F0-5FE6-4EAA-8D69-B61174919F27}"/>
              </a:ext>
            </a:extLst>
          </p:cNvPr>
          <p:cNvCxnSpPr/>
          <p:nvPr/>
        </p:nvCxnSpPr>
        <p:spPr>
          <a:xfrm flipV="1">
            <a:off x="1006997" y="2025570"/>
            <a:ext cx="4305783" cy="200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83C7795-6AF3-40AF-9872-C6033BAA417A}"/>
              </a:ext>
            </a:extLst>
          </p:cNvPr>
          <p:cNvCxnSpPr>
            <a:cxnSpLocks/>
          </p:cNvCxnSpPr>
          <p:nvPr/>
        </p:nvCxnSpPr>
        <p:spPr>
          <a:xfrm>
            <a:off x="3114067" y="2903459"/>
            <a:ext cx="137466" cy="23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ADAD0437-A147-425C-B1E6-9CC65322C24F}"/>
              </a:ext>
            </a:extLst>
          </p:cNvPr>
          <p:cNvSpPr/>
          <p:nvPr/>
        </p:nvSpPr>
        <p:spPr>
          <a:xfrm>
            <a:off x="-1376317" y="1583697"/>
            <a:ext cx="4896000" cy="4896000"/>
          </a:xfrm>
          <a:prstGeom prst="arc">
            <a:avLst>
              <a:gd name="adj1" fmla="val 18594090"/>
              <a:gd name="adj2" fmla="val 214803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>
            <a:extLst>
              <a:ext uri="{FF2B5EF4-FFF2-40B4-BE49-F238E27FC236}">
                <a16:creationId xmlns:a16="http://schemas.microsoft.com/office/drawing/2014/main" id="{AACB967F-0A00-4611-A3BC-8FE9A937E2F0}"/>
              </a:ext>
            </a:extLst>
          </p:cNvPr>
          <p:cNvSpPr/>
          <p:nvPr/>
        </p:nvSpPr>
        <p:spPr>
          <a:xfrm>
            <a:off x="2834535" y="-429996"/>
            <a:ext cx="4896000" cy="4896000"/>
          </a:xfrm>
          <a:prstGeom prst="arc">
            <a:avLst>
              <a:gd name="adj1" fmla="val 7771028"/>
              <a:gd name="adj2" fmla="val 10845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98AF4C8-CE86-4EF5-93CE-68F34E35C095}"/>
              </a:ext>
            </a:extLst>
          </p:cNvPr>
          <p:cNvSpPr txBox="1"/>
          <p:nvPr/>
        </p:nvSpPr>
        <p:spPr>
          <a:xfrm>
            <a:off x="3348591" y="2902866"/>
            <a:ext cx="442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S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EC9763D-75CA-4B14-9FDB-71F8199F6EC7}"/>
              </a:ext>
            </a:extLst>
          </p:cNvPr>
          <p:cNvCxnSpPr>
            <a:cxnSpLocks/>
          </p:cNvCxnSpPr>
          <p:nvPr/>
        </p:nvCxnSpPr>
        <p:spPr>
          <a:xfrm rot="5400000">
            <a:off x="1300828" y="1802775"/>
            <a:ext cx="3967323" cy="2051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BA9364A-294C-4A79-BEF7-5CF0EB46D41B}"/>
              </a:ext>
            </a:extLst>
          </p:cNvPr>
          <p:cNvCxnSpPr>
            <a:cxnSpLocks/>
          </p:cNvCxnSpPr>
          <p:nvPr/>
        </p:nvCxnSpPr>
        <p:spPr>
          <a:xfrm rot="10800000">
            <a:off x="2597156" y="636276"/>
            <a:ext cx="3967323" cy="2051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E7669A9-8134-465D-A92A-A4C104EF97F8}"/>
              </a:ext>
            </a:extLst>
          </p:cNvPr>
          <p:cNvCxnSpPr>
            <a:cxnSpLocks/>
          </p:cNvCxnSpPr>
          <p:nvPr/>
        </p:nvCxnSpPr>
        <p:spPr>
          <a:xfrm flipH="1" flipV="1">
            <a:off x="332350" y="3677704"/>
            <a:ext cx="3016241" cy="155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C75617EB-5D82-432D-80E4-199DFB68D308}"/>
              </a:ext>
            </a:extLst>
          </p:cNvPr>
          <p:cNvCxnSpPr>
            <a:cxnSpLocks/>
          </p:cNvCxnSpPr>
          <p:nvPr/>
        </p:nvCxnSpPr>
        <p:spPr>
          <a:xfrm flipV="1">
            <a:off x="4909417" y="2895847"/>
            <a:ext cx="108304" cy="17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E16B81E4-A3F8-49B2-B1D5-CC2677243966}"/>
              </a:ext>
            </a:extLst>
          </p:cNvPr>
          <p:cNvCxnSpPr>
            <a:cxnSpLocks/>
          </p:cNvCxnSpPr>
          <p:nvPr/>
        </p:nvCxnSpPr>
        <p:spPr>
          <a:xfrm flipV="1">
            <a:off x="4967547" y="2944550"/>
            <a:ext cx="108304" cy="17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0A9C97C6-065F-4785-836D-B0A456EDBCDA}"/>
              </a:ext>
            </a:extLst>
          </p:cNvPr>
          <p:cNvCxnSpPr>
            <a:cxnSpLocks/>
          </p:cNvCxnSpPr>
          <p:nvPr/>
        </p:nvCxnSpPr>
        <p:spPr>
          <a:xfrm flipV="1">
            <a:off x="5599146" y="2086717"/>
            <a:ext cx="108304" cy="17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411D6D44-9464-456C-8883-B90678621F61}"/>
              </a:ext>
            </a:extLst>
          </p:cNvPr>
          <p:cNvCxnSpPr>
            <a:cxnSpLocks/>
          </p:cNvCxnSpPr>
          <p:nvPr/>
        </p:nvCxnSpPr>
        <p:spPr>
          <a:xfrm flipV="1">
            <a:off x="5657276" y="2135420"/>
            <a:ext cx="108304" cy="17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498811E7-742B-4D4C-99E9-08380B740253}"/>
              </a:ext>
            </a:extLst>
          </p:cNvPr>
          <p:cNvCxnSpPr>
            <a:cxnSpLocks/>
          </p:cNvCxnSpPr>
          <p:nvPr/>
        </p:nvCxnSpPr>
        <p:spPr>
          <a:xfrm flipV="1">
            <a:off x="3017771" y="5001168"/>
            <a:ext cx="108304" cy="17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F1B59488-7B20-4794-BA52-F05417D0190B}"/>
              </a:ext>
            </a:extLst>
          </p:cNvPr>
          <p:cNvCxnSpPr>
            <a:cxnSpLocks/>
          </p:cNvCxnSpPr>
          <p:nvPr/>
        </p:nvCxnSpPr>
        <p:spPr>
          <a:xfrm flipV="1">
            <a:off x="3075901" y="5049871"/>
            <a:ext cx="108304" cy="175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louk 37">
            <a:extLst>
              <a:ext uri="{FF2B5EF4-FFF2-40B4-BE49-F238E27FC236}">
                <a16:creationId xmlns:a16="http://schemas.microsoft.com/office/drawing/2014/main" id="{EC2D2870-EA76-4208-8A55-03F55F320298}"/>
              </a:ext>
            </a:extLst>
          </p:cNvPr>
          <p:cNvSpPr/>
          <p:nvPr/>
        </p:nvSpPr>
        <p:spPr>
          <a:xfrm>
            <a:off x="3131770" y="1842874"/>
            <a:ext cx="900000" cy="900000"/>
          </a:xfrm>
          <a:prstGeom prst="arc">
            <a:avLst>
              <a:gd name="adj1" fmla="val 17744726"/>
              <a:gd name="adj2" fmla="val 18296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7A784C85-B47F-48CF-AE61-CF2E3C38A302}"/>
              </a:ext>
            </a:extLst>
          </p:cNvPr>
          <p:cNvSpPr/>
          <p:nvPr/>
        </p:nvSpPr>
        <p:spPr>
          <a:xfrm>
            <a:off x="3829198" y="218255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3C603976-308A-44E6-A758-F1B921AD9CF4}"/>
              </a:ext>
            </a:extLst>
          </p:cNvPr>
          <p:cNvSpPr txBox="1"/>
          <p:nvPr/>
        </p:nvSpPr>
        <p:spPr>
          <a:xfrm>
            <a:off x="1930937" y="4594816"/>
            <a:ext cx="442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E7F4CA7E-4A4A-479F-817E-48197A7A5439}"/>
              </a:ext>
            </a:extLst>
          </p:cNvPr>
          <p:cNvSpPr txBox="1"/>
          <p:nvPr/>
        </p:nvSpPr>
        <p:spPr>
          <a:xfrm>
            <a:off x="3802421" y="882352"/>
            <a:ext cx="442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932D1F38-8368-4111-8125-09CAF7DEB480}"/>
              </a:ext>
            </a:extLst>
          </p:cNvPr>
          <p:cNvCxnSpPr>
            <a:cxnSpLocks/>
          </p:cNvCxnSpPr>
          <p:nvPr/>
        </p:nvCxnSpPr>
        <p:spPr>
          <a:xfrm flipH="1" flipV="1">
            <a:off x="1015388" y="4014830"/>
            <a:ext cx="1307380" cy="6748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6E7629D0-6654-4506-AD25-F1254CECA227}"/>
              </a:ext>
            </a:extLst>
          </p:cNvPr>
          <p:cNvCxnSpPr>
            <a:cxnSpLocks/>
          </p:cNvCxnSpPr>
          <p:nvPr/>
        </p:nvCxnSpPr>
        <p:spPr>
          <a:xfrm flipH="1">
            <a:off x="2330710" y="2042029"/>
            <a:ext cx="2982070" cy="2639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F89EA118-D07C-413A-A41D-0DA7E74B06A4}"/>
              </a:ext>
            </a:extLst>
          </p:cNvPr>
          <p:cNvCxnSpPr>
            <a:cxnSpLocks/>
          </p:cNvCxnSpPr>
          <p:nvPr/>
        </p:nvCxnSpPr>
        <p:spPr>
          <a:xfrm flipH="1" flipV="1">
            <a:off x="4031770" y="1363840"/>
            <a:ext cx="1307380" cy="6748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23C18795-B464-4FBD-B1A2-52BD0E549F94}"/>
              </a:ext>
            </a:extLst>
          </p:cNvPr>
          <p:cNvCxnSpPr>
            <a:cxnSpLocks/>
          </p:cNvCxnSpPr>
          <p:nvPr/>
        </p:nvCxnSpPr>
        <p:spPr>
          <a:xfrm flipH="1">
            <a:off x="1049559" y="1384536"/>
            <a:ext cx="2982070" cy="26395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/>
      <p:bldP spid="38" grpId="0" animBg="1"/>
      <p:bldP spid="40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CCF0A2F-0948-4CBB-A76F-ED32F77F5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7037" r="24166" b="17592"/>
          <a:stretch/>
        </p:blipFill>
        <p:spPr>
          <a:xfrm>
            <a:off x="37691" y="236288"/>
            <a:ext cx="9035620" cy="511676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" name="Krychle 3">
            <a:extLst>
              <a:ext uri="{FF2B5EF4-FFF2-40B4-BE49-F238E27FC236}">
                <a16:creationId xmlns:a16="http://schemas.microsoft.com/office/drawing/2014/main" id="{73E2288A-E4CA-4D4D-BF37-BFADC5A4D40D}"/>
              </a:ext>
            </a:extLst>
          </p:cNvPr>
          <p:cNvSpPr/>
          <p:nvPr/>
        </p:nvSpPr>
        <p:spPr>
          <a:xfrm>
            <a:off x="324000" y="1414021"/>
            <a:ext cx="612742" cy="603315"/>
          </a:xfrm>
          <a:prstGeom prst="cub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rychle 7">
            <a:extLst>
              <a:ext uri="{FF2B5EF4-FFF2-40B4-BE49-F238E27FC236}">
                <a16:creationId xmlns:a16="http://schemas.microsoft.com/office/drawing/2014/main" id="{40D8B220-95B5-472C-9D34-E00E2EA38439}"/>
              </a:ext>
            </a:extLst>
          </p:cNvPr>
          <p:cNvSpPr/>
          <p:nvPr/>
        </p:nvSpPr>
        <p:spPr>
          <a:xfrm>
            <a:off x="324000" y="1868080"/>
            <a:ext cx="612742" cy="603315"/>
          </a:xfrm>
          <a:prstGeom prst="cub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>
            <a:extLst>
              <a:ext uri="{FF2B5EF4-FFF2-40B4-BE49-F238E27FC236}">
                <a16:creationId xmlns:a16="http://schemas.microsoft.com/office/drawing/2014/main" id="{6F4D109B-EA8A-40FA-9EB9-55CAA50366D0}"/>
              </a:ext>
            </a:extLst>
          </p:cNvPr>
          <p:cNvSpPr/>
          <p:nvPr/>
        </p:nvSpPr>
        <p:spPr>
          <a:xfrm>
            <a:off x="324000" y="2322141"/>
            <a:ext cx="612742" cy="603315"/>
          </a:xfrm>
          <a:prstGeom prst="cub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0466083-612A-454A-B327-0FD793134EA0}"/>
              </a:ext>
            </a:extLst>
          </p:cNvPr>
          <p:cNvCxnSpPr/>
          <p:nvPr/>
        </p:nvCxnSpPr>
        <p:spPr>
          <a:xfrm>
            <a:off x="7098384" y="1630836"/>
            <a:ext cx="160255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24CB5E5-8E68-4060-A81A-0701C5D084A9}"/>
              </a:ext>
            </a:extLst>
          </p:cNvPr>
          <p:cNvCxnSpPr/>
          <p:nvPr/>
        </p:nvCxnSpPr>
        <p:spPr>
          <a:xfrm>
            <a:off x="7090525" y="2037761"/>
            <a:ext cx="160255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BDDAD6-11A5-4A48-A987-C69AC992BFD9}"/>
              </a:ext>
            </a:extLst>
          </p:cNvPr>
          <p:cNvSpPr txBox="1"/>
          <p:nvPr/>
        </p:nvSpPr>
        <p:spPr>
          <a:xfrm>
            <a:off x="1338607" y="1423441"/>
            <a:ext cx="3440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obsah 1 malého čtverce …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CAE02B-E5DC-4E49-A3D9-8B3F1AA91222}"/>
              </a:ext>
            </a:extLst>
          </p:cNvPr>
          <p:cNvSpPr/>
          <p:nvPr/>
        </p:nvSpPr>
        <p:spPr>
          <a:xfrm>
            <a:off x="7098384" y="2037761"/>
            <a:ext cx="367645" cy="406925"/>
          </a:xfrm>
          <a:prstGeom prst="rect">
            <a:avLst/>
          </a:prstGeom>
          <a:solidFill>
            <a:srgbClr val="BCCCEA">
              <a:alpha val="30196"/>
            </a:srgbClr>
          </a:solidFill>
          <a:ln>
            <a:solidFill>
              <a:srgbClr val="CCFFFF">
                <a:alpha val="2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C8618B4-34D8-4CFF-B076-8EEA03E3C270}"/>
              </a:ext>
            </a:extLst>
          </p:cNvPr>
          <p:cNvSpPr txBox="1"/>
          <p:nvPr/>
        </p:nvSpPr>
        <p:spPr>
          <a:xfrm>
            <a:off x="4631709" y="1432918"/>
            <a:ext cx="2285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126 : 14 = </a:t>
            </a:r>
            <a:r>
              <a:rPr lang="cs-CZ" sz="2400" b="1" dirty="0">
                <a:solidFill>
                  <a:srgbClr val="0070C0"/>
                </a:solidFill>
              </a:rPr>
              <a:t>9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9A97D1D-DC8E-4F77-9B35-914180155EDB}"/>
              </a:ext>
            </a:extLst>
          </p:cNvPr>
          <p:cNvSpPr txBox="1"/>
          <p:nvPr/>
        </p:nvSpPr>
        <p:spPr>
          <a:xfrm>
            <a:off x="7101085" y="2358928"/>
            <a:ext cx="367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7695947-EE9A-4352-8DB4-5D6C6F754016}"/>
              </a:ext>
            </a:extLst>
          </p:cNvPr>
          <p:cNvSpPr txBox="1"/>
          <p:nvPr/>
        </p:nvSpPr>
        <p:spPr>
          <a:xfrm>
            <a:off x="1332714" y="1903705"/>
            <a:ext cx="612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=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BE1ADFF-E07D-4994-9EF6-EEAC4C6DD819}"/>
                  </a:ext>
                </a:extLst>
              </p:cNvPr>
              <p:cNvSpPr txBox="1"/>
              <p:nvPr/>
            </p:nvSpPr>
            <p:spPr>
              <a:xfrm>
                <a:off x="1858533" y="1909271"/>
                <a:ext cx="44095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BE1ADFF-E07D-4994-9EF6-EEAC4C6DD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33" y="1909271"/>
                <a:ext cx="440955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21E50023-B42C-47E6-9FB3-E1EB43DA9EFA}"/>
              </a:ext>
            </a:extLst>
          </p:cNvPr>
          <p:cNvSpPr txBox="1"/>
          <p:nvPr/>
        </p:nvSpPr>
        <p:spPr>
          <a:xfrm>
            <a:off x="2240621" y="1891266"/>
            <a:ext cx="1375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3 cm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4" name="Znak násobení 23">
            <a:extLst>
              <a:ext uri="{FF2B5EF4-FFF2-40B4-BE49-F238E27FC236}">
                <a16:creationId xmlns:a16="http://schemas.microsoft.com/office/drawing/2014/main" id="{D5DC706D-8507-44AF-AE27-D4EF5BC86093}"/>
              </a:ext>
            </a:extLst>
          </p:cNvPr>
          <p:cNvSpPr/>
          <p:nvPr/>
        </p:nvSpPr>
        <p:spPr>
          <a:xfrm>
            <a:off x="8087913" y="3949903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5C2F2CF-717A-4EE9-81CC-4C4CF4540040}"/>
              </a:ext>
            </a:extLst>
          </p:cNvPr>
          <p:cNvSpPr txBox="1"/>
          <p:nvPr/>
        </p:nvSpPr>
        <p:spPr>
          <a:xfrm>
            <a:off x="4779390" y="4309903"/>
            <a:ext cx="2443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6 . 9 = </a:t>
            </a:r>
            <a:r>
              <a:rPr lang="cs-CZ" sz="2400" b="1" dirty="0">
                <a:solidFill>
                  <a:srgbClr val="0070C0"/>
                </a:solidFill>
              </a:rPr>
              <a:t>54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Znak násobení 25">
            <a:extLst>
              <a:ext uri="{FF2B5EF4-FFF2-40B4-BE49-F238E27FC236}">
                <a16:creationId xmlns:a16="http://schemas.microsoft.com/office/drawing/2014/main" id="{2FDE0D43-5C08-4D53-91A5-B748C4B4831D}"/>
              </a:ext>
            </a:extLst>
          </p:cNvPr>
          <p:cNvSpPr/>
          <p:nvPr/>
        </p:nvSpPr>
        <p:spPr>
          <a:xfrm>
            <a:off x="8464248" y="437016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nak násobení 26">
            <a:extLst>
              <a:ext uri="{FF2B5EF4-FFF2-40B4-BE49-F238E27FC236}">
                <a16:creationId xmlns:a16="http://schemas.microsoft.com/office/drawing/2014/main" id="{EBC77D24-542E-48EE-AD57-0A838B25CCB9}"/>
              </a:ext>
            </a:extLst>
          </p:cNvPr>
          <p:cNvSpPr/>
          <p:nvPr/>
        </p:nvSpPr>
        <p:spPr>
          <a:xfrm>
            <a:off x="8087913" y="4815317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1AB87FF-03CD-4934-88D9-124FA25D8E5D}"/>
              </a:ext>
            </a:extLst>
          </p:cNvPr>
          <p:cNvSpPr txBox="1"/>
          <p:nvPr/>
        </p:nvSpPr>
        <p:spPr>
          <a:xfrm>
            <a:off x="4779390" y="4735819"/>
            <a:ext cx="1375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a = </a:t>
            </a:r>
            <a:r>
              <a:rPr lang="cs-CZ" sz="2400" b="1" dirty="0">
                <a:solidFill>
                  <a:srgbClr val="0070C0"/>
                </a:solidFill>
              </a:rPr>
              <a:t>3 cm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7" grpId="0"/>
      <p:bldP spid="7" grpId="0" animBg="1"/>
      <p:bldP spid="18" grpId="0"/>
      <p:bldP spid="19" grpId="0"/>
      <p:bldP spid="20" grpId="0"/>
      <p:bldP spid="10" grpId="0"/>
      <p:bldP spid="23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83BDB5-6E0E-445F-88F7-8A28F8E75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9" t="27963" r="24896" b="16667"/>
          <a:stretch/>
        </p:blipFill>
        <p:spPr>
          <a:xfrm>
            <a:off x="70781" y="257174"/>
            <a:ext cx="9062765" cy="519112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1AE6A0-9E2C-4B17-8D62-36D193842414}"/>
              </a:ext>
            </a:extLst>
          </p:cNvPr>
          <p:cNvSpPr txBox="1"/>
          <p:nvPr/>
        </p:nvSpPr>
        <p:spPr>
          <a:xfrm>
            <a:off x="5260157" y="3961112"/>
            <a:ext cx="2055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= o = 2 . </a:t>
            </a:r>
            <a:r>
              <a:rPr lang="el-GR" sz="2400" dirty="0">
                <a:solidFill>
                  <a:srgbClr val="0070C0"/>
                </a:solidFill>
              </a:rPr>
              <a:t>π</a:t>
            </a:r>
            <a:r>
              <a:rPr lang="cs-CZ" sz="2400" dirty="0">
                <a:solidFill>
                  <a:srgbClr val="0070C0"/>
                </a:solidFill>
              </a:rPr>
              <a:t> . r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D0FFE1-AB9E-4476-A648-657AA8B419E4}"/>
              </a:ext>
            </a:extLst>
          </p:cNvPr>
          <p:cNvSpPr txBox="1"/>
          <p:nvPr/>
        </p:nvSpPr>
        <p:spPr>
          <a:xfrm>
            <a:off x="8446417" y="1689252"/>
            <a:ext cx="386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C8A87F-0ED4-41A1-920B-13E42F4EE0E4}"/>
              </a:ext>
            </a:extLst>
          </p:cNvPr>
          <p:cNvSpPr txBox="1"/>
          <p:nvPr/>
        </p:nvSpPr>
        <p:spPr>
          <a:xfrm>
            <a:off x="5260156" y="4545573"/>
            <a:ext cx="2718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= o = 2 . 3,14 . 50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0FC8EF-573D-46B3-8955-3023C50A239F}"/>
              </a:ext>
            </a:extLst>
          </p:cNvPr>
          <p:cNvSpPr txBox="1"/>
          <p:nvPr/>
        </p:nvSpPr>
        <p:spPr>
          <a:xfrm>
            <a:off x="5260156" y="5101608"/>
            <a:ext cx="2347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 = o = 314 cm</a:t>
            </a:r>
            <a:r>
              <a:rPr lang="cs-CZ" sz="2400" dirty="0">
                <a:solidFill>
                  <a:srgbClr val="0070C0"/>
                </a:solidFill>
              </a:rPr>
              <a:t> 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EA3A4F-00DA-4CCB-B538-C4D41C00779D}"/>
              </a:ext>
            </a:extLst>
          </p:cNvPr>
          <p:cNvSpPr txBox="1"/>
          <p:nvPr/>
        </p:nvSpPr>
        <p:spPr>
          <a:xfrm>
            <a:off x="7179418" y="608676"/>
            <a:ext cx="386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AC1007-9F53-4EAB-BCB3-2A8D94629CA9}"/>
              </a:ext>
            </a:extLst>
          </p:cNvPr>
          <p:cNvSpPr txBox="1"/>
          <p:nvPr/>
        </p:nvSpPr>
        <p:spPr>
          <a:xfrm>
            <a:off x="2621519" y="1920084"/>
            <a:ext cx="3760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… obvod podstavy válce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51F5EE-2538-4C9C-AB7C-30E8D7D61AE0}"/>
              </a:ext>
            </a:extLst>
          </p:cNvPr>
          <p:cNvSpPr txBox="1"/>
          <p:nvPr/>
        </p:nvSpPr>
        <p:spPr>
          <a:xfrm>
            <a:off x="8156482" y="839508"/>
            <a:ext cx="386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3CDEA82-FBC2-44B4-A369-98316A08F85D}"/>
              </a:ext>
            </a:extLst>
          </p:cNvPr>
          <p:cNvSpPr txBox="1"/>
          <p:nvPr/>
        </p:nvSpPr>
        <p:spPr>
          <a:xfrm>
            <a:off x="2621519" y="2478933"/>
            <a:ext cx="2638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… strana čtverce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DAEB5EC5-7EA7-4EB4-A4BC-E7802625D637}"/>
              </a:ext>
            </a:extLst>
          </p:cNvPr>
          <p:cNvSpPr/>
          <p:nvPr/>
        </p:nvSpPr>
        <p:spPr>
          <a:xfrm>
            <a:off x="803759" y="5044121"/>
            <a:ext cx="1411539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3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58AD94-D875-41B2-AEDA-F5E93EE88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4814" r="24583" b="14814"/>
          <a:stretch/>
        </p:blipFill>
        <p:spPr>
          <a:xfrm>
            <a:off x="109988" y="323850"/>
            <a:ext cx="9034011" cy="562039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973E221-77F0-4342-9901-FBD3C3986856}"/>
              </a:ext>
            </a:extLst>
          </p:cNvPr>
          <p:cNvSpPr/>
          <p:nvPr/>
        </p:nvSpPr>
        <p:spPr>
          <a:xfrm>
            <a:off x="2934219" y="4712520"/>
            <a:ext cx="1232428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FAE314-7F68-4757-956D-14B372E15C4E}"/>
              </a:ext>
            </a:extLst>
          </p:cNvPr>
          <p:cNvSpPr txBox="1"/>
          <p:nvPr/>
        </p:nvSpPr>
        <p:spPr>
          <a:xfrm>
            <a:off x="2924694" y="2289555"/>
            <a:ext cx="679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80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BF9D41-87A1-4650-BABE-56D8479595C6}"/>
              </a:ext>
            </a:extLst>
          </p:cNvPr>
          <p:cNvSpPr txBox="1"/>
          <p:nvPr/>
        </p:nvSpPr>
        <p:spPr>
          <a:xfrm>
            <a:off x="3210569" y="3393329"/>
            <a:ext cx="956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110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96BB2C-B67E-4289-9E01-1E45A4CC9F17}"/>
              </a:ext>
            </a:extLst>
          </p:cNvPr>
          <p:cNvSpPr txBox="1"/>
          <p:nvPr/>
        </p:nvSpPr>
        <p:spPr>
          <a:xfrm>
            <a:off x="3210569" y="2878255"/>
            <a:ext cx="679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70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13ECD5-FB10-4444-BFE0-5B00B8BE4547}"/>
              </a:ext>
            </a:extLst>
          </p:cNvPr>
          <p:cNvSpPr txBox="1"/>
          <p:nvPr/>
        </p:nvSpPr>
        <p:spPr>
          <a:xfrm>
            <a:off x="2501858" y="2641387"/>
            <a:ext cx="679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30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AB6BF09-D364-435F-A200-A5571A4B75CA}"/>
              </a:ext>
            </a:extLst>
          </p:cNvPr>
          <p:cNvSpPr txBox="1"/>
          <p:nvPr/>
        </p:nvSpPr>
        <p:spPr>
          <a:xfrm>
            <a:off x="5416507" y="1488862"/>
            <a:ext cx="28325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cs-CZ" sz="2000" dirty="0">
                <a:solidFill>
                  <a:srgbClr val="0070C0"/>
                </a:solidFill>
              </a:rPr>
              <a:t> = 180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- 30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  <a:r>
              <a:rPr lang="cs-CZ" sz="2000" dirty="0">
                <a:solidFill>
                  <a:srgbClr val="0070C0"/>
                </a:solidFill>
              </a:rPr>
              <a:t> = </a:t>
            </a:r>
            <a:r>
              <a:rPr lang="cs-CZ" sz="2000" b="1" dirty="0">
                <a:solidFill>
                  <a:srgbClr val="0070C0"/>
                </a:solidFill>
              </a:rPr>
              <a:t>150</a:t>
            </a:r>
            <a:r>
              <a:rPr lang="cs-CZ" sz="2000" b="1" baseline="30000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076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3B7F32-7B86-4AB1-B99F-74F968277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5" t="37778" r="24896" b="28704"/>
          <a:stretch/>
        </p:blipFill>
        <p:spPr>
          <a:xfrm>
            <a:off x="114300" y="514306"/>
            <a:ext cx="8917422" cy="30861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1774CE-AAED-4589-A25C-390E2A1952F2}"/>
              </a:ext>
            </a:extLst>
          </p:cNvPr>
          <p:cNvSpPr txBox="1"/>
          <p:nvPr/>
        </p:nvSpPr>
        <p:spPr>
          <a:xfrm>
            <a:off x="1338607" y="3883624"/>
            <a:ext cx="2818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k . (k + 8) = </a:t>
            </a:r>
            <a:r>
              <a:rPr lang="cs-CZ" sz="2400" b="1" dirty="0">
                <a:solidFill>
                  <a:srgbClr val="0070C0"/>
                </a:solidFill>
              </a:rPr>
              <a:t>k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r>
              <a:rPr lang="cs-CZ" sz="2400" b="1" dirty="0">
                <a:solidFill>
                  <a:srgbClr val="0070C0"/>
                </a:solidFill>
              </a:rPr>
              <a:t> + 8k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AEF9ED9-A8E4-415B-836D-09374183A0DF}"/>
              </a:ext>
            </a:extLst>
          </p:cNvPr>
          <p:cNvSpPr/>
          <p:nvPr/>
        </p:nvSpPr>
        <p:spPr>
          <a:xfrm>
            <a:off x="869749" y="2308685"/>
            <a:ext cx="1486952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B56B42-63B6-4E6F-AF93-485D721F7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1" t="25741" r="25521" b="60872"/>
          <a:stretch/>
        </p:blipFill>
        <p:spPr>
          <a:xfrm>
            <a:off x="94839" y="493463"/>
            <a:ext cx="8954322" cy="12496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2B4AFE8-2983-4965-8549-63E2DF6B3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4" t="71678" r="46239" b="14445"/>
          <a:stretch/>
        </p:blipFill>
        <p:spPr>
          <a:xfrm>
            <a:off x="114299" y="4210050"/>
            <a:ext cx="4914901" cy="12953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008999-300C-43B3-A478-6A01BF5FE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1" t="41679" r="25521" b="45872"/>
          <a:stretch/>
        </p:blipFill>
        <p:spPr>
          <a:xfrm>
            <a:off x="75034" y="1838324"/>
            <a:ext cx="8954322" cy="11620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A16BB6-9453-4B39-9E13-70169AC5F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1" t="57087" r="25521" b="31383"/>
          <a:stretch/>
        </p:blipFill>
        <p:spPr>
          <a:xfrm>
            <a:off x="36934" y="3067050"/>
            <a:ext cx="8954322" cy="10763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01313D-66E3-442F-B8E1-5F1C71B907C6}"/>
              </a:ext>
            </a:extLst>
          </p:cNvPr>
          <p:cNvSpPr txBox="1"/>
          <p:nvPr/>
        </p:nvSpPr>
        <p:spPr>
          <a:xfrm>
            <a:off x="600074" y="5638799"/>
            <a:ext cx="3019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20 000 Kč ……. 100 %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812F753-CB41-48A1-A92B-F03B5FED63C3}"/>
              </a:ext>
            </a:extLst>
          </p:cNvPr>
          <p:cNvSpPr txBox="1"/>
          <p:nvPr/>
        </p:nvSpPr>
        <p:spPr>
          <a:xfrm>
            <a:off x="600074" y="6100464"/>
            <a:ext cx="2819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12 000 Kč ……. </a:t>
            </a:r>
            <a:r>
              <a:rPr lang="cs-CZ" sz="2400" b="1" dirty="0">
                <a:solidFill>
                  <a:srgbClr val="0070C0"/>
                </a:solidFill>
              </a:rPr>
              <a:t>60 %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FBE2A2C-B315-498B-9F34-51993064CD62}"/>
              </a:ext>
            </a:extLst>
          </p:cNvPr>
          <p:cNvSpPr txBox="1"/>
          <p:nvPr/>
        </p:nvSpPr>
        <p:spPr>
          <a:xfrm>
            <a:off x="8371514" y="1154816"/>
            <a:ext cx="58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5F9FF6C-299E-47A1-8507-1C1B497EBFAF}"/>
              </a:ext>
            </a:extLst>
          </p:cNvPr>
          <p:cNvSpPr txBox="1"/>
          <p:nvPr/>
        </p:nvSpPr>
        <p:spPr>
          <a:xfrm>
            <a:off x="4844381" y="3790949"/>
            <a:ext cx="135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1 sk …….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A3B5ACC-2A83-4020-836D-0C3997604151}"/>
                  </a:ext>
                </a:extLst>
              </p:cNvPr>
              <p:cNvSpPr txBox="1"/>
              <p:nvPr/>
            </p:nvSpPr>
            <p:spPr>
              <a:xfrm>
                <a:off x="6110214" y="3751476"/>
                <a:ext cx="410567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A3B5ACC-2A83-4020-836D-0C399760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214" y="3751476"/>
                <a:ext cx="410567" cy="625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8EC85BAD-96E5-418E-AE90-79A734FA3BC7}"/>
              </a:ext>
            </a:extLst>
          </p:cNvPr>
          <p:cNvSpPr txBox="1"/>
          <p:nvPr/>
        </p:nvSpPr>
        <p:spPr>
          <a:xfrm>
            <a:off x="4844381" y="4395488"/>
            <a:ext cx="135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2 sk …….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8B1A8DD-F622-46CD-88CB-BE81E58189D5}"/>
                  </a:ext>
                </a:extLst>
              </p:cNvPr>
              <p:cNvSpPr txBox="1"/>
              <p:nvPr/>
            </p:nvSpPr>
            <p:spPr>
              <a:xfrm>
                <a:off x="6103105" y="4363323"/>
                <a:ext cx="950361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38B1A8DD-F622-46CD-88CB-BE81E581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105" y="4363323"/>
                <a:ext cx="950361" cy="625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6EC5784-CE81-4819-8D41-4392AF766482}"/>
                  </a:ext>
                </a:extLst>
              </p:cNvPr>
              <p:cNvSpPr txBox="1"/>
              <p:nvPr/>
            </p:nvSpPr>
            <p:spPr>
              <a:xfrm>
                <a:off x="6961784" y="4336712"/>
                <a:ext cx="410567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6EC5784-CE81-4819-8D41-4392AF766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784" y="4336712"/>
                <a:ext cx="410567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043F648-3B5F-49D4-89F7-FFCA749ED1B5}"/>
                  </a:ext>
                </a:extLst>
              </p:cNvPr>
              <p:cNvSpPr txBox="1"/>
              <p:nvPr/>
            </p:nvSpPr>
            <p:spPr>
              <a:xfrm>
                <a:off x="4844380" y="4862808"/>
                <a:ext cx="4233354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 neposečeno ……. 1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e>
                    </m:d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2043F648-3B5F-49D4-89F7-FFCA749ED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80" y="4862808"/>
                <a:ext cx="4233354" cy="645048"/>
              </a:xfrm>
              <a:prstGeom prst="rect">
                <a:avLst/>
              </a:prstGeom>
              <a:blipFill>
                <a:blip r:embed="rId7"/>
                <a:stretch>
                  <a:fillRect l="-720"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BF78986-6828-4AA3-BCD2-D2E3DB4EB40A}"/>
                  </a:ext>
                </a:extLst>
              </p:cNvPr>
              <p:cNvSpPr txBox="1"/>
              <p:nvPr/>
            </p:nvSpPr>
            <p:spPr>
              <a:xfrm>
                <a:off x="4995790" y="5511240"/>
                <a:ext cx="1899319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1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cs-CZ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cs-CZ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e>
                    </m:d>
                    <m: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BF78986-6828-4AA3-BCD2-D2E3DB4EB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90" y="5511240"/>
                <a:ext cx="1899319" cy="645048"/>
              </a:xfrm>
              <a:prstGeom prst="rect">
                <a:avLst/>
              </a:prstGeom>
              <a:blipFill>
                <a:blip r:embed="rId8"/>
                <a:stretch>
                  <a:fillRect l="-1608" b="-75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4CFE52D4-8FAF-4E68-897D-794C5A50B7EC}"/>
                  </a:ext>
                </a:extLst>
              </p:cNvPr>
              <p:cNvSpPr txBox="1"/>
              <p:nvPr/>
            </p:nvSpPr>
            <p:spPr>
              <a:xfrm>
                <a:off x="6622883" y="5520355"/>
                <a:ext cx="1330901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4CFE52D4-8FAF-4E68-897D-794C5A50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83" y="5520355"/>
                <a:ext cx="1330901" cy="625812"/>
              </a:xfrm>
              <a:prstGeom prst="rect">
                <a:avLst/>
              </a:prstGeom>
              <a:blipFill>
                <a:blip r:embed="rId9"/>
                <a:stretch>
                  <a:fillRect l="-1826"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240B5E75-BADE-4B46-92B4-EE7AC72D5FC3}"/>
                  </a:ext>
                </a:extLst>
              </p:cNvPr>
              <p:cNvSpPr txBox="1"/>
              <p:nvPr/>
            </p:nvSpPr>
            <p:spPr>
              <a:xfrm>
                <a:off x="7654051" y="5503281"/>
                <a:ext cx="920226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4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240B5E75-BADE-4B46-92B4-EE7AC72D5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051" y="5503281"/>
                <a:ext cx="920226" cy="6258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681EC74F-4DF8-4057-8B4C-5B9D0DCF62FC}"/>
              </a:ext>
            </a:extLst>
          </p:cNvPr>
          <p:cNvSpPr txBox="1"/>
          <p:nvPr/>
        </p:nvSpPr>
        <p:spPr>
          <a:xfrm>
            <a:off x="8401697" y="5598072"/>
            <a:ext cx="83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30 %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66F1CDD-4424-4D57-BFCE-F94E4783BFD1}"/>
              </a:ext>
            </a:extLst>
          </p:cNvPr>
          <p:cNvSpPr txBox="1"/>
          <p:nvPr/>
        </p:nvSpPr>
        <p:spPr>
          <a:xfrm>
            <a:off x="8344547" y="2414914"/>
            <a:ext cx="58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B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C0D8CF7-9E13-45D0-A034-C6C21E19AE6D}"/>
                  </a:ext>
                </a:extLst>
              </p:cNvPr>
              <p:cNvSpPr txBox="1"/>
              <p:nvPr/>
            </p:nvSpPr>
            <p:spPr>
              <a:xfrm>
                <a:off x="5229862" y="2476550"/>
                <a:ext cx="2869800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C0D8CF7-9E13-45D0-A034-C6C21E19A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862" y="2476550"/>
                <a:ext cx="2869800" cy="6240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ECA0DF51-7E48-47A4-83C4-500A30B11E34}"/>
                  </a:ext>
                </a:extLst>
              </p:cNvPr>
              <p:cNvSpPr txBox="1"/>
              <p:nvPr/>
            </p:nvSpPr>
            <p:spPr>
              <a:xfrm>
                <a:off x="4087678" y="6250088"/>
                <a:ext cx="2869800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ECA0DF51-7E48-47A4-83C4-500A30B11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678" y="6250088"/>
                <a:ext cx="2869800" cy="6240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A110EED6-4555-4D5E-8C45-B440041A41A7}"/>
                  </a:ext>
                </a:extLst>
              </p:cNvPr>
              <p:cNvSpPr txBox="1"/>
              <p:nvPr/>
            </p:nvSpPr>
            <p:spPr>
              <a:xfrm>
                <a:off x="6918158" y="6307901"/>
                <a:ext cx="13309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𝐨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A110EED6-4555-4D5E-8C45-B440041A4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158" y="6307901"/>
                <a:ext cx="133090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>
            <a:extLst>
              <a:ext uri="{FF2B5EF4-FFF2-40B4-BE49-F238E27FC236}">
                <a16:creationId xmlns:a16="http://schemas.microsoft.com/office/drawing/2014/main" id="{98BD7B96-FCD3-4285-9908-CF109CE50A2E}"/>
              </a:ext>
            </a:extLst>
          </p:cNvPr>
          <p:cNvSpPr txBox="1"/>
          <p:nvPr/>
        </p:nvSpPr>
        <p:spPr>
          <a:xfrm>
            <a:off x="8288657" y="3620154"/>
            <a:ext cx="58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D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CBB03F7E-25D5-4A04-858E-C028F02EA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70738" r="25833" b="14541"/>
          <a:stretch/>
        </p:blipFill>
        <p:spPr>
          <a:xfrm>
            <a:off x="66266" y="3701452"/>
            <a:ext cx="8334784" cy="12941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FFFFBD3-BBE8-421C-9325-5D8D6A3F0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2777" r="25833" b="46928"/>
          <a:stretch/>
        </p:blipFill>
        <p:spPr>
          <a:xfrm>
            <a:off x="66266" y="164922"/>
            <a:ext cx="8334784" cy="266312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1F4945-1AE9-4748-8865-EA07543BBA94}"/>
              </a:ext>
            </a:extLst>
          </p:cNvPr>
          <p:cNvSpPr txBox="1"/>
          <p:nvPr/>
        </p:nvSpPr>
        <p:spPr>
          <a:xfrm>
            <a:off x="5542866" y="2207442"/>
            <a:ext cx="2149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a – počet sloupců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BD8D21-B94F-4DF5-804E-0126A9D5D170}"/>
              </a:ext>
            </a:extLst>
          </p:cNvPr>
          <p:cNvSpPr txBox="1"/>
          <p:nvPr/>
        </p:nvSpPr>
        <p:spPr>
          <a:xfrm>
            <a:off x="7868745" y="1283617"/>
            <a:ext cx="1294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b – počet</a:t>
            </a:r>
          </a:p>
          <a:p>
            <a:r>
              <a:rPr lang="cs-CZ" sz="2000" dirty="0">
                <a:solidFill>
                  <a:srgbClr val="0070C0"/>
                </a:solidFill>
              </a:rPr>
              <a:t>       řádků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88FE75-9E7F-4FC5-B732-8B84BEE5CB70}"/>
              </a:ext>
            </a:extLst>
          </p:cNvPr>
          <p:cNvSpPr txBox="1"/>
          <p:nvPr/>
        </p:nvSpPr>
        <p:spPr>
          <a:xfrm>
            <a:off x="697485" y="3244389"/>
            <a:ext cx="8238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celkový počet hvězdiček = (a – 1) . (b – 1) = (81 – 1) . (20 – 1) = 80 . 19 = </a:t>
            </a:r>
            <a:r>
              <a:rPr lang="cs-CZ" sz="2000" b="1" dirty="0">
                <a:solidFill>
                  <a:srgbClr val="0070C0"/>
                </a:solidFill>
              </a:rPr>
              <a:t>1 520 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92BC69-F778-49CB-BC8C-01FEEEEDBDA2}"/>
              </a:ext>
            </a:extLst>
          </p:cNvPr>
          <p:cNvSpPr txBox="1"/>
          <p:nvPr/>
        </p:nvSpPr>
        <p:spPr>
          <a:xfrm>
            <a:off x="532564" y="5854324"/>
            <a:ext cx="8206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celkový počet hvězdiček = (41 – 1) . (23 – 1) = 40 . 22 = </a:t>
            </a:r>
            <a:r>
              <a:rPr lang="cs-CZ" sz="2000" b="1" dirty="0">
                <a:solidFill>
                  <a:srgbClr val="0070C0"/>
                </a:solidFill>
              </a:rPr>
              <a:t>880 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1E66052-3323-4074-9AFF-91CAA4C6EE79}"/>
              </a:ext>
            </a:extLst>
          </p:cNvPr>
          <p:cNvSpPr txBox="1"/>
          <p:nvPr/>
        </p:nvSpPr>
        <p:spPr>
          <a:xfrm>
            <a:off x="660662" y="4607583"/>
            <a:ext cx="841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b – 1 = celkový počet hvězdiček : (a – 1) = 9 800 : (50 – 1) = 9 800 : 49 = 200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2A7C80-89A2-4518-99E0-B85E0664A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84949" r="25833" b="7768"/>
          <a:stretch/>
        </p:blipFill>
        <p:spPr>
          <a:xfrm>
            <a:off x="218666" y="5253872"/>
            <a:ext cx="8334784" cy="640248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8D139F-73FB-48E0-A31D-A33C2628FCD3}"/>
              </a:ext>
            </a:extLst>
          </p:cNvPr>
          <p:cNvSpPr txBox="1"/>
          <p:nvPr/>
        </p:nvSpPr>
        <p:spPr>
          <a:xfrm>
            <a:off x="646079" y="4965101"/>
            <a:ext cx="1616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b – 1 = 200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BE98E15-B6C5-4A43-AC71-2768C6F03885}"/>
              </a:ext>
            </a:extLst>
          </p:cNvPr>
          <p:cNvSpPr txBox="1"/>
          <p:nvPr/>
        </p:nvSpPr>
        <p:spPr>
          <a:xfrm>
            <a:off x="2262433" y="4966463"/>
            <a:ext cx="1084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 b = 201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CEF7A9F-11EF-45DA-8CF3-44D20A43D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58175" r="25833" b="38104"/>
          <a:stretch/>
        </p:blipFill>
        <p:spPr>
          <a:xfrm>
            <a:off x="111731" y="2933750"/>
            <a:ext cx="8334784" cy="32709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A9F534E5-0BE0-4EEF-9511-7F2ED048EF9E}"/>
              </a:ext>
            </a:extLst>
          </p:cNvPr>
          <p:cNvSpPr txBox="1"/>
          <p:nvPr/>
        </p:nvSpPr>
        <p:spPr>
          <a:xfrm>
            <a:off x="560845" y="6158075"/>
            <a:ext cx="8334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počet bílých hvězdiček = (a – 3) . (b – 3) = (41 – 3) . (23 – 3) = 38 . 20 = </a:t>
            </a:r>
            <a:r>
              <a:rPr lang="cs-CZ" sz="2000" b="1" dirty="0">
                <a:solidFill>
                  <a:srgbClr val="0070C0"/>
                </a:solidFill>
              </a:rPr>
              <a:t>760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ED6C02F-AE3A-4513-8F77-3B9C2CD2B06D}"/>
              </a:ext>
            </a:extLst>
          </p:cNvPr>
          <p:cNvSpPr txBox="1"/>
          <p:nvPr/>
        </p:nvSpPr>
        <p:spPr>
          <a:xfrm>
            <a:off x="532564" y="6456813"/>
            <a:ext cx="4680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počet tmavých hvězdiček = 880 - 760 = </a:t>
            </a:r>
            <a:r>
              <a:rPr lang="cs-CZ" sz="2000" b="1" dirty="0">
                <a:solidFill>
                  <a:srgbClr val="0070C0"/>
                </a:solidFill>
              </a:rPr>
              <a:t>120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334BAA5-F250-408F-9F6E-7A9A30FFD3EC}"/>
              </a:ext>
            </a:extLst>
          </p:cNvPr>
          <p:cNvSpPr txBox="1"/>
          <p:nvPr/>
        </p:nvSpPr>
        <p:spPr>
          <a:xfrm>
            <a:off x="6160670" y="6461826"/>
            <a:ext cx="20935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760 - 120 = </a:t>
            </a:r>
            <a:r>
              <a:rPr lang="cs-CZ" sz="2000" b="1" dirty="0">
                <a:solidFill>
                  <a:srgbClr val="0070C0"/>
                </a:solidFill>
              </a:rPr>
              <a:t>640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C0DC440-162E-4963-82CE-DB3F5904964E}"/>
              </a:ext>
            </a:extLst>
          </p:cNvPr>
          <p:cNvSpPr txBox="1"/>
          <p:nvPr/>
        </p:nvSpPr>
        <p:spPr>
          <a:xfrm>
            <a:off x="660662" y="4279830"/>
            <a:ext cx="45523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 celkový počet hvězdiček = (a – 1) . (b – 1)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96DBF2-DD3B-4BBA-9E13-987D88B9A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9" t="18889" r="25257" b="71061"/>
          <a:stretch/>
        </p:blipFill>
        <p:spPr>
          <a:xfrm>
            <a:off x="123415" y="352424"/>
            <a:ext cx="9009951" cy="94297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0572445-6F48-483B-B6B3-54CC42E84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9" t="36804" r="21875" b="31189"/>
          <a:stretch/>
        </p:blipFill>
        <p:spPr>
          <a:xfrm>
            <a:off x="123416" y="1828800"/>
            <a:ext cx="8897168" cy="279082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E62C31E-DA92-4208-9374-2B88B8EA1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9" t="74491" r="21875" b="12037"/>
          <a:stretch/>
        </p:blipFill>
        <p:spPr>
          <a:xfrm>
            <a:off x="123416" y="4753317"/>
            <a:ext cx="8897168" cy="1174721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07E17BD6-2748-4577-A2B5-58D7CD7396C0}"/>
              </a:ext>
            </a:extLst>
          </p:cNvPr>
          <p:cNvSpPr txBox="1"/>
          <p:nvPr/>
        </p:nvSpPr>
        <p:spPr>
          <a:xfrm>
            <a:off x="3064339" y="783906"/>
            <a:ext cx="203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36 + 9 = </a:t>
            </a:r>
            <a:r>
              <a:rPr lang="cs-CZ" sz="2600" b="1" dirty="0">
                <a:solidFill>
                  <a:srgbClr val="0070C0"/>
                </a:solidFill>
              </a:rPr>
              <a:t>45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2D374D4D-F9AC-4C60-A8E4-BC2B60E60C62}"/>
              </a:ext>
            </a:extLst>
          </p:cNvPr>
          <p:cNvSpPr/>
          <p:nvPr/>
        </p:nvSpPr>
        <p:spPr>
          <a:xfrm rot="16200000" flipV="1">
            <a:off x="3841432" y="2820352"/>
            <a:ext cx="478155" cy="12268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5EF156A-CE16-4C76-B45E-FEE1E23AA412}"/>
              </a:ext>
            </a:extLst>
          </p:cNvPr>
          <p:cNvSpPr txBox="1"/>
          <p:nvPr/>
        </p:nvSpPr>
        <p:spPr>
          <a:xfrm>
            <a:off x="3873414" y="2893634"/>
            <a:ext cx="489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12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7261B15-AD3F-4BC6-9DD0-2CD33FB8FE80}"/>
              </a:ext>
            </a:extLst>
          </p:cNvPr>
          <p:cNvCxnSpPr/>
          <p:nvPr/>
        </p:nvCxnSpPr>
        <p:spPr>
          <a:xfrm>
            <a:off x="3863340" y="3487102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FF73FF53-11CF-4436-9D8B-4BC460E8B6B0}"/>
              </a:ext>
            </a:extLst>
          </p:cNvPr>
          <p:cNvCxnSpPr/>
          <p:nvPr/>
        </p:nvCxnSpPr>
        <p:spPr>
          <a:xfrm>
            <a:off x="4267200" y="3502342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DD9DB96-ED34-43D0-84FB-83A92401B573}"/>
              </a:ext>
            </a:extLst>
          </p:cNvPr>
          <p:cNvSpPr txBox="1"/>
          <p:nvPr/>
        </p:nvSpPr>
        <p:spPr>
          <a:xfrm>
            <a:off x="3891279" y="3579979"/>
            <a:ext cx="489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97EDCB69-6B36-4C10-96CC-01FB78D51DE9}"/>
              </a:ext>
            </a:extLst>
          </p:cNvPr>
          <p:cNvCxnSpPr/>
          <p:nvPr/>
        </p:nvCxnSpPr>
        <p:spPr>
          <a:xfrm>
            <a:off x="1233599" y="3492000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D5CC2403-A619-4CEB-8BC4-D5265C5A5CA2}"/>
              </a:ext>
            </a:extLst>
          </p:cNvPr>
          <p:cNvCxnSpPr/>
          <p:nvPr/>
        </p:nvCxnSpPr>
        <p:spPr>
          <a:xfrm>
            <a:off x="1599359" y="3492000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E02F60EE-2060-4A90-850F-8A0C87AD9DAF}"/>
              </a:ext>
            </a:extLst>
          </p:cNvPr>
          <p:cNvCxnSpPr/>
          <p:nvPr/>
        </p:nvCxnSpPr>
        <p:spPr>
          <a:xfrm>
            <a:off x="1972739" y="3492000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E9F14B52-FA74-48CA-9865-C2A4D3A385C7}"/>
              </a:ext>
            </a:extLst>
          </p:cNvPr>
          <p:cNvCxnSpPr/>
          <p:nvPr/>
        </p:nvCxnSpPr>
        <p:spPr>
          <a:xfrm>
            <a:off x="2353739" y="3492000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47A314B0-BB3F-46E5-AC44-8FD0CC419202}"/>
              </a:ext>
            </a:extLst>
          </p:cNvPr>
          <p:cNvCxnSpPr/>
          <p:nvPr/>
        </p:nvCxnSpPr>
        <p:spPr>
          <a:xfrm>
            <a:off x="2711879" y="3492000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B07FEFCF-4AA2-4769-8021-82D460DA73B4}"/>
              </a:ext>
            </a:extLst>
          </p:cNvPr>
          <p:cNvCxnSpPr/>
          <p:nvPr/>
        </p:nvCxnSpPr>
        <p:spPr>
          <a:xfrm>
            <a:off x="3100499" y="3492000"/>
            <a:ext cx="0" cy="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avá složená závorka 44">
            <a:extLst>
              <a:ext uri="{FF2B5EF4-FFF2-40B4-BE49-F238E27FC236}">
                <a16:creationId xmlns:a16="http://schemas.microsoft.com/office/drawing/2014/main" id="{15F2AAB6-D873-4C0B-9C11-2F5939FD9C88}"/>
              </a:ext>
            </a:extLst>
          </p:cNvPr>
          <p:cNvSpPr/>
          <p:nvPr/>
        </p:nvSpPr>
        <p:spPr>
          <a:xfrm rot="16200000" flipV="1">
            <a:off x="5901072" y="1987531"/>
            <a:ext cx="436416" cy="28507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59096C73-7884-4E33-A2C0-9EE2F7B632B5}"/>
              </a:ext>
            </a:extLst>
          </p:cNvPr>
          <p:cNvSpPr txBox="1"/>
          <p:nvPr/>
        </p:nvSpPr>
        <p:spPr>
          <a:xfrm>
            <a:off x="5920456" y="2876325"/>
            <a:ext cx="489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30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80112B2A-72CA-444B-9592-CC42F434A625}"/>
              </a:ext>
            </a:extLst>
          </p:cNvPr>
          <p:cNvSpPr txBox="1"/>
          <p:nvPr/>
        </p:nvSpPr>
        <p:spPr>
          <a:xfrm>
            <a:off x="6034722" y="4744555"/>
            <a:ext cx="2042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12 : 30 = </a:t>
            </a:r>
            <a:r>
              <a:rPr lang="cs-CZ" sz="2000" b="1" dirty="0">
                <a:solidFill>
                  <a:srgbClr val="0070C0"/>
                </a:solidFill>
              </a:rPr>
              <a:t>2 : 5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48" name="Pravá složená závorka 47">
            <a:extLst>
              <a:ext uri="{FF2B5EF4-FFF2-40B4-BE49-F238E27FC236}">
                <a16:creationId xmlns:a16="http://schemas.microsoft.com/office/drawing/2014/main" id="{6346FF72-895B-4E2F-93C4-78847657FB30}"/>
              </a:ext>
            </a:extLst>
          </p:cNvPr>
          <p:cNvSpPr/>
          <p:nvPr/>
        </p:nvSpPr>
        <p:spPr>
          <a:xfrm rot="16200000" flipV="1">
            <a:off x="1899502" y="2086360"/>
            <a:ext cx="493396" cy="26265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254B1EE1-3FA9-4415-9259-4C391BCEC1B6}"/>
              </a:ext>
            </a:extLst>
          </p:cNvPr>
          <p:cNvSpPr txBox="1"/>
          <p:nvPr/>
        </p:nvSpPr>
        <p:spPr>
          <a:xfrm>
            <a:off x="1757980" y="2888299"/>
            <a:ext cx="1228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7 . 4 = 28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002351AB-684D-488E-B6C5-5FCB0C4CD538}"/>
              </a:ext>
            </a:extLst>
          </p:cNvPr>
          <p:cNvSpPr txBox="1"/>
          <p:nvPr/>
        </p:nvSpPr>
        <p:spPr>
          <a:xfrm>
            <a:off x="6019482" y="5558706"/>
            <a:ext cx="20424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 – 28 = </a:t>
            </a:r>
            <a:r>
              <a:rPr lang="cs-CZ" sz="2000" b="1" dirty="0">
                <a:solidFill>
                  <a:srgbClr val="0070C0"/>
                </a:solidFill>
              </a:rPr>
              <a:t>-18</a:t>
            </a:r>
            <a:endParaRPr lang="cs-CZ" sz="20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  <p:bldP spid="26" grpId="0"/>
      <p:bldP spid="28" grpId="0"/>
      <p:bldP spid="45" grpId="0" animBg="1"/>
      <p:bldP spid="46" grpId="0"/>
      <p:bldP spid="47" grpId="0"/>
      <p:bldP spid="48" grpId="0" animBg="1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355463-961A-4809-ABFD-2C21C6B63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7" t="21111" r="28702" b="32593"/>
          <a:stretch/>
        </p:blipFill>
        <p:spPr>
          <a:xfrm>
            <a:off x="161647" y="561973"/>
            <a:ext cx="8458478" cy="441960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923ABBE-7CBA-44EC-B912-38C68B5613A3}"/>
              </a:ext>
            </a:extLst>
          </p:cNvPr>
          <p:cNvCxnSpPr>
            <a:cxnSpLocks/>
          </p:cNvCxnSpPr>
          <p:nvPr/>
        </p:nvCxnSpPr>
        <p:spPr>
          <a:xfrm>
            <a:off x="948690" y="1334909"/>
            <a:ext cx="144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11B62010-C52E-4B7F-8330-B7A95A657FD2}"/>
              </a:ext>
            </a:extLst>
          </p:cNvPr>
          <p:cNvSpPr txBox="1"/>
          <p:nvPr/>
        </p:nvSpPr>
        <p:spPr>
          <a:xfrm>
            <a:off x="1556922" y="185166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107FAF2-F9CE-4CBF-B5E0-C010DBDEF44D}"/>
              </a:ext>
            </a:extLst>
          </p:cNvPr>
          <p:cNvCxnSpPr>
            <a:cxnSpLocks/>
          </p:cNvCxnSpPr>
          <p:nvPr/>
        </p:nvCxnSpPr>
        <p:spPr>
          <a:xfrm>
            <a:off x="1564542" y="1695885"/>
            <a:ext cx="252000" cy="17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CA3A67-014F-465C-8BA3-5CB6FE14B49F}"/>
              </a:ext>
            </a:extLst>
          </p:cNvPr>
          <p:cNvSpPr txBox="1"/>
          <p:nvPr/>
        </p:nvSpPr>
        <p:spPr>
          <a:xfrm>
            <a:off x="882015" y="965577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8834CD-84C0-423C-B376-538E4E200002}"/>
              </a:ext>
            </a:extLst>
          </p:cNvPr>
          <p:cNvCxnSpPr>
            <a:cxnSpLocks/>
          </p:cNvCxnSpPr>
          <p:nvPr/>
        </p:nvCxnSpPr>
        <p:spPr>
          <a:xfrm flipH="1">
            <a:off x="948690" y="1704241"/>
            <a:ext cx="144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2D8D119-8D09-4887-B112-78A5A5BDCAFA}"/>
              </a:ext>
            </a:extLst>
          </p:cNvPr>
          <p:cNvSpPr txBox="1"/>
          <p:nvPr/>
        </p:nvSpPr>
        <p:spPr>
          <a:xfrm>
            <a:off x="882015" y="185166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1DD5274-9D22-43F8-BCD3-02DD63895C01}"/>
              </a:ext>
            </a:extLst>
          </p:cNvPr>
          <p:cNvCxnSpPr>
            <a:cxnSpLocks/>
          </p:cNvCxnSpPr>
          <p:nvPr/>
        </p:nvCxnSpPr>
        <p:spPr>
          <a:xfrm flipH="1">
            <a:off x="1591872" y="1345603"/>
            <a:ext cx="224670" cy="18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B26578C-E15E-4FA7-B0AE-96A3302FFFBF}"/>
              </a:ext>
            </a:extLst>
          </p:cNvPr>
          <p:cNvSpPr txBox="1"/>
          <p:nvPr/>
        </p:nvSpPr>
        <p:spPr>
          <a:xfrm>
            <a:off x="1574067" y="975298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52ECEF8-4737-4C5F-89A6-E5BF6E0060E5}"/>
                  </a:ext>
                </a:extLst>
              </p:cNvPr>
              <p:cNvSpPr txBox="1"/>
              <p:nvPr/>
            </p:nvSpPr>
            <p:spPr>
              <a:xfrm>
                <a:off x="2610534" y="1282956"/>
                <a:ext cx="111564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52ECEF8-4737-4C5F-89A6-E5BF6E006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534" y="1282956"/>
                <a:ext cx="1115646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361B174-01B1-4185-B305-4ACB38BADE29}"/>
              </a:ext>
            </a:extLst>
          </p:cNvPr>
          <p:cNvCxnSpPr>
            <a:cxnSpLocks/>
          </p:cNvCxnSpPr>
          <p:nvPr/>
        </p:nvCxnSpPr>
        <p:spPr>
          <a:xfrm>
            <a:off x="1237686" y="1353173"/>
            <a:ext cx="168204" cy="174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706790B-A510-4D82-AD08-169F70816D86}"/>
              </a:ext>
            </a:extLst>
          </p:cNvPr>
          <p:cNvCxnSpPr>
            <a:cxnSpLocks/>
          </p:cNvCxnSpPr>
          <p:nvPr/>
        </p:nvCxnSpPr>
        <p:spPr>
          <a:xfrm>
            <a:off x="1620105" y="1958438"/>
            <a:ext cx="168204" cy="174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FD7BF53D-4DDB-43C8-8840-564277D50466}"/>
                  </a:ext>
                </a:extLst>
              </p:cNvPr>
              <p:cNvSpPr txBox="1"/>
              <p:nvPr/>
            </p:nvSpPr>
            <p:spPr>
              <a:xfrm>
                <a:off x="3581401" y="1286843"/>
                <a:ext cx="1271578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10+12</m:t>
                          </m:r>
                        </m:num>
                        <m:den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FD7BF53D-4DDB-43C8-8840-564277D50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1286843"/>
                <a:ext cx="1271578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7E0AB73-403A-4C65-931F-09F2CAC38230}"/>
                  </a:ext>
                </a:extLst>
              </p:cNvPr>
              <p:cNvSpPr txBox="1"/>
              <p:nvPr/>
            </p:nvSpPr>
            <p:spPr>
              <a:xfrm>
                <a:off x="4688686" y="1290730"/>
                <a:ext cx="72913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i="1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7E0AB73-403A-4C65-931F-09F2CAC3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86" y="1290730"/>
                <a:ext cx="729136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09C99DA-2194-418D-AF47-49CD1E8AEBBB}"/>
                  </a:ext>
                </a:extLst>
              </p:cNvPr>
              <p:cNvSpPr txBox="1"/>
              <p:nvPr/>
            </p:nvSpPr>
            <p:spPr>
              <a:xfrm>
                <a:off x="5309716" y="1290730"/>
                <a:ext cx="729136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09C99DA-2194-418D-AF47-49CD1E8A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16" y="1290730"/>
                <a:ext cx="729136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1D3BB3D4-B7FE-4E28-AB2F-7DEF43153EC1}"/>
                  </a:ext>
                </a:extLst>
              </p:cNvPr>
              <p:cNvSpPr txBox="1"/>
              <p:nvPr/>
            </p:nvSpPr>
            <p:spPr>
              <a:xfrm>
                <a:off x="1871247" y="3766882"/>
                <a:ext cx="1115646" cy="115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cs-CZ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cs-CZ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1D3BB3D4-B7FE-4E28-AB2F-7DEF43153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47" y="3766882"/>
                <a:ext cx="1115646" cy="1153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A9350F2-1309-4D65-BC9F-AA2890DFB500}"/>
                  </a:ext>
                </a:extLst>
              </p:cNvPr>
              <p:cNvSpPr txBox="1"/>
              <p:nvPr/>
            </p:nvSpPr>
            <p:spPr>
              <a:xfrm>
                <a:off x="2986892" y="4058246"/>
                <a:ext cx="1271579" cy="636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BA9350F2-1309-4D65-BC9F-AA2890DF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892" y="4058246"/>
                <a:ext cx="1271579" cy="6362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FA835C6-8634-4312-B18A-A000D2C310C5}"/>
              </a:ext>
            </a:extLst>
          </p:cNvPr>
          <p:cNvCxnSpPr>
            <a:cxnSpLocks/>
          </p:cNvCxnSpPr>
          <p:nvPr/>
        </p:nvCxnSpPr>
        <p:spPr>
          <a:xfrm>
            <a:off x="3265170" y="4128857"/>
            <a:ext cx="144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374263B-FBD4-4055-9A72-34F1E12BD2E1}"/>
              </a:ext>
            </a:extLst>
          </p:cNvPr>
          <p:cNvSpPr txBox="1"/>
          <p:nvPr/>
        </p:nvSpPr>
        <p:spPr>
          <a:xfrm>
            <a:off x="3513735" y="4581612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7F8AB275-F202-47AF-8A7B-9A32AECEFEFC}"/>
              </a:ext>
            </a:extLst>
          </p:cNvPr>
          <p:cNvCxnSpPr>
            <a:cxnSpLocks/>
          </p:cNvCxnSpPr>
          <p:nvPr/>
        </p:nvCxnSpPr>
        <p:spPr>
          <a:xfrm>
            <a:off x="3537315" y="4463163"/>
            <a:ext cx="252000" cy="17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30E2664-191E-428B-9F7F-5FE05FBE6864}"/>
              </a:ext>
            </a:extLst>
          </p:cNvPr>
          <p:cNvSpPr txBox="1"/>
          <p:nvPr/>
        </p:nvSpPr>
        <p:spPr>
          <a:xfrm>
            <a:off x="3188580" y="3801812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F848BB68-544F-4854-BAB4-587571CD1BFE}"/>
              </a:ext>
            </a:extLst>
          </p:cNvPr>
          <p:cNvCxnSpPr>
            <a:cxnSpLocks/>
          </p:cNvCxnSpPr>
          <p:nvPr/>
        </p:nvCxnSpPr>
        <p:spPr>
          <a:xfrm flipH="1">
            <a:off x="3265170" y="4455123"/>
            <a:ext cx="14400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B002B299-7559-4D95-BA6C-A6A1795D4446}"/>
              </a:ext>
            </a:extLst>
          </p:cNvPr>
          <p:cNvCxnSpPr>
            <a:cxnSpLocks/>
          </p:cNvCxnSpPr>
          <p:nvPr/>
        </p:nvCxnSpPr>
        <p:spPr>
          <a:xfrm flipH="1">
            <a:off x="3562350" y="4128857"/>
            <a:ext cx="201687" cy="188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F8C2304-6CAC-4AAE-AB93-2BF2E03426E1}"/>
              </a:ext>
            </a:extLst>
          </p:cNvPr>
          <p:cNvSpPr txBox="1"/>
          <p:nvPr/>
        </p:nvSpPr>
        <p:spPr>
          <a:xfrm>
            <a:off x="3198137" y="4579878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7357AC1-A089-4EA5-9078-C9AC8433E362}"/>
              </a:ext>
            </a:extLst>
          </p:cNvPr>
          <p:cNvSpPr txBox="1"/>
          <p:nvPr/>
        </p:nvSpPr>
        <p:spPr>
          <a:xfrm>
            <a:off x="3538857" y="3801812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03784D9B-7995-47E1-92C6-EBF7CCCD0D4C}"/>
                  </a:ext>
                </a:extLst>
              </p:cNvPr>
              <p:cNvSpPr txBox="1"/>
              <p:nvPr/>
            </p:nvSpPr>
            <p:spPr>
              <a:xfrm>
                <a:off x="4036386" y="4051600"/>
                <a:ext cx="1271579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03784D9B-7995-47E1-92C6-EBF7CCCD0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386" y="4051600"/>
                <a:ext cx="1271579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1" grpId="0"/>
      <p:bldP spid="33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C234B3-CFEA-4200-A100-10B6FFFB7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2" t="20371" r="29284" b="34259"/>
          <a:stretch/>
        </p:blipFill>
        <p:spPr>
          <a:xfrm>
            <a:off x="104775" y="514306"/>
            <a:ext cx="8305800" cy="42672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112E95B-FD60-4252-83E8-FBAF53619A50}"/>
              </a:ext>
            </a:extLst>
          </p:cNvPr>
          <p:cNvSpPr txBox="1"/>
          <p:nvPr/>
        </p:nvSpPr>
        <p:spPr>
          <a:xfrm>
            <a:off x="2773362" y="1338415"/>
            <a:ext cx="43513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– x + 2x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= </a:t>
            </a:r>
            <a:r>
              <a:rPr lang="cs-CZ" sz="2200" b="1" dirty="0">
                <a:solidFill>
                  <a:srgbClr val="0070C0"/>
                </a:solidFill>
              </a:rPr>
              <a:t>3x</a:t>
            </a:r>
            <a:r>
              <a:rPr lang="cs-CZ" sz="2200" b="1" baseline="30000" dirty="0">
                <a:solidFill>
                  <a:srgbClr val="0070C0"/>
                </a:solidFill>
              </a:rPr>
              <a:t>2 </a:t>
            </a:r>
            <a:r>
              <a:rPr lang="cs-CZ" sz="2200" b="1" dirty="0">
                <a:solidFill>
                  <a:srgbClr val="0070C0"/>
                </a:solidFill>
              </a:rPr>
              <a:t>– x = x.(3x – 1)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431CE9-B112-4299-B785-8C87FA200DA7}"/>
              </a:ext>
            </a:extLst>
          </p:cNvPr>
          <p:cNvSpPr txBox="1"/>
          <p:nvPr/>
        </p:nvSpPr>
        <p:spPr>
          <a:xfrm>
            <a:off x="2590481" y="2793835"/>
            <a:ext cx="2408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25b</a:t>
            </a:r>
            <a:r>
              <a:rPr lang="cs-CZ" sz="2200" b="1" baseline="30000" dirty="0">
                <a:solidFill>
                  <a:srgbClr val="0070C0"/>
                </a:solidFill>
              </a:rPr>
              <a:t>2</a:t>
            </a:r>
            <a:r>
              <a:rPr lang="cs-CZ" sz="2200" b="1" dirty="0">
                <a:solidFill>
                  <a:srgbClr val="0070C0"/>
                </a:solidFill>
              </a:rPr>
              <a:t> – 4ab + 0,16a</a:t>
            </a:r>
            <a:r>
              <a:rPr lang="cs-CZ" sz="22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B9CFF8-7D32-4F9F-B411-99DBD229AC1C}"/>
              </a:ext>
            </a:extLst>
          </p:cNvPr>
          <p:cNvSpPr txBox="1"/>
          <p:nvPr/>
        </p:nvSpPr>
        <p:spPr>
          <a:xfrm>
            <a:off x="982662" y="4795626"/>
            <a:ext cx="54943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8n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– 4n – 12n + 6 + n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– 9 = </a:t>
            </a:r>
            <a:r>
              <a:rPr lang="cs-CZ" sz="2200" b="1" dirty="0">
                <a:solidFill>
                  <a:srgbClr val="0070C0"/>
                </a:solidFill>
              </a:rPr>
              <a:t>9n</a:t>
            </a:r>
            <a:r>
              <a:rPr lang="cs-CZ" sz="2200" b="1" baseline="30000" dirty="0">
                <a:solidFill>
                  <a:srgbClr val="0070C0"/>
                </a:solidFill>
              </a:rPr>
              <a:t>2 </a:t>
            </a:r>
            <a:r>
              <a:rPr lang="cs-CZ" sz="2200" b="1" dirty="0">
                <a:solidFill>
                  <a:srgbClr val="0070C0"/>
                </a:solidFill>
              </a:rPr>
              <a:t>– 16n - 3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7229A53-F51E-4ECC-B60D-32F8BAD2A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6" t="26111" r="23229" b="61136"/>
          <a:stretch/>
        </p:blipFill>
        <p:spPr>
          <a:xfrm>
            <a:off x="123824" y="190500"/>
            <a:ext cx="8901113" cy="114791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1FB1BFB-1CD5-4D3D-8A6F-9EEA340FFB9C}"/>
              </a:ext>
            </a:extLst>
          </p:cNvPr>
          <p:cNvSpPr txBox="1"/>
          <p:nvPr/>
        </p:nvSpPr>
        <p:spPr>
          <a:xfrm>
            <a:off x="1630362" y="1338415"/>
            <a:ext cx="1882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 + 5 = 4 – 3x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D3A284-C9BC-45E8-A5E5-94422DE17B4B}"/>
              </a:ext>
            </a:extLst>
          </p:cNvPr>
          <p:cNvSpPr txBox="1"/>
          <p:nvPr/>
        </p:nvSpPr>
        <p:spPr>
          <a:xfrm>
            <a:off x="3883200" y="1338415"/>
            <a:ext cx="13775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+3x - 5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D938DE-796F-44F3-85EB-D80298FF3FF5}"/>
              </a:ext>
            </a:extLst>
          </p:cNvPr>
          <p:cNvSpPr txBox="1"/>
          <p:nvPr/>
        </p:nvSpPr>
        <p:spPr>
          <a:xfrm>
            <a:off x="1881822" y="1827999"/>
            <a:ext cx="12728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4x = -1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20DACC-F9E8-4054-B68C-DE487406DB17}"/>
              </a:ext>
            </a:extLst>
          </p:cNvPr>
          <p:cNvSpPr txBox="1"/>
          <p:nvPr/>
        </p:nvSpPr>
        <p:spPr>
          <a:xfrm>
            <a:off x="3814620" y="1826537"/>
            <a:ext cx="13775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:4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D792531-997F-41C4-B8F5-C298F6C32B29}"/>
                  </a:ext>
                </a:extLst>
              </p:cNvPr>
              <p:cNvSpPr txBox="1"/>
              <p:nvPr/>
            </p:nvSpPr>
            <p:spPr>
              <a:xfrm>
                <a:off x="2024943" y="2278735"/>
                <a:ext cx="1272858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b="1" dirty="0">
                    <a:solidFill>
                      <a:srgbClr val="0070C0"/>
                    </a:solidFill>
                  </a:rPr>
                  <a:t>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cs-CZ" sz="2200" b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D792531-997F-41C4-B8F5-C298F6C3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43" y="2278735"/>
                <a:ext cx="1272858" cy="624082"/>
              </a:xfrm>
              <a:prstGeom prst="rect">
                <a:avLst/>
              </a:prstGeom>
              <a:blipFill>
                <a:blip r:embed="rId4"/>
                <a:stretch>
                  <a:fillRect l="-6220" b="-5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>
            <a:extLst>
              <a:ext uri="{FF2B5EF4-FFF2-40B4-BE49-F238E27FC236}">
                <a16:creationId xmlns:a16="http://schemas.microsoft.com/office/drawing/2014/main" id="{9EDAB2CF-F58F-42AE-A80A-586328924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6" t="60397" r="57940" b="27963"/>
          <a:stretch/>
        </p:blipFill>
        <p:spPr>
          <a:xfrm>
            <a:off x="276225" y="3070181"/>
            <a:ext cx="3346652" cy="104775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DDA63C5-B037-4FFB-8E2A-B498652C3A78}"/>
              </a:ext>
            </a:extLst>
          </p:cNvPr>
          <p:cNvSpPr txBox="1"/>
          <p:nvPr/>
        </p:nvSpPr>
        <p:spPr>
          <a:xfrm>
            <a:off x="4143527" y="3450525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.6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E7CF640-2823-4CE6-A255-57773D18C659}"/>
              </a:ext>
            </a:extLst>
          </p:cNvPr>
          <p:cNvSpPr txBox="1"/>
          <p:nvPr/>
        </p:nvSpPr>
        <p:spPr>
          <a:xfrm>
            <a:off x="847494" y="4074156"/>
            <a:ext cx="279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3y - 15 + 3 - y = 6 - 4y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E1EBC49-AA2E-4660-B48D-0CACB89E9CE4}"/>
              </a:ext>
            </a:extLst>
          </p:cNvPr>
          <p:cNvSpPr txBox="1"/>
          <p:nvPr/>
        </p:nvSpPr>
        <p:spPr>
          <a:xfrm>
            <a:off x="1586634" y="4606048"/>
            <a:ext cx="2276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2y - 12 = 6 - 4y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E34AED0-154E-463A-AD6F-A0468B80157D}"/>
              </a:ext>
            </a:extLst>
          </p:cNvPr>
          <p:cNvSpPr txBox="1"/>
          <p:nvPr/>
        </p:nvSpPr>
        <p:spPr>
          <a:xfrm>
            <a:off x="4036846" y="4600577"/>
            <a:ext cx="15943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+4y +12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BD7DB1B-B1AA-458D-B76E-16D955A14564}"/>
              </a:ext>
            </a:extLst>
          </p:cNvPr>
          <p:cNvSpPr txBox="1"/>
          <p:nvPr/>
        </p:nvSpPr>
        <p:spPr>
          <a:xfrm>
            <a:off x="2043834" y="5065155"/>
            <a:ext cx="1385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6y = 18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9585FC3-EF8A-427F-9681-A74F1962CDC9}"/>
              </a:ext>
            </a:extLst>
          </p:cNvPr>
          <p:cNvSpPr txBox="1"/>
          <p:nvPr/>
        </p:nvSpPr>
        <p:spPr>
          <a:xfrm>
            <a:off x="4016919" y="5019055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:6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9DC4103-FC6F-410D-BE7F-67F7990B0DF2}"/>
              </a:ext>
            </a:extLst>
          </p:cNvPr>
          <p:cNvSpPr txBox="1"/>
          <p:nvPr/>
        </p:nvSpPr>
        <p:spPr>
          <a:xfrm>
            <a:off x="2173374" y="5526518"/>
            <a:ext cx="1385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y = 3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5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7ECAE9-B0EA-42AF-8594-D67C4C394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29259" r="11875" b="28519"/>
          <a:stretch/>
        </p:blipFill>
        <p:spPr>
          <a:xfrm>
            <a:off x="66674" y="522837"/>
            <a:ext cx="9044195" cy="2706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14ED709-1E2B-457E-872B-45F94AB122AF}"/>
                  </a:ext>
                </a:extLst>
              </p:cNvPr>
              <p:cNvSpPr txBox="1"/>
              <p:nvPr/>
            </p:nvSpPr>
            <p:spPr>
              <a:xfrm>
                <a:off x="875982" y="3489159"/>
                <a:ext cx="228631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všech kuliček … 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14ED709-1E2B-457E-872B-45F94AB12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2" y="3489159"/>
                <a:ext cx="2286318" cy="430887"/>
              </a:xfrm>
              <a:prstGeom prst="rect">
                <a:avLst/>
              </a:prstGeom>
              <a:blipFill>
                <a:blip r:embed="rId4"/>
                <a:stretch>
                  <a:fillRect l="-3467" t="-8451" b="-281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E7326B8-0D85-4766-8179-F1E697837051}"/>
                  </a:ext>
                </a:extLst>
              </p:cNvPr>
              <p:cNvSpPr txBox="1"/>
              <p:nvPr/>
            </p:nvSpPr>
            <p:spPr>
              <a:xfrm>
                <a:off x="875982" y="3920046"/>
                <a:ext cx="1806258" cy="583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zelené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1E7326B8-0D85-4766-8179-F1E697837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2" y="3920046"/>
                <a:ext cx="1806258" cy="583173"/>
              </a:xfrm>
              <a:prstGeom prst="rect">
                <a:avLst/>
              </a:prstGeom>
              <a:blipFill>
                <a:blip r:embed="rId5"/>
                <a:stretch>
                  <a:fillRect l="-4392" b="-72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24CF8B3-48C1-4642-BB8B-1EC4BE8B0075}"/>
                  </a:ext>
                </a:extLst>
              </p:cNvPr>
              <p:cNvSpPr txBox="1"/>
              <p:nvPr/>
            </p:nvSpPr>
            <p:spPr>
              <a:xfrm>
                <a:off x="875982" y="4537266"/>
                <a:ext cx="1806258" cy="583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červené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24CF8B3-48C1-4642-BB8B-1EC4BE8B0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2" y="4537266"/>
                <a:ext cx="1806258" cy="583173"/>
              </a:xfrm>
              <a:prstGeom prst="rect">
                <a:avLst/>
              </a:prstGeom>
              <a:blipFill>
                <a:blip r:embed="rId6"/>
                <a:stretch>
                  <a:fillRect l="-4392" b="-72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B165D6A-86E2-4A47-9A23-CC6BFE8D0BD3}"/>
                  </a:ext>
                </a:extLst>
              </p:cNvPr>
              <p:cNvSpPr txBox="1"/>
              <p:nvPr/>
            </p:nvSpPr>
            <p:spPr>
              <a:xfrm>
                <a:off x="875982" y="5165472"/>
                <a:ext cx="2133918" cy="584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modré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EB165D6A-86E2-4A47-9A23-CC6BFE8D0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2" y="5165472"/>
                <a:ext cx="2133918" cy="584904"/>
              </a:xfrm>
              <a:prstGeom prst="rect">
                <a:avLst/>
              </a:prstGeom>
              <a:blipFill>
                <a:blip r:embed="rId7"/>
                <a:stretch>
                  <a:fillRect l="-3714" b="-72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116A1FF-86AE-4FB8-AFD2-96040AE6B0F1}"/>
                  </a:ext>
                </a:extLst>
              </p:cNvPr>
              <p:cNvSpPr txBox="1"/>
              <p:nvPr/>
            </p:nvSpPr>
            <p:spPr>
              <a:xfrm>
                <a:off x="4876482" y="3467100"/>
                <a:ext cx="2583498" cy="623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sz="20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2116A1FF-86AE-4FB8-AFD2-96040AE6B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482" y="3467100"/>
                <a:ext cx="2583498" cy="623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4BC129-66DD-4DFD-B450-27673EE264A7}"/>
              </a:ext>
            </a:extLst>
          </p:cNvPr>
          <p:cNvSpPr txBox="1"/>
          <p:nvPr/>
        </p:nvSpPr>
        <p:spPr>
          <a:xfrm>
            <a:off x="7793507" y="3571220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.12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4FFA386-E7B4-42E5-BFAA-50F206DEDD0C}"/>
                  </a:ext>
                </a:extLst>
              </p:cNvPr>
              <p:cNvSpPr txBox="1"/>
              <p:nvPr/>
            </p:nvSpPr>
            <p:spPr>
              <a:xfrm>
                <a:off x="4411662" y="4195109"/>
                <a:ext cx="324643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240=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E4FFA386-E7B4-42E5-BFAA-50F206DED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662" y="4195109"/>
                <a:ext cx="324643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0B236CB-0167-49FA-9106-32E2B36A2C00}"/>
                  </a:ext>
                </a:extLst>
              </p:cNvPr>
              <p:cNvSpPr txBox="1"/>
              <p:nvPr/>
            </p:nvSpPr>
            <p:spPr>
              <a:xfrm>
                <a:off x="5577522" y="4692222"/>
                <a:ext cx="213391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240=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20B236CB-0167-49FA-9106-32E2B36A2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22" y="4692222"/>
                <a:ext cx="21339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ADD21F3-C3C8-48A6-A133-EECCD7F16028}"/>
                  </a:ext>
                </a:extLst>
              </p:cNvPr>
              <p:cNvSpPr txBox="1"/>
              <p:nvPr/>
            </p:nvSpPr>
            <p:spPr>
              <a:xfrm>
                <a:off x="7793507" y="4673274"/>
                <a:ext cx="81709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/ -7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ADD21F3-C3C8-48A6-A133-EECCD7F16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507" y="4673274"/>
                <a:ext cx="817094" cy="430887"/>
              </a:xfrm>
              <a:prstGeom prst="rect">
                <a:avLst/>
              </a:prstGeom>
              <a:blipFill>
                <a:blip r:embed="rId11"/>
                <a:stretch>
                  <a:fillRect l="-9630" t="-1000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E97A4DD-F27B-40B6-9AC8-0E8E3DE16569}"/>
                  </a:ext>
                </a:extLst>
              </p:cNvPr>
              <p:cNvSpPr txBox="1"/>
              <p:nvPr/>
            </p:nvSpPr>
            <p:spPr>
              <a:xfrm>
                <a:off x="6168231" y="5154747"/>
                <a:ext cx="1333818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240=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sz="2000" b="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28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E97A4DD-F27B-40B6-9AC8-0E8E3DE16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1" y="5154747"/>
                <a:ext cx="13338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EDFC07-BB0E-4100-B092-2A0B67F0C4EA}"/>
              </a:ext>
            </a:extLst>
          </p:cNvPr>
          <p:cNvSpPr txBox="1"/>
          <p:nvPr/>
        </p:nvSpPr>
        <p:spPr>
          <a:xfrm>
            <a:off x="7793507" y="5104288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:5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308B713-27FD-4627-871B-9F7093AAE95C}"/>
                  </a:ext>
                </a:extLst>
              </p:cNvPr>
              <p:cNvSpPr txBox="1"/>
              <p:nvPr/>
            </p:nvSpPr>
            <p:spPr>
              <a:xfrm>
                <a:off x="6473031" y="5547740"/>
                <a:ext cx="13338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48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5308B713-27FD-4627-871B-9F7093AA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31" y="5547740"/>
                <a:ext cx="1333818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>
            <a:extLst>
              <a:ext uri="{FF2B5EF4-FFF2-40B4-BE49-F238E27FC236}">
                <a16:creationId xmlns:a16="http://schemas.microsoft.com/office/drawing/2014/main" id="{7A5B5015-CFC6-41D9-8864-1A5D77CE323B}"/>
              </a:ext>
            </a:extLst>
          </p:cNvPr>
          <p:cNvSpPr txBox="1"/>
          <p:nvPr/>
        </p:nvSpPr>
        <p:spPr>
          <a:xfrm>
            <a:off x="3112452" y="3464899"/>
            <a:ext cx="888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48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9AF66BA-2B45-4521-AD48-2E3821884C2D}"/>
              </a:ext>
            </a:extLst>
          </p:cNvPr>
          <p:cNvSpPr txBox="1"/>
          <p:nvPr/>
        </p:nvSpPr>
        <p:spPr>
          <a:xfrm>
            <a:off x="3112452" y="3983064"/>
            <a:ext cx="888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0ED938-4A73-4714-AAD6-E94FD5FB6DE3}"/>
              </a:ext>
            </a:extLst>
          </p:cNvPr>
          <p:cNvSpPr txBox="1"/>
          <p:nvPr/>
        </p:nvSpPr>
        <p:spPr>
          <a:xfrm>
            <a:off x="3112452" y="4598019"/>
            <a:ext cx="888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CD309A3-D2CD-4231-A082-6E6A8EA7C9B3}"/>
              </a:ext>
            </a:extLst>
          </p:cNvPr>
          <p:cNvSpPr txBox="1"/>
          <p:nvPr/>
        </p:nvSpPr>
        <p:spPr>
          <a:xfrm>
            <a:off x="3091967" y="5210841"/>
            <a:ext cx="888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=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28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DDCDFF9-68DF-4BF9-8786-298B9469CFBD}"/>
              </a:ext>
            </a:extLst>
          </p:cNvPr>
          <p:cNvSpPr txBox="1"/>
          <p:nvPr/>
        </p:nvSpPr>
        <p:spPr>
          <a:xfrm>
            <a:off x="3424872" y="2375239"/>
            <a:ext cx="888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baseline="30000" dirty="0">
                <a:solidFill>
                  <a:srgbClr val="0070C0"/>
                </a:solidFill>
              </a:rPr>
              <a:t>  </a:t>
            </a:r>
            <a:r>
              <a:rPr lang="cs-CZ" sz="2400" b="1" dirty="0">
                <a:solidFill>
                  <a:srgbClr val="0070C0"/>
                </a:solidFill>
              </a:rPr>
              <a:t>48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C50357B-968C-4276-B158-70406F2695F3}"/>
              </a:ext>
            </a:extLst>
          </p:cNvPr>
          <p:cNvSpPr txBox="1"/>
          <p:nvPr/>
        </p:nvSpPr>
        <p:spPr>
          <a:xfrm>
            <a:off x="6571932" y="2802075"/>
            <a:ext cx="1855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aseline="30000" dirty="0">
                <a:solidFill>
                  <a:srgbClr val="0070C0"/>
                </a:solidFill>
              </a:rPr>
              <a:t>  </a:t>
            </a:r>
            <a:r>
              <a:rPr lang="cs-CZ" sz="2400" dirty="0">
                <a:solidFill>
                  <a:srgbClr val="0070C0"/>
                </a:solidFill>
              </a:rPr>
              <a:t>12 - 8 = </a:t>
            </a:r>
            <a:r>
              <a:rPr lang="cs-CZ" sz="24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97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6573B8-68C3-4BD4-B6B0-0C769E80A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1" t="27408" r="28333" b="13148"/>
          <a:stretch/>
        </p:blipFill>
        <p:spPr>
          <a:xfrm>
            <a:off x="57150" y="164235"/>
            <a:ext cx="8639175" cy="643428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C398B13-6CA4-49D8-BC13-D28C01421F7D}"/>
                  </a:ext>
                </a:extLst>
              </p:cNvPr>
              <p:cNvSpPr txBox="1"/>
              <p:nvPr/>
            </p:nvSpPr>
            <p:spPr>
              <a:xfrm>
                <a:off x="7233427" y="685166"/>
                <a:ext cx="1418470" cy="62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12+ 6 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C398B13-6CA4-49D8-BC13-D28C01421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427" y="685166"/>
                <a:ext cx="1418470" cy="624082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1E1C8EE9-119E-4D43-9F57-E75A01BF915A}"/>
              </a:ext>
            </a:extLst>
          </p:cNvPr>
          <p:cNvSpPr/>
          <p:nvPr/>
        </p:nvSpPr>
        <p:spPr>
          <a:xfrm>
            <a:off x="3055715" y="2662177"/>
            <a:ext cx="266217" cy="1064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71E0AB6-B0F9-4D60-A184-757363082F79}"/>
                  </a:ext>
                </a:extLst>
              </p:cNvPr>
              <p:cNvSpPr txBox="1"/>
              <p:nvPr/>
            </p:nvSpPr>
            <p:spPr>
              <a:xfrm>
                <a:off x="6400494" y="1302324"/>
                <a:ext cx="2206975" cy="62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12+6+9+4+4 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71E0AB6-B0F9-4D60-A184-75736308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494" y="1302324"/>
                <a:ext cx="2206975" cy="625877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068F6E96-916A-40B8-A771-FDA6D0E9640D}"/>
              </a:ext>
            </a:extLst>
          </p:cNvPr>
          <p:cNvSpPr txBox="1"/>
          <p:nvPr/>
        </p:nvSpPr>
        <p:spPr>
          <a:xfrm>
            <a:off x="7602821" y="5364809"/>
            <a:ext cx="485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4C0A189-C9C6-49CB-BCAF-793A666B60A3}"/>
              </a:ext>
            </a:extLst>
          </p:cNvPr>
          <p:cNvSpPr txBox="1"/>
          <p:nvPr/>
        </p:nvSpPr>
        <p:spPr>
          <a:xfrm>
            <a:off x="4172079" y="2507309"/>
            <a:ext cx="485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D2315EE-C0E8-424A-9321-A6875DDB14BB}"/>
                  </a:ext>
                </a:extLst>
              </p:cNvPr>
              <p:cNvSpPr txBox="1"/>
              <p:nvPr/>
            </p:nvSpPr>
            <p:spPr>
              <a:xfrm>
                <a:off x="6400224" y="2024143"/>
                <a:ext cx="2206975" cy="62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6+14+2+</m:t>
                        </m:r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+6 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8</a:t>
                </a: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D2315EE-C0E8-424A-9321-A6875DDB1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224" y="2024143"/>
                <a:ext cx="2206975" cy="625877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A2DF769-FF36-4015-A4A1-5273B7BD654D}"/>
                  </a:ext>
                </a:extLst>
              </p:cNvPr>
              <p:cNvSpPr txBox="1"/>
              <p:nvPr/>
            </p:nvSpPr>
            <p:spPr>
              <a:xfrm>
                <a:off x="7305134" y="2637001"/>
                <a:ext cx="1275055" cy="62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28+</m:t>
                        </m:r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</a:rPr>
                  <a:t>8</a:t>
                </a: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1A2DF769-FF36-4015-A4A1-5273B7BD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134" y="2637001"/>
                <a:ext cx="1275055" cy="625877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F32BD6D-6ECF-4CCA-845B-08982205F73A}"/>
                  </a:ext>
                </a:extLst>
              </p:cNvPr>
              <p:cNvSpPr txBox="1"/>
              <p:nvPr/>
            </p:nvSpPr>
            <p:spPr>
              <a:xfrm>
                <a:off x="7047253" y="3296161"/>
                <a:ext cx="159665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2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28+</m:t>
                    </m:r>
                    <m:r>
                      <a:rPr lang="cs-CZ" sz="22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2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=</a:t>
                </a:r>
                <a:r>
                  <a:rPr lang="cs-CZ" sz="22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dirty="0">
                    <a:solidFill>
                      <a:srgbClr val="0070C0"/>
                    </a:solidFill>
                  </a:rPr>
                  <a:t>40</a:t>
                </a: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F32BD6D-6ECF-4CCA-845B-08982205F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53" y="3296161"/>
                <a:ext cx="1596652" cy="430887"/>
              </a:xfrm>
              <a:prstGeom prst="rect">
                <a:avLst/>
              </a:prstGeom>
              <a:blipFill>
                <a:blip r:embed="rId8"/>
                <a:stretch>
                  <a:fillRect l="-382" t="-1000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AE4BFDCF-7DDA-40C6-A805-125AFBFD0072}"/>
                  </a:ext>
                </a:extLst>
              </p:cNvPr>
              <p:cNvSpPr txBox="1"/>
              <p:nvPr/>
            </p:nvSpPr>
            <p:spPr>
              <a:xfrm>
                <a:off x="7682753" y="3697532"/>
                <a:ext cx="89743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=</a:t>
                </a:r>
                <a:r>
                  <a:rPr lang="cs-CZ" sz="22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AE4BFDCF-7DDA-40C6-A805-125AFBFD0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53" y="3697532"/>
                <a:ext cx="897436" cy="430887"/>
              </a:xfrm>
              <a:prstGeom prst="rect">
                <a:avLst/>
              </a:prstGeom>
              <a:blipFill>
                <a:blip r:embed="rId9"/>
                <a:stretch>
                  <a:fillRect t="-10000" r="-4730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4BD73FE1-38DA-40F1-AF6A-C7EADFF8B827}"/>
                  </a:ext>
                </a:extLst>
              </p:cNvPr>
              <p:cNvSpPr txBox="1"/>
              <p:nvPr/>
            </p:nvSpPr>
            <p:spPr>
              <a:xfrm>
                <a:off x="7233427" y="6172834"/>
                <a:ext cx="89743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=</a:t>
                </a:r>
                <a:r>
                  <a:rPr lang="cs-CZ" sz="2200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b="1" dirty="0">
                    <a:solidFill>
                      <a:srgbClr val="0070C0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4BD73FE1-38DA-40F1-AF6A-C7EADFF8B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427" y="6172834"/>
                <a:ext cx="897436" cy="430887"/>
              </a:xfrm>
              <a:prstGeom prst="rect">
                <a:avLst/>
              </a:prstGeom>
              <a:blipFill>
                <a:blip r:embed="rId10"/>
                <a:stretch>
                  <a:fillRect t="-10000" r="-5442"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1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  <p:bldP spid="10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E76444-F881-43BE-BB12-4EE36735E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36666" r="28542" b="18148"/>
          <a:stretch/>
        </p:blipFill>
        <p:spPr>
          <a:xfrm>
            <a:off x="123415" y="398212"/>
            <a:ext cx="8916733" cy="510723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95EDAB-B549-4BFD-96F8-74022DA64005}"/>
              </a:ext>
            </a:extLst>
          </p:cNvPr>
          <p:cNvSpPr txBox="1"/>
          <p:nvPr/>
        </p:nvSpPr>
        <p:spPr>
          <a:xfrm>
            <a:off x="192865" y="1791038"/>
            <a:ext cx="5281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Obsah čtverce KLMN … 9 + 16 = </a:t>
            </a:r>
            <a:r>
              <a:rPr lang="cs-CZ" sz="2400" b="1" dirty="0">
                <a:solidFill>
                  <a:srgbClr val="0070C0"/>
                </a:solidFill>
              </a:rPr>
              <a:t>25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2C96BB-4E1B-4A78-A074-716AFF405CF2}"/>
                  </a:ext>
                </a:extLst>
              </p:cNvPr>
              <p:cNvSpPr txBox="1"/>
              <p:nvPr/>
            </p:nvSpPr>
            <p:spPr>
              <a:xfrm>
                <a:off x="192865" y="2160103"/>
                <a:ext cx="3534183" cy="51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Strana KL …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cs-CZ" sz="2400" b="1" baseline="30000" dirty="0">
                    <a:solidFill>
                      <a:srgbClr val="0070C0"/>
                    </a:solidFill>
                  </a:rPr>
                  <a:t> 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5 cm 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2C96BB-4E1B-4A78-A074-716AFF40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5" y="2160103"/>
                <a:ext cx="3534183" cy="513602"/>
              </a:xfrm>
              <a:prstGeom prst="rect">
                <a:avLst/>
              </a:prstGeom>
              <a:blipFill>
                <a:blip r:embed="rId4"/>
                <a:stretch>
                  <a:fillRect l="-2763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DEF2F7A4-170F-4EB4-BDE2-FBA8DB6511CF}"/>
              </a:ext>
            </a:extLst>
          </p:cNvPr>
          <p:cNvSpPr txBox="1"/>
          <p:nvPr/>
        </p:nvSpPr>
        <p:spPr>
          <a:xfrm>
            <a:off x="3271732" y="4588041"/>
            <a:ext cx="941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5 cm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054663-D95F-4452-B1C6-8CA4ECF7BDFD}"/>
              </a:ext>
            </a:extLst>
          </p:cNvPr>
          <p:cNvSpPr txBox="1"/>
          <p:nvPr/>
        </p:nvSpPr>
        <p:spPr>
          <a:xfrm>
            <a:off x="192865" y="2829884"/>
            <a:ext cx="5281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Obsah čtverce ABCD … 25 + 56 = </a:t>
            </a:r>
            <a:r>
              <a:rPr lang="cs-CZ" sz="2400" b="1" dirty="0">
                <a:solidFill>
                  <a:srgbClr val="0070C0"/>
                </a:solidFill>
              </a:rPr>
              <a:t>81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CD69B7D-A98C-4F18-9EA8-DDDD8DE4B690}"/>
                  </a:ext>
                </a:extLst>
              </p:cNvPr>
              <p:cNvSpPr txBox="1"/>
              <p:nvPr/>
            </p:nvSpPr>
            <p:spPr>
              <a:xfrm>
                <a:off x="192864" y="3202006"/>
                <a:ext cx="3534183" cy="51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Strana AB …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cs-CZ" sz="2400" b="1" baseline="30000" dirty="0">
                    <a:solidFill>
                      <a:srgbClr val="0070C0"/>
                    </a:solidFill>
                  </a:rPr>
                  <a:t>  </a:t>
                </a:r>
                <a:r>
                  <a:rPr lang="cs-CZ" sz="2400" dirty="0">
                    <a:solidFill>
                      <a:srgbClr val="0070C0"/>
                    </a:solidFill>
                  </a:rPr>
                  <a:t>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9 cm 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6CD69B7D-A98C-4F18-9EA8-DDDD8DE4B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4" y="3202006"/>
                <a:ext cx="3534183" cy="513602"/>
              </a:xfrm>
              <a:prstGeom prst="rect">
                <a:avLst/>
              </a:prstGeom>
              <a:blipFill>
                <a:blip r:embed="rId5"/>
                <a:stretch>
                  <a:fillRect l="-2763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42E6FCEE-DD73-4A12-BD0E-EA350E9CF965}"/>
              </a:ext>
            </a:extLst>
          </p:cNvPr>
          <p:cNvSpPr txBox="1"/>
          <p:nvPr/>
        </p:nvSpPr>
        <p:spPr>
          <a:xfrm>
            <a:off x="192865" y="3684493"/>
            <a:ext cx="5281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Obvod čtverce ABCD … 4 . 9 = </a:t>
            </a:r>
            <a:r>
              <a:rPr lang="cs-CZ" sz="2400" b="1" dirty="0">
                <a:solidFill>
                  <a:srgbClr val="0070C0"/>
                </a:solidFill>
              </a:rPr>
              <a:t>36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2403EBD-A589-42DA-AFB4-7A34E13A659E}"/>
              </a:ext>
            </a:extLst>
          </p:cNvPr>
          <p:cNvSpPr txBox="1"/>
          <p:nvPr/>
        </p:nvSpPr>
        <p:spPr>
          <a:xfrm>
            <a:off x="3256320" y="5027592"/>
            <a:ext cx="941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36 cm </a:t>
            </a:r>
          </a:p>
        </p:txBody>
      </p:sp>
    </p:spTree>
    <p:extLst>
      <p:ext uri="{BB962C8B-B14F-4D97-AF65-F5344CB8AC3E}">
        <p14:creationId xmlns:p14="http://schemas.microsoft.com/office/powerpoint/2010/main" val="36021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96997F-3920-49F1-9C7C-8D2F4AA4D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0" t="21481" r="21459" b="8334"/>
          <a:stretch/>
        </p:blipFill>
        <p:spPr>
          <a:xfrm>
            <a:off x="66265" y="333375"/>
            <a:ext cx="9023343" cy="601027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C3AAF42-AA22-4274-B0A0-F7283417E635}"/>
              </a:ext>
            </a:extLst>
          </p:cNvPr>
          <p:cNvCxnSpPr>
            <a:cxnSpLocks/>
          </p:cNvCxnSpPr>
          <p:nvPr/>
        </p:nvCxnSpPr>
        <p:spPr>
          <a:xfrm>
            <a:off x="3552839" y="885000"/>
            <a:ext cx="2026158" cy="4022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0635F271-326C-4AC4-A868-336D73EE7FA9}"/>
              </a:ext>
            </a:extLst>
          </p:cNvPr>
          <p:cNvSpPr/>
          <p:nvPr/>
        </p:nvSpPr>
        <p:spPr>
          <a:xfrm>
            <a:off x="3929606" y="2013994"/>
            <a:ext cx="1047508" cy="1111169"/>
          </a:xfrm>
          <a:prstGeom prst="arc">
            <a:avLst>
              <a:gd name="adj1" fmla="val 20356000"/>
              <a:gd name="adj2" fmla="val 40159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21BC0ED-BDC3-4622-A798-079A4C62B1EC}"/>
              </a:ext>
            </a:extLst>
          </p:cNvPr>
          <p:cNvSpPr/>
          <p:nvPr/>
        </p:nvSpPr>
        <p:spPr>
          <a:xfrm>
            <a:off x="4722617" y="2715807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2F1593BC-52F1-4A3D-8201-03644AE8E899}"/>
              </a:ext>
            </a:extLst>
          </p:cNvPr>
          <p:cNvSpPr/>
          <p:nvPr/>
        </p:nvSpPr>
        <p:spPr>
          <a:xfrm>
            <a:off x="3021958" y="1175917"/>
            <a:ext cx="2880000" cy="2880000"/>
          </a:xfrm>
          <a:prstGeom prst="arc">
            <a:avLst>
              <a:gd name="adj1" fmla="val 8093925"/>
              <a:gd name="adj2" fmla="val 206328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AE27B2E-85E6-4C60-A664-9E9FC25D25F0}"/>
              </a:ext>
            </a:extLst>
          </p:cNvPr>
          <p:cNvSpPr txBox="1"/>
          <p:nvPr/>
        </p:nvSpPr>
        <p:spPr>
          <a:xfrm>
            <a:off x="5666979" y="1406497"/>
            <a:ext cx="442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5E761DB-250D-4866-A25E-71A6DB297D33}"/>
              </a:ext>
            </a:extLst>
          </p:cNvPr>
          <p:cNvSpPr txBox="1"/>
          <p:nvPr/>
        </p:nvSpPr>
        <p:spPr>
          <a:xfrm>
            <a:off x="2630561" y="2905780"/>
            <a:ext cx="442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82D5481-B621-4FE1-AFAC-209AC9A5DBB3}"/>
              </a:ext>
            </a:extLst>
          </p:cNvPr>
          <p:cNvCxnSpPr>
            <a:cxnSpLocks/>
          </p:cNvCxnSpPr>
          <p:nvPr/>
        </p:nvCxnSpPr>
        <p:spPr>
          <a:xfrm flipH="1">
            <a:off x="3200400" y="1958181"/>
            <a:ext cx="2570170" cy="12955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049F2206-0C58-406D-B69E-66CAED6FDA14}"/>
              </a:ext>
            </a:extLst>
          </p:cNvPr>
          <p:cNvCxnSpPr>
            <a:cxnSpLocks/>
          </p:cNvCxnSpPr>
          <p:nvPr/>
        </p:nvCxnSpPr>
        <p:spPr>
          <a:xfrm>
            <a:off x="3169652" y="3259089"/>
            <a:ext cx="2235725" cy="1220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188D283-81EC-42A3-A844-D71484B04872}"/>
              </a:ext>
            </a:extLst>
          </p:cNvPr>
          <p:cNvCxnSpPr>
            <a:cxnSpLocks/>
          </p:cNvCxnSpPr>
          <p:nvPr/>
        </p:nvCxnSpPr>
        <p:spPr>
          <a:xfrm flipH="1">
            <a:off x="5383724" y="1958181"/>
            <a:ext cx="386845" cy="25212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8AFA70CA-E205-4676-A69F-933A39D191D0}"/>
              </a:ext>
            </a:extLst>
          </p:cNvPr>
          <p:cNvCxnSpPr>
            <a:cxnSpLocks/>
          </p:cNvCxnSpPr>
          <p:nvPr/>
        </p:nvCxnSpPr>
        <p:spPr>
          <a:xfrm>
            <a:off x="3013249" y="2569578"/>
            <a:ext cx="1397837" cy="5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178CA09-326B-4535-ABA0-F15834E08C72}"/>
              </a:ext>
            </a:extLst>
          </p:cNvPr>
          <p:cNvSpPr txBox="1"/>
          <p:nvPr/>
        </p:nvSpPr>
        <p:spPr>
          <a:xfrm>
            <a:off x="3264990" y="2194617"/>
            <a:ext cx="1024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16046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9" grpId="0"/>
      <p:bldP spid="20" grpId="0"/>
      <p:bldP spid="31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4145</TotalTime>
  <Words>702</Words>
  <Application>Microsoft Office PowerPoint</Application>
  <PresentationFormat>Předvádění na obrazovce (4:3)</PresentationFormat>
  <Paragraphs>165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565</cp:revision>
  <dcterms:created xsi:type="dcterms:W3CDTF">2020-04-30T12:47:45Z</dcterms:created>
  <dcterms:modified xsi:type="dcterms:W3CDTF">2023-03-17T10:47:20Z</dcterms:modified>
</cp:coreProperties>
</file>