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95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 autoAdjust="0"/>
    <p:restoredTop sz="92996" autoAdjust="0"/>
  </p:normalViewPr>
  <p:slideViewPr>
    <p:cSldViewPr snapToGrid="0">
      <p:cViewPr varScale="1">
        <p:scale>
          <a:sx n="80" d="100"/>
          <a:sy n="80" d="100"/>
        </p:scale>
        <p:origin x="155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40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01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7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3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01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1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123728" y="2437195"/>
            <a:ext cx="47525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prstClr val="black"/>
                </a:solidFill>
              </a:rPr>
              <a:t>Výukový materiál pro 9.ročník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373216"/>
            <a:ext cx="609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Autor materiálu: </a:t>
            </a:r>
            <a:r>
              <a:rPr lang="cs-CZ" dirty="0">
                <a:solidFill>
                  <a:prstClr val="black"/>
                </a:solidFill>
              </a:rPr>
              <a:t>Mgr. Martin Holý     </a:t>
            </a:r>
          </a:p>
          <a:p>
            <a:r>
              <a:rPr lang="cs-CZ" dirty="0">
                <a:solidFill>
                  <a:prstClr val="black"/>
                </a:solidFill>
              </a:rPr>
              <a:t>Další šíření materiálu je možné pouze se souhlasem autora   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6478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ové pole 7">
            <a:extLst>
              <a:ext uri="{FF2B5EF4-FFF2-40B4-BE49-F238E27FC236}">
                <a16:creationId xmlns:a16="http://schemas.microsoft.com/office/drawing/2014/main" id="{D074EDF8-3C82-4523-9266-089AF86D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068" y="1082708"/>
            <a:ext cx="3888932" cy="109940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cs-CZ" altLang="cs-CZ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9-2020-2</a:t>
            </a:r>
            <a:endParaRPr kumimoji="0" lang="cs-CZ" altLang="cs-CZ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D82C11C-36AC-40F5-882C-ED7E1A65D5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08" t="24263" r="20348" b="8347"/>
          <a:stretch/>
        </p:blipFill>
        <p:spPr>
          <a:xfrm>
            <a:off x="85059" y="42527"/>
            <a:ext cx="9092303" cy="558209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1806C0D-3364-4E4D-8D6D-080B67763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90" t="54323" r="25581" b="27570"/>
          <a:stretch/>
        </p:blipFill>
        <p:spPr>
          <a:xfrm>
            <a:off x="138224" y="5497026"/>
            <a:ext cx="7632000" cy="1372636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5C80939D-FEE0-45B4-B1A1-DBC39E123C10}"/>
              </a:ext>
            </a:extLst>
          </p:cNvPr>
          <p:cNvCxnSpPr>
            <a:cxnSpLocks/>
          </p:cNvCxnSpPr>
          <p:nvPr/>
        </p:nvCxnSpPr>
        <p:spPr>
          <a:xfrm flipV="1">
            <a:off x="2162629" y="3526271"/>
            <a:ext cx="4557486" cy="124822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A94F58F2-90A5-407F-BA1C-1562C6FDC728}"/>
              </a:ext>
            </a:extLst>
          </p:cNvPr>
          <p:cNvCxnSpPr>
            <a:cxnSpLocks/>
          </p:cNvCxnSpPr>
          <p:nvPr/>
        </p:nvCxnSpPr>
        <p:spPr>
          <a:xfrm rot="5400000" flipV="1">
            <a:off x="2068061" y="2459471"/>
            <a:ext cx="4557486" cy="124822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louk 8">
            <a:extLst>
              <a:ext uri="{FF2B5EF4-FFF2-40B4-BE49-F238E27FC236}">
                <a16:creationId xmlns:a16="http://schemas.microsoft.com/office/drawing/2014/main" id="{7D3A1B69-0955-4E30-B43B-1975E55781A9}"/>
              </a:ext>
            </a:extLst>
          </p:cNvPr>
          <p:cNvSpPr/>
          <p:nvPr/>
        </p:nvSpPr>
        <p:spPr>
          <a:xfrm>
            <a:off x="4274404" y="3732703"/>
            <a:ext cx="720000" cy="720000"/>
          </a:xfrm>
          <a:prstGeom prst="arc">
            <a:avLst>
              <a:gd name="adj1" fmla="val 15237849"/>
              <a:gd name="adj2" fmla="val 20677385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7C65E121-2CB8-44AE-90B0-A69BB4068A45}"/>
              </a:ext>
            </a:extLst>
          </p:cNvPr>
          <p:cNvSpPr/>
          <p:nvPr/>
        </p:nvSpPr>
        <p:spPr>
          <a:xfrm>
            <a:off x="4714039" y="3888707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CB2A57A4-2561-4E6F-9D20-21B782D4BCA1}"/>
              </a:ext>
            </a:extLst>
          </p:cNvPr>
          <p:cNvCxnSpPr>
            <a:cxnSpLocks/>
          </p:cNvCxnSpPr>
          <p:nvPr/>
        </p:nvCxnSpPr>
        <p:spPr>
          <a:xfrm>
            <a:off x="3048000" y="2044083"/>
            <a:ext cx="4194627" cy="21063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2D52EAD9-28A1-420C-9E4D-E7D0342A4332}"/>
              </a:ext>
            </a:extLst>
          </p:cNvPr>
          <p:cNvCxnSpPr>
            <a:cxnSpLocks/>
          </p:cNvCxnSpPr>
          <p:nvPr/>
        </p:nvCxnSpPr>
        <p:spPr>
          <a:xfrm rot="5400000">
            <a:off x="1270003" y="1717514"/>
            <a:ext cx="4194627" cy="21063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BD7BBE8-39D7-421F-895C-BB2C719ED4BE}"/>
              </a:ext>
            </a:extLst>
          </p:cNvPr>
          <p:cNvSpPr txBox="1"/>
          <p:nvPr/>
        </p:nvSpPr>
        <p:spPr>
          <a:xfrm flipH="1">
            <a:off x="2314165" y="4822192"/>
            <a:ext cx="34110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600" dirty="0"/>
              <a:t>A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8D514FE2-443D-460B-A5B6-E6FA6B61E591}"/>
              </a:ext>
            </a:extLst>
          </p:cNvPr>
          <p:cNvSpPr txBox="1"/>
          <p:nvPr/>
        </p:nvSpPr>
        <p:spPr>
          <a:xfrm flipH="1">
            <a:off x="6052474" y="3759908"/>
            <a:ext cx="34110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600" dirty="0"/>
              <a:t>B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86D0611-7EFA-45AA-BCDC-63924AD53C56}"/>
              </a:ext>
            </a:extLst>
          </p:cNvPr>
          <p:cNvSpPr txBox="1"/>
          <p:nvPr/>
        </p:nvSpPr>
        <p:spPr>
          <a:xfrm flipH="1">
            <a:off x="3914296" y="2735762"/>
            <a:ext cx="34110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600" dirty="0"/>
              <a:t>O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3C9D6A0-5390-4FA1-AA21-42976AEDB0B0}"/>
              </a:ext>
            </a:extLst>
          </p:cNvPr>
          <p:cNvSpPr txBox="1"/>
          <p:nvPr/>
        </p:nvSpPr>
        <p:spPr>
          <a:xfrm flipH="1">
            <a:off x="3541744" y="1310931"/>
            <a:ext cx="4304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/>
              <a:t>C</a:t>
            </a:r>
            <a:endParaRPr lang="cs-CZ" sz="2600" baseline="-25000" dirty="0"/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8BCFEEB3-376E-4670-A367-778C7DDDD4CF}"/>
              </a:ext>
            </a:extLst>
          </p:cNvPr>
          <p:cNvCxnSpPr>
            <a:cxnSpLocks/>
          </p:cNvCxnSpPr>
          <p:nvPr/>
        </p:nvCxnSpPr>
        <p:spPr>
          <a:xfrm flipV="1">
            <a:off x="2399628" y="3657942"/>
            <a:ext cx="3868506" cy="10524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703B540A-97F2-4C73-B13F-7A27C8719C6D}"/>
              </a:ext>
            </a:extLst>
          </p:cNvPr>
          <p:cNvCxnSpPr>
            <a:cxnSpLocks/>
          </p:cNvCxnSpPr>
          <p:nvPr/>
        </p:nvCxnSpPr>
        <p:spPr>
          <a:xfrm flipH="1" flipV="1">
            <a:off x="3947081" y="1621259"/>
            <a:ext cx="2310844" cy="20366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A3B1A2A7-B6F8-408F-8265-FAC9431FFD58}"/>
              </a:ext>
            </a:extLst>
          </p:cNvPr>
          <p:cNvCxnSpPr>
            <a:cxnSpLocks/>
          </p:cNvCxnSpPr>
          <p:nvPr/>
        </p:nvCxnSpPr>
        <p:spPr>
          <a:xfrm flipH="1">
            <a:off x="2399628" y="1621259"/>
            <a:ext cx="1554596" cy="30891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louk 35">
            <a:extLst>
              <a:ext uri="{FF2B5EF4-FFF2-40B4-BE49-F238E27FC236}">
                <a16:creationId xmlns:a16="http://schemas.microsoft.com/office/drawing/2014/main" id="{93C78767-AEC6-4B58-AB2A-B7C4832B1753}"/>
              </a:ext>
            </a:extLst>
          </p:cNvPr>
          <p:cNvSpPr/>
          <p:nvPr/>
        </p:nvSpPr>
        <p:spPr>
          <a:xfrm>
            <a:off x="3259090" y="1964172"/>
            <a:ext cx="720000" cy="720000"/>
          </a:xfrm>
          <a:prstGeom prst="arc">
            <a:avLst>
              <a:gd name="adj1" fmla="val 1628757"/>
              <a:gd name="adj2" fmla="val 7180076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>
            <a:extLst>
              <a:ext uri="{FF2B5EF4-FFF2-40B4-BE49-F238E27FC236}">
                <a16:creationId xmlns:a16="http://schemas.microsoft.com/office/drawing/2014/main" id="{DD71F7B1-106E-46D9-B6C8-A8E42308C3E9}"/>
              </a:ext>
            </a:extLst>
          </p:cNvPr>
          <p:cNvSpPr/>
          <p:nvPr/>
        </p:nvSpPr>
        <p:spPr>
          <a:xfrm>
            <a:off x="3660115" y="2507901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DB5F9ED-869D-41E3-81D9-D5C2647E3FDA}"/>
              </a:ext>
            </a:extLst>
          </p:cNvPr>
          <p:cNvSpPr txBox="1"/>
          <p:nvPr/>
        </p:nvSpPr>
        <p:spPr>
          <a:xfrm flipH="1">
            <a:off x="4981096" y="4916987"/>
            <a:ext cx="34110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600" dirty="0"/>
              <a:t>p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8FE5F66B-16B5-4C21-818E-7B9634FFB1D6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9-2020-2</a:t>
            </a:r>
          </a:p>
        </p:txBody>
      </p:sp>
      <p:sp>
        <p:nvSpPr>
          <p:cNvPr id="26" name="Šipka: doprava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AB8FDB2-3822-42D2-9A62-776418C6DC84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8" name="Šipka: doprava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6D30484-00B8-4222-8CFC-A3B69A3C27FB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2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/>
      <p:bldP spid="36" grpId="0" animBg="1"/>
      <p:bldP spid="37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B4692DF-0CD1-4115-928B-081C1CF46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3" t="25091" r="26279" b="8760"/>
          <a:stretch/>
        </p:blipFill>
        <p:spPr>
          <a:xfrm>
            <a:off x="53163" y="15948"/>
            <a:ext cx="7524612" cy="486439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002C355-B39B-4FFC-B668-9C2CE5CA09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79" t="50863" r="26396" b="24677"/>
          <a:stretch/>
        </p:blipFill>
        <p:spPr>
          <a:xfrm>
            <a:off x="127591" y="4880345"/>
            <a:ext cx="8372913" cy="2009553"/>
          </a:xfrm>
          <a:prstGeom prst="rect">
            <a:avLst/>
          </a:prstGeom>
        </p:spPr>
      </p:pic>
      <p:sp>
        <p:nvSpPr>
          <p:cNvPr id="4" name="Znak násobení 3">
            <a:extLst>
              <a:ext uri="{FF2B5EF4-FFF2-40B4-BE49-F238E27FC236}">
                <a16:creationId xmlns:a16="http://schemas.microsoft.com/office/drawing/2014/main" id="{D0459784-33B0-42E0-B05A-8F229D9FC750}"/>
              </a:ext>
            </a:extLst>
          </p:cNvPr>
          <p:cNvSpPr/>
          <p:nvPr/>
        </p:nvSpPr>
        <p:spPr>
          <a:xfrm>
            <a:off x="7672576" y="5676546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753EB988-E4B6-4F73-88ED-8EE12964A496}"/>
              </a:ext>
            </a:extLst>
          </p:cNvPr>
          <p:cNvCxnSpPr>
            <a:cxnSpLocks/>
          </p:cNvCxnSpPr>
          <p:nvPr/>
        </p:nvCxnSpPr>
        <p:spPr>
          <a:xfrm flipV="1">
            <a:off x="561975" y="1038227"/>
            <a:ext cx="1733550" cy="17240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4F772F82-6C1D-48E0-8DFC-0CC6693B53B6}"/>
              </a:ext>
            </a:extLst>
          </p:cNvPr>
          <p:cNvCxnSpPr>
            <a:cxnSpLocks/>
          </p:cNvCxnSpPr>
          <p:nvPr/>
        </p:nvCxnSpPr>
        <p:spPr>
          <a:xfrm rot="5400000" flipV="1">
            <a:off x="557212" y="1033464"/>
            <a:ext cx="1733550" cy="17240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B895CF3-0376-4176-B9B4-74B8CB91E391}"/>
              </a:ext>
            </a:extLst>
          </p:cNvPr>
          <p:cNvCxnSpPr>
            <a:cxnSpLocks/>
          </p:cNvCxnSpPr>
          <p:nvPr/>
        </p:nvCxnSpPr>
        <p:spPr>
          <a:xfrm flipV="1">
            <a:off x="3824993" y="1028700"/>
            <a:ext cx="0" cy="18667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A8012CC2-C9A1-4BF4-B44A-40D326365C41}"/>
              </a:ext>
            </a:extLst>
          </p:cNvPr>
          <p:cNvCxnSpPr>
            <a:cxnSpLocks/>
          </p:cNvCxnSpPr>
          <p:nvPr/>
        </p:nvCxnSpPr>
        <p:spPr>
          <a:xfrm flipV="1">
            <a:off x="5381665" y="1047754"/>
            <a:ext cx="1733550" cy="17240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AEFE6EA1-7E40-40A4-9E45-7CC3EECAD516}"/>
              </a:ext>
            </a:extLst>
          </p:cNvPr>
          <p:cNvCxnSpPr>
            <a:cxnSpLocks/>
          </p:cNvCxnSpPr>
          <p:nvPr/>
        </p:nvCxnSpPr>
        <p:spPr>
          <a:xfrm rot="5400000" flipV="1">
            <a:off x="5376902" y="1042991"/>
            <a:ext cx="1733550" cy="17240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EBD10A1-E539-4BAB-A19E-2123683D89BA}"/>
              </a:ext>
            </a:extLst>
          </p:cNvPr>
          <p:cNvCxnSpPr>
            <a:cxnSpLocks/>
          </p:cNvCxnSpPr>
          <p:nvPr/>
        </p:nvCxnSpPr>
        <p:spPr>
          <a:xfrm flipV="1">
            <a:off x="6253868" y="1047754"/>
            <a:ext cx="0" cy="18667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3B20B256-1D4F-4CCC-9BBD-0BC027C56AAE}"/>
              </a:ext>
            </a:extLst>
          </p:cNvPr>
          <p:cNvCxnSpPr>
            <a:cxnSpLocks/>
          </p:cNvCxnSpPr>
          <p:nvPr/>
        </p:nvCxnSpPr>
        <p:spPr>
          <a:xfrm flipH="1">
            <a:off x="5353090" y="1895418"/>
            <a:ext cx="183828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96BD4854-1F10-4138-BB32-127F9DBE14EB}"/>
              </a:ext>
            </a:extLst>
          </p:cNvPr>
          <p:cNvCxnSpPr>
            <a:cxnSpLocks/>
          </p:cNvCxnSpPr>
          <p:nvPr/>
        </p:nvCxnSpPr>
        <p:spPr>
          <a:xfrm flipV="1">
            <a:off x="561975" y="3040195"/>
            <a:ext cx="1733550" cy="17240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FA0ED7A-0F2C-4D45-BBB1-460C476BDE5D}"/>
              </a:ext>
            </a:extLst>
          </p:cNvPr>
          <p:cNvCxnSpPr>
            <a:cxnSpLocks/>
          </p:cNvCxnSpPr>
          <p:nvPr/>
        </p:nvCxnSpPr>
        <p:spPr>
          <a:xfrm rot="5400000" flipV="1">
            <a:off x="557212" y="3035432"/>
            <a:ext cx="1733550" cy="17240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93260EDA-2808-4C91-9AD8-F263B3508421}"/>
              </a:ext>
            </a:extLst>
          </p:cNvPr>
          <p:cNvCxnSpPr>
            <a:cxnSpLocks/>
          </p:cNvCxnSpPr>
          <p:nvPr/>
        </p:nvCxnSpPr>
        <p:spPr>
          <a:xfrm flipH="1">
            <a:off x="5324554" y="3889743"/>
            <a:ext cx="183828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A0F49DD2-5CBE-4F7D-916B-A63FB67C4BF8}"/>
              </a:ext>
            </a:extLst>
          </p:cNvPr>
          <p:cNvCxnSpPr>
            <a:cxnSpLocks/>
          </p:cNvCxnSpPr>
          <p:nvPr/>
        </p:nvCxnSpPr>
        <p:spPr>
          <a:xfrm flipH="1" flipV="1">
            <a:off x="2962275" y="3011613"/>
            <a:ext cx="1762124" cy="17526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nak násobení 24">
            <a:extLst>
              <a:ext uri="{FF2B5EF4-FFF2-40B4-BE49-F238E27FC236}">
                <a16:creationId xmlns:a16="http://schemas.microsoft.com/office/drawing/2014/main" id="{F6F0F9DC-0906-4188-8D56-211798132B37}"/>
              </a:ext>
            </a:extLst>
          </p:cNvPr>
          <p:cNvSpPr/>
          <p:nvPr/>
        </p:nvSpPr>
        <p:spPr>
          <a:xfrm>
            <a:off x="8007977" y="6065122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Znak násobení 25">
            <a:extLst>
              <a:ext uri="{FF2B5EF4-FFF2-40B4-BE49-F238E27FC236}">
                <a16:creationId xmlns:a16="http://schemas.microsoft.com/office/drawing/2014/main" id="{2CA64C92-9E0D-48CB-B3E6-C60DE6B283F2}"/>
              </a:ext>
            </a:extLst>
          </p:cNvPr>
          <p:cNvSpPr/>
          <p:nvPr/>
        </p:nvSpPr>
        <p:spPr>
          <a:xfrm>
            <a:off x="7672576" y="6463223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363BE745-4136-45C1-9009-CA760E43F604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9-2020-2</a:t>
            </a:r>
          </a:p>
        </p:txBody>
      </p:sp>
      <p:sp>
        <p:nvSpPr>
          <p:cNvPr id="23" name="Šipka: doprava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E4DA6E4-ED6B-4404-80E7-986FA64334A1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4" name="Šipka: doprava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57D6881-8AD8-4EDC-BCD2-0F833295D72C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16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143F02A-93E2-420E-AFF3-2611241FD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89" t="39146" r="17441" b="37786"/>
          <a:stretch/>
        </p:blipFill>
        <p:spPr>
          <a:xfrm>
            <a:off x="173665" y="4523046"/>
            <a:ext cx="4684990" cy="20352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442705C-9524-405F-AEC2-86AA1D84C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4" t="35012" r="47866" b="19717"/>
          <a:stretch/>
        </p:blipFill>
        <p:spPr>
          <a:xfrm>
            <a:off x="173664" y="194929"/>
            <a:ext cx="6088652" cy="431039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AF72917-96B0-44AB-9C32-3052B5291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96" t="62707" r="29020" b="26569"/>
          <a:stretch/>
        </p:blipFill>
        <p:spPr>
          <a:xfrm>
            <a:off x="2516160" y="5315361"/>
            <a:ext cx="2176309" cy="9525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E9DA41A-E3E6-44FF-BB0D-9B97C0A7C4DA}"/>
              </a:ext>
            </a:extLst>
          </p:cNvPr>
          <p:cNvSpPr txBox="1"/>
          <p:nvPr/>
        </p:nvSpPr>
        <p:spPr>
          <a:xfrm flipH="1">
            <a:off x="2991955" y="3521399"/>
            <a:ext cx="3524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α</a:t>
            </a:r>
            <a:endParaRPr lang="cs-CZ" sz="2000" b="1" baseline="30000" dirty="0">
              <a:solidFill>
                <a:srgbClr val="FF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385F2EB-F523-45CF-9842-F65EC0DD8EC0}"/>
              </a:ext>
            </a:extLst>
          </p:cNvPr>
          <p:cNvSpPr txBox="1"/>
          <p:nvPr/>
        </p:nvSpPr>
        <p:spPr>
          <a:xfrm flipH="1">
            <a:off x="4989647" y="4513521"/>
            <a:ext cx="35330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α</a:t>
            </a:r>
            <a:r>
              <a:rPr lang="cs-CZ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(</a:t>
            </a:r>
            <a:r>
              <a:rPr lang="cs-CZ" sz="2400" dirty="0">
                <a:solidFill>
                  <a:srgbClr val="0070C0"/>
                </a:solidFill>
              </a:rPr>
              <a:t>180</a:t>
            </a:r>
            <a:r>
              <a:rPr lang="cs-CZ" sz="2400" baseline="30000" dirty="0">
                <a:solidFill>
                  <a:srgbClr val="0070C0"/>
                </a:solidFill>
              </a:rPr>
              <a:t>0 </a:t>
            </a:r>
            <a:r>
              <a:rPr lang="cs-CZ" sz="2400" dirty="0">
                <a:solidFill>
                  <a:srgbClr val="0070C0"/>
                </a:solidFill>
              </a:rPr>
              <a:t>- 120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  <a:r>
              <a:rPr lang="cs-CZ" sz="2400" dirty="0">
                <a:solidFill>
                  <a:srgbClr val="0070C0"/>
                </a:solidFill>
              </a:rPr>
              <a:t>) : 2 = </a:t>
            </a:r>
            <a:r>
              <a:rPr lang="cs-CZ" sz="2400" b="1" dirty="0">
                <a:solidFill>
                  <a:srgbClr val="0070C0"/>
                </a:solidFill>
              </a:rPr>
              <a:t>30</a:t>
            </a:r>
            <a:r>
              <a:rPr lang="cs-CZ" sz="2400" b="1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0DFCACA-0942-4058-A4C3-B4031CB787AD}"/>
              </a:ext>
            </a:extLst>
          </p:cNvPr>
          <p:cNvSpPr txBox="1"/>
          <p:nvPr/>
        </p:nvSpPr>
        <p:spPr>
          <a:xfrm flipH="1">
            <a:off x="3451913" y="3502349"/>
            <a:ext cx="3524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δ</a:t>
            </a:r>
            <a:endParaRPr lang="cs-CZ" sz="20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091D3DD-541A-40F2-8DC5-3BD7E33B7F90}"/>
              </a:ext>
            </a:extLst>
          </p:cNvPr>
          <p:cNvSpPr txBox="1"/>
          <p:nvPr/>
        </p:nvSpPr>
        <p:spPr>
          <a:xfrm flipH="1">
            <a:off x="4989646" y="5011083"/>
            <a:ext cx="35330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δ</a:t>
            </a:r>
            <a:r>
              <a:rPr lang="cs-CZ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400" dirty="0">
                <a:solidFill>
                  <a:srgbClr val="0070C0"/>
                </a:solidFill>
              </a:rPr>
              <a:t>180</a:t>
            </a:r>
            <a:r>
              <a:rPr lang="cs-CZ" sz="2400" baseline="30000" dirty="0">
                <a:solidFill>
                  <a:srgbClr val="0070C0"/>
                </a:solidFill>
              </a:rPr>
              <a:t>0 </a:t>
            </a:r>
            <a:r>
              <a:rPr lang="cs-CZ" sz="2400" dirty="0">
                <a:solidFill>
                  <a:srgbClr val="0070C0"/>
                </a:solidFill>
              </a:rPr>
              <a:t>- 30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  <a:r>
              <a:rPr lang="cs-CZ" sz="2400" dirty="0">
                <a:solidFill>
                  <a:srgbClr val="0070C0"/>
                </a:solidFill>
              </a:rPr>
              <a:t> = </a:t>
            </a:r>
            <a:r>
              <a:rPr lang="cs-CZ" sz="2400" b="1" dirty="0">
                <a:solidFill>
                  <a:srgbClr val="0070C0"/>
                </a:solidFill>
              </a:rPr>
              <a:t>150</a:t>
            </a:r>
            <a:r>
              <a:rPr lang="cs-CZ" sz="2400" b="1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E2625AE-9609-4481-B53D-8EA0B4BD3547}"/>
              </a:ext>
            </a:extLst>
          </p:cNvPr>
          <p:cNvSpPr txBox="1"/>
          <p:nvPr/>
        </p:nvSpPr>
        <p:spPr>
          <a:xfrm flipH="1">
            <a:off x="2902638" y="3088176"/>
            <a:ext cx="3524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β</a:t>
            </a:r>
            <a:endParaRPr lang="cs-CZ" sz="2000" b="1" baseline="30000" dirty="0">
              <a:solidFill>
                <a:srgbClr val="FF000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3906D41-082C-4181-9954-2BEB4E737368}"/>
              </a:ext>
            </a:extLst>
          </p:cNvPr>
          <p:cNvSpPr txBox="1"/>
          <p:nvPr/>
        </p:nvSpPr>
        <p:spPr>
          <a:xfrm flipH="1">
            <a:off x="4989645" y="5467761"/>
            <a:ext cx="35330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β</a:t>
            </a:r>
            <a:r>
              <a:rPr lang="cs-CZ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(</a:t>
            </a:r>
            <a:r>
              <a:rPr lang="cs-CZ" sz="2400" dirty="0">
                <a:solidFill>
                  <a:srgbClr val="0070C0"/>
                </a:solidFill>
              </a:rPr>
              <a:t>180</a:t>
            </a:r>
            <a:r>
              <a:rPr lang="cs-CZ" sz="2400" baseline="30000" dirty="0">
                <a:solidFill>
                  <a:srgbClr val="0070C0"/>
                </a:solidFill>
              </a:rPr>
              <a:t>0 </a:t>
            </a:r>
            <a:r>
              <a:rPr lang="cs-CZ" sz="2400" dirty="0">
                <a:solidFill>
                  <a:srgbClr val="0070C0"/>
                </a:solidFill>
              </a:rPr>
              <a:t>- 150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  <a:r>
              <a:rPr lang="cs-CZ" sz="2400" dirty="0">
                <a:solidFill>
                  <a:srgbClr val="0070C0"/>
                </a:solidFill>
              </a:rPr>
              <a:t>) : 2 = </a:t>
            </a:r>
            <a:r>
              <a:rPr lang="cs-CZ" sz="2400" b="1" dirty="0">
                <a:solidFill>
                  <a:srgbClr val="0070C0"/>
                </a:solidFill>
              </a:rPr>
              <a:t>15</a:t>
            </a:r>
            <a:r>
              <a:rPr lang="cs-CZ" sz="2400" b="1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4DF633F-E117-4085-A822-2DFB03191A96}"/>
              </a:ext>
            </a:extLst>
          </p:cNvPr>
          <p:cNvSpPr txBox="1"/>
          <p:nvPr/>
        </p:nvSpPr>
        <p:spPr>
          <a:xfrm flipH="1">
            <a:off x="4989645" y="6324489"/>
            <a:ext cx="405910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α</a:t>
            </a:r>
            <a:r>
              <a:rPr lang="cs-CZ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l-GR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β </a:t>
            </a:r>
            <a:r>
              <a:rPr lang="cs-CZ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+ </a:t>
            </a:r>
            <a:r>
              <a:rPr lang="el-GR" sz="2400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φ</a:t>
            </a:r>
            <a:r>
              <a:rPr lang="cs-CZ" sz="2400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400" dirty="0">
                <a:solidFill>
                  <a:srgbClr val="0070C0"/>
                </a:solidFill>
              </a:rPr>
              <a:t>30</a:t>
            </a:r>
            <a:r>
              <a:rPr lang="cs-CZ" sz="2400" baseline="30000" dirty="0">
                <a:solidFill>
                  <a:srgbClr val="0070C0"/>
                </a:solidFill>
              </a:rPr>
              <a:t>0 </a:t>
            </a:r>
            <a:r>
              <a:rPr lang="cs-CZ" sz="2400" dirty="0">
                <a:solidFill>
                  <a:srgbClr val="0070C0"/>
                </a:solidFill>
              </a:rPr>
              <a:t>+ 15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  <a:r>
              <a:rPr lang="cs-CZ" sz="2400" dirty="0">
                <a:solidFill>
                  <a:srgbClr val="0070C0"/>
                </a:solidFill>
              </a:rPr>
              <a:t> + 45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  <a:r>
              <a:rPr lang="cs-CZ" sz="2400" dirty="0">
                <a:solidFill>
                  <a:srgbClr val="0070C0"/>
                </a:solidFill>
              </a:rPr>
              <a:t> = </a:t>
            </a:r>
            <a:r>
              <a:rPr lang="cs-CZ" sz="2400" b="1" dirty="0">
                <a:solidFill>
                  <a:srgbClr val="0070C0"/>
                </a:solidFill>
              </a:rPr>
              <a:t>90</a:t>
            </a:r>
            <a:r>
              <a:rPr lang="cs-CZ" sz="2400" b="1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456614D-240F-4D35-9097-47B8D9C87A1E}"/>
              </a:ext>
            </a:extLst>
          </p:cNvPr>
          <p:cNvSpPr txBox="1"/>
          <p:nvPr/>
        </p:nvSpPr>
        <p:spPr>
          <a:xfrm flipH="1">
            <a:off x="4970596" y="5903768"/>
            <a:ext cx="36473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2400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φ</a:t>
            </a:r>
            <a:r>
              <a:rPr lang="cs-CZ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400" dirty="0">
                <a:solidFill>
                  <a:srgbClr val="0070C0"/>
                </a:solidFill>
              </a:rPr>
              <a:t>180</a:t>
            </a:r>
            <a:r>
              <a:rPr lang="cs-CZ" sz="2400" baseline="30000" dirty="0">
                <a:solidFill>
                  <a:srgbClr val="0070C0"/>
                </a:solidFill>
              </a:rPr>
              <a:t>0 </a:t>
            </a:r>
            <a:r>
              <a:rPr lang="cs-CZ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>
                <a:solidFill>
                  <a:srgbClr val="0070C0"/>
                </a:solidFill>
              </a:rPr>
              <a:t>120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  <a:r>
              <a:rPr lang="cs-CZ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+ 15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  <a:r>
              <a:rPr lang="cs-CZ" sz="2400" dirty="0">
                <a:solidFill>
                  <a:srgbClr val="0070C0"/>
                </a:solidFill>
              </a:rPr>
              <a:t>) = </a:t>
            </a:r>
            <a:r>
              <a:rPr lang="cs-CZ" sz="2400" b="1" dirty="0">
                <a:solidFill>
                  <a:srgbClr val="0070C0"/>
                </a:solidFill>
              </a:rPr>
              <a:t>45</a:t>
            </a:r>
            <a:r>
              <a:rPr lang="cs-CZ" sz="2400" b="1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FA21EB41-6D86-49B5-AB4D-0CC8B8A04914}"/>
              </a:ext>
            </a:extLst>
          </p:cNvPr>
          <p:cNvSpPr/>
          <p:nvPr/>
        </p:nvSpPr>
        <p:spPr>
          <a:xfrm>
            <a:off x="700992" y="5278660"/>
            <a:ext cx="1287842" cy="4939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A5C19005-37A0-4B70-BED9-C0F3BAFCAC35}"/>
              </a:ext>
            </a:extLst>
          </p:cNvPr>
          <p:cNvCxnSpPr>
            <a:cxnSpLocks/>
          </p:cNvCxnSpPr>
          <p:nvPr/>
        </p:nvCxnSpPr>
        <p:spPr>
          <a:xfrm flipV="1">
            <a:off x="876300" y="2852738"/>
            <a:ext cx="1326356" cy="985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8A64ED84-CC4D-48D9-B92C-721B730FBA3F}"/>
              </a:ext>
            </a:extLst>
          </p:cNvPr>
          <p:cNvCxnSpPr>
            <a:cxnSpLocks/>
          </p:cNvCxnSpPr>
          <p:nvPr/>
        </p:nvCxnSpPr>
        <p:spPr>
          <a:xfrm>
            <a:off x="2190750" y="2857500"/>
            <a:ext cx="1312069" cy="9786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A7D532F1-38D7-4316-B45E-89DA61E04AFE}"/>
              </a:ext>
            </a:extLst>
          </p:cNvPr>
          <p:cNvCxnSpPr>
            <a:cxnSpLocks/>
          </p:cNvCxnSpPr>
          <p:nvPr/>
        </p:nvCxnSpPr>
        <p:spPr>
          <a:xfrm>
            <a:off x="3502818" y="3843337"/>
            <a:ext cx="16549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>
            <a:extLst>
              <a:ext uri="{FF2B5EF4-FFF2-40B4-BE49-F238E27FC236}">
                <a16:creationId xmlns:a16="http://schemas.microsoft.com/office/drawing/2014/main" id="{B3034ACD-504E-422A-AEF2-7E981CF3EBA7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9-2020-2</a:t>
            </a:r>
          </a:p>
        </p:txBody>
      </p:sp>
      <p:sp>
        <p:nvSpPr>
          <p:cNvPr id="19" name="Šipka: doprava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2E21215-9356-4BF2-8A1F-17AE3FFEAFC2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0" name="Šipka: doprava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3D79D51-0A43-46B2-B26C-4746A692C820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1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C7EF71F9-5413-4DE4-999D-24BC5E4C4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95" t="62188" r="34712" b="23230"/>
          <a:stretch/>
        </p:blipFill>
        <p:spPr>
          <a:xfrm>
            <a:off x="57212" y="2780845"/>
            <a:ext cx="8824973" cy="148045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414C8424-76EC-4891-B529-D5B74D4EE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95" t="32945" r="26512" b="37568"/>
          <a:stretch/>
        </p:blipFill>
        <p:spPr>
          <a:xfrm>
            <a:off x="53165" y="141099"/>
            <a:ext cx="9086787" cy="263974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0F74C6C-53D8-4B38-93E0-4F592588216D}"/>
              </a:ext>
            </a:extLst>
          </p:cNvPr>
          <p:cNvSpPr txBox="1"/>
          <p:nvPr/>
        </p:nvSpPr>
        <p:spPr>
          <a:xfrm flipH="1">
            <a:off x="7703238" y="2221401"/>
            <a:ext cx="3524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</a:t>
            </a:r>
            <a:endParaRPr lang="cs-CZ" sz="2000" b="1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00FDFF71-033F-494B-80C8-035C6B476E1F}"/>
                  </a:ext>
                </a:extLst>
              </p:cNvPr>
              <p:cNvSpPr txBox="1"/>
              <p:nvPr/>
            </p:nvSpPr>
            <p:spPr>
              <a:xfrm>
                <a:off x="2243825" y="4465019"/>
                <a:ext cx="1892746" cy="9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96=</m:t>
                      </m:r>
                      <m:f>
                        <m:fPr>
                          <m:ctrlPr>
                            <a:rPr lang="cs-CZ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12.</m:t>
                          </m:r>
                          <m:r>
                            <m:rPr>
                              <m:sty m:val="p"/>
                            </m:rPr>
                            <a:rPr lang="cs-CZ" sz="28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num>
                        <m:den>
                          <m:r>
                            <a:rPr lang="cs-CZ" sz="28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00FDFF71-033F-494B-80C8-035C6B476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825" y="4465019"/>
                <a:ext cx="1892746" cy="9077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>
            <a:extLst>
              <a:ext uri="{FF2B5EF4-FFF2-40B4-BE49-F238E27FC236}">
                <a16:creationId xmlns:a16="http://schemas.microsoft.com/office/drawing/2014/main" id="{FA653220-4F73-4674-B5D6-0C7FA1603356}"/>
              </a:ext>
            </a:extLst>
          </p:cNvPr>
          <p:cNvSpPr txBox="1"/>
          <p:nvPr/>
        </p:nvSpPr>
        <p:spPr>
          <a:xfrm>
            <a:off x="2144946" y="5389851"/>
            <a:ext cx="1655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192 = 12b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5FD9D0F-5D3F-4AF0-8A5D-490A2BEA9765}"/>
              </a:ext>
            </a:extLst>
          </p:cNvPr>
          <p:cNvSpPr txBox="1"/>
          <p:nvPr/>
        </p:nvSpPr>
        <p:spPr>
          <a:xfrm>
            <a:off x="2466308" y="6051717"/>
            <a:ext cx="1655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b = 16 cm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088F3A-C942-47C6-A55F-2FAAC2FB333B}"/>
              </a:ext>
            </a:extLst>
          </p:cNvPr>
          <p:cNvSpPr txBox="1"/>
          <p:nvPr/>
        </p:nvSpPr>
        <p:spPr>
          <a:xfrm>
            <a:off x="6240046" y="4523076"/>
            <a:ext cx="2192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c</a:t>
            </a:r>
            <a:r>
              <a:rPr lang="cs-CZ" sz="2800" baseline="30000" dirty="0">
                <a:solidFill>
                  <a:srgbClr val="0070C0"/>
                </a:solidFill>
              </a:rPr>
              <a:t>2</a:t>
            </a:r>
            <a:r>
              <a:rPr lang="cs-CZ" sz="2800" dirty="0">
                <a:solidFill>
                  <a:srgbClr val="0070C0"/>
                </a:solidFill>
              </a:rPr>
              <a:t> = 12</a:t>
            </a:r>
            <a:r>
              <a:rPr lang="cs-CZ" sz="2800" baseline="30000" dirty="0">
                <a:solidFill>
                  <a:srgbClr val="0070C0"/>
                </a:solidFill>
              </a:rPr>
              <a:t>2</a:t>
            </a:r>
            <a:r>
              <a:rPr lang="cs-CZ" sz="2800" dirty="0">
                <a:solidFill>
                  <a:srgbClr val="0070C0"/>
                </a:solidFill>
              </a:rPr>
              <a:t> + 16</a:t>
            </a:r>
            <a:r>
              <a:rPr lang="cs-CZ" sz="2800" baseline="30000" dirty="0">
                <a:solidFill>
                  <a:srgbClr val="0070C0"/>
                </a:solidFill>
              </a:rPr>
              <a:t>2</a:t>
            </a:r>
            <a:endParaRPr lang="cs-CZ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582CA612-64E3-4C65-977E-40DF465AE23D}"/>
                  </a:ext>
                </a:extLst>
              </p:cNvPr>
              <p:cNvSpPr txBox="1"/>
              <p:nvPr/>
            </p:nvSpPr>
            <p:spPr>
              <a:xfrm>
                <a:off x="6325110" y="5000602"/>
                <a:ext cx="1708301" cy="563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dirty="0">
                    <a:solidFill>
                      <a:srgbClr val="0070C0"/>
                    </a:solidFill>
                  </a:rPr>
                  <a:t>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400</m:t>
                        </m:r>
                      </m:e>
                    </m:rad>
                  </m:oMath>
                </a14:m>
                <a:endParaRPr lang="cs-CZ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582CA612-64E3-4C65-977E-40DF465AE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110" y="5000602"/>
                <a:ext cx="1708301" cy="563744"/>
              </a:xfrm>
              <a:prstGeom prst="rect">
                <a:avLst/>
              </a:prstGeom>
              <a:blipFill>
                <a:blip r:embed="rId4"/>
                <a:stretch>
                  <a:fillRect l="-7500" t="-2151" b="-301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20346FF2-2C8A-4BA5-BB5E-EE434AABCA5A}"/>
                  </a:ext>
                </a:extLst>
              </p:cNvPr>
              <p:cNvSpPr txBox="1"/>
              <p:nvPr/>
            </p:nvSpPr>
            <p:spPr>
              <a:xfrm>
                <a:off x="6321786" y="5557651"/>
                <a:ext cx="18754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>
                    <a:solidFill>
                      <a:srgbClr val="0070C0"/>
                    </a:solidFill>
                  </a:rPr>
                  <a:t>c = </a:t>
                </a:r>
                <a14:m>
                  <m:oMath xmlns:m="http://schemas.openxmlformats.org/officeDocument/2006/math">
                    <m:r>
                      <a:rPr lang="cs-CZ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cs-CZ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20346FF2-2C8A-4BA5-BB5E-EE434AABC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786" y="5557651"/>
                <a:ext cx="1875459" cy="523220"/>
              </a:xfrm>
              <a:prstGeom prst="rect">
                <a:avLst/>
              </a:prstGeom>
              <a:blipFill>
                <a:blip r:embed="rId5"/>
                <a:stretch>
                  <a:fillRect l="-6494" t="-11628" b="-325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ADC1ABB2-5AA9-4D0E-A3F3-D4E932FAC98A}"/>
              </a:ext>
            </a:extLst>
          </p:cNvPr>
          <p:cNvSpPr txBox="1"/>
          <p:nvPr/>
        </p:nvSpPr>
        <p:spPr>
          <a:xfrm flipH="1">
            <a:off x="7879451" y="1259376"/>
            <a:ext cx="3524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</a:t>
            </a:r>
            <a:endParaRPr lang="cs-CZ" sz="2000" b="1" baseline="30000" dirty="0">
              <a:solidFill>
                <a:srgbClr val="FF0000"/>
              </a:solidFill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CF32D041-654D-4797-AA77-78BF8F2A4E3C}"/>
              </a:ext>
            </a:extLst>
          </p:cNvPr>
          <p:cNvSpPr/>
          <p:nvPr/>
        </p:nvSpPr>
        <p:spPr>
          <a:xfrm>
            <a:off x="3472170" y="3759034"/>
            <a:ext cx="1491715" cy="5653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3C5ABDC1-8DDD-4032-9FF4-D3732812E925}"/>
                  </a:ext>
                </a:extLst>
              </p:cNvPr>
              <p:cNvSpPr txBox="1"/>
              <p:nvPr/>
            </p:nvSpPr>
            <p:spPr>
              <a:xfrm>
                <a:off x="371483" y="4523076"/>
                <a:ext cx="1486346" cy="9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cs-CZ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8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cs-CZ" sz="28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cs-CZ" sz="28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num>
                        <m:den>
                          <m:r>
                            <a:rPr lang="cs-CZ" sz="28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3C5ABDC1-8DDD-4032-9FF4-D3732812E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83" y="4523076"/>
                <a:ext cx="1486346" cy="9077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>
            <a:extLst>
              <a:ext uri="{FF2B5EF4-FFF2-40B4-BE49-F238E27FC236}">
                <a16:creationId xmlns:a16="http://schemas.microsoft.com/office/drawing/2014/main" id="{4B441062-E7DD-44B6-968A-F3D36CA9425E}"/>
              </a:ext>
            </a:extLst>
          </p:cNvPr>
          <p:cNvSpPr txBox="1"/>
          <p:nvPr/>
        </p:nvSpPr>
        <p:spPr>
          <a:xfrm>
            <a:off x="4118890" y="4736708"/>
            <a:ext cx="7433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/ .2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A0143DB-E376-440E-86C8-5585557F0AFC}"/>
              </a:ext>
            </a:extLst>
          </p:cNvPr>
          <p:cNvSpPr txBox="1"/>
          <p:nvPr/>
        </p:nvSpPr>
        <p:spPr>
          <a:xfrm>
            <a:off x="4060831" y="5418879"/>
            <a:ext cx="10191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/ :12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A967E41-E5C4-4715-B197-F63390FEE510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9-2020-2</a:t>
            </a:r>
          </a:p>
        </p:txBody>
      </p:sp>
      <p:sp>
        <p:nvSpPr>
          <p:cNvPr id="17" name="Šipka: doprava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A2BBF1E-F8A9-4B47-BF22-E7EF1DDE5ED4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8" name="Šipka: doprava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27E101-0293-46D7-AE1F-9A5626CD4FD3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54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128FF43-9F68-48BF-9F61-8E4405FC3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95" t="32325" r="29862" b="31498"/>
          <a:stretch/>
        </p:blipFill>
        <p:spPr>
          <a:xfrm>
            <a:off x="63796" y="74428"/>
            <a:ext cx="8964000" cy="3394052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ECD1719C-24B8-4B45-946C-A28277D4D863}"/>
              </a:ext>
            </a:extLst>
          </p:cNvPr>
          <p:cNvCxnSpPr>
            <a:endCxn id="2" idx="3"/>
          </p:cNvCxnSpPr>
          <p:nvPr/>
        </p:nvCxnSpPr>
        <p:spPr>
          <a:xfrm>
            <a:off x="9027796" y="542925"/>
            <a:ext cx="0" cy="115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4C256560-B9AE-4DCF-97BC-2FED8B5C09AB}"/>
              </a:ext>
            </a:extLst>
          </p:cNvPr>
          <p:cNvSpPr txBox="1"/>
          <p:nvPr/>
        </p:nvSpPr>
        <p:spPr>
          <a:xfrm>
            <a:off x="6703570" y="1844782"/>
            <a:ext cx="2154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100% = 400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2E0A8C4-B101-435B-98B4-2C05954538C4}"/>
              </a:ext>
            </a:extLst>
          </p:cNvPr>
          <p:cNvSpPr txBox="1"/>
          <p:nvPr/>
        </p:nvSpPr>
        <p:spPr>
          <a:xfrm>
            <a:off x="6713095" y="2276475"/>
            <a:ext cx="2154680" cy="457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72%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288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46166E7-6918-48C7-B3CB-6EE369FBC91A}"/>
              </a:ext>
            </a:extLst>
          </p:cNvPr>
          <p:cNvSpPr txBox="1"/>
          <p:nvPr/>
        </p:nvSpPr>
        <p:spPr>
          <a:xfrm>
            <a:off x="5342511" y="1844782"/>
            <a:ext cx="1323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anglicky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7984915-18DC-4F5E-8BEE-8370C992691D}"/>
              </a:ext>
            </a:extLst>
          </p:cNvPr>
          <p:cNvSpPr txBox="1"/>
          <p:nvPr/>
        </p:nvSpPr>
        <p:spPr>
          <a:xfrm>
            <a:off x="3971926" y="2940131"/>
            <a:ext cx="274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anglicky i německy</a:t>
            </a:r>
            <a:endParaRPr lang="cs-CZ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E0D2C164-2019-42D9-8D55-6F6EDD643282}"/>
                  </a:ext>
                </a:extLst>
              </p:cNvPr>
              <p:cNvSpPr txBox="1"/>
              <p:nvPr/>
            </p:nvSpPr>
            <p:spPr>
              <a:xfrm>
                <a:off x="6703570" y="2828165"/>
                <a:ext cx="2154680" cy="702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s-CZ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288</a:t>
                </a:r>
                <a:r>
                  <a:rPr lang="cs-CZ" sz="24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96 </a:t>
                </a:r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E0D2C164-2019-42D9-8D55-6F6EDD64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570" y="2828165"/>
                <a:ext cx="2154680" cy="702885"/>
              </a:xfrm>
              <a:prstGeom prst="rect">
                <a:avLst/>
              </a:prstGeom>
              <a:blipFill>
                <a:blip r:embed="rId3"/>
                <a:stretch>
                  <a:fillRect b="-34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360D0E23-B825-429D-B085-97835E6849B0}"/>
              </a:ext>
            </a:extLst>
          </p:cNvPr>
          <p:cNvSpPr txBox="1"/>
          <p:nvPr/>
        </p:nvSpPr>
        <p:spPr>
          <a:xfrm>
            <a:off x="4676775" y="4302206"/>
            <a:ext cx="195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jen německy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A2D7A5E-8F2F-41E4-96FF-88A6B9564C3E}"/>
              </a:ext>
            </a:extLst>
          </p:cNvPr>
          <p:cNvSpPr txBox="1"/>
          <p:nvPr/>
        </p:nvSpPr>
        <p:spPr>
          <a:xfrm>
            <a:off x="6629409" y="4318159"/>
            <a:ext cx="2514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400 – 288 = 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112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7EEAFA1-2BFF-44A0-A323-31152272A582}"/>
              </a:ext>
            </a:extLst>
          </p:cNvPr>
          <p:cNvSpPr txBox="1"/>
          <p:nvPr/>
        </p:nvSpPr>
        <p:spPr>
          <a:xfrm>
            <a:off x="4048126" y="5254706"/>
            <a:ext cx="243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německy celkem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1DC8761-6BE7-4989-AA96-AE0A3AA237E5}"/>
              </a:ext>
            </a:extLst>
          </p:cNvPr>
          <p:cNvSpPr txBox="1"/>
          <p:nvPr/>
        </p:nvSpPr>
        <p:spPr>
          <a:xfrm>
            <a:off x="6629398" y="5233930"/>
            <a:ext cx="2514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96 + 112 =  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208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EBBBB277-8616-49CF-B652-E446F733BAA9}"/>
              </a:ext>
            </a:extLst>
          </p:cNvPr>
          <p:cNvSpPr/>
          <p:nvPr/>
        </p:nvSpPr>
        <p:spPr>
          <a:xfrm>
            <a:off x="2091079" y="2521284"/>
            <a:ext cx="1287842" cy="4939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CC6D989-172D-47DE-8051-B31CFB6CFEAC}"/>
              </a:ext>
            </a:extLst>
          </p:cNvPr>
          <p:cNvSpPr txBox="1"/>
          <p:nvPr/>
        </p:nvSpPr>
        <p:spPr>
          <a:xfrm>
            <a:off x="4705350" y="3719752"/>
            <a:ext cx="195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jen anglicky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86F4AB1-DE5F-46C6-8522-CC87ED1B0C23}"/>
              </a:ext>
            </a:extLst>
          </p:cNvPr>
          <p:cNvSpPr txBox="1"/>
          <p:nvPr/>
        </p:nvSpPr>
        <p:spPr>
          <a:xfrm>
            <a:off x="6629397" y="3747819"/>
            <a:ext cx="2514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288 - 96 =  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192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E96D8B86-B66B-461E-8A7B-4EE199C365B5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9-2020-2</a:t>
            </a:r>
          </a:p>
        </p:txBody>
      </p:sp>
      <p:sp>
        <p:nvSpPr>
          <p:cNvPr id="19" name="Šipka: doprava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51A986-815F-4164-8BB3-8B77F0853328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0" name="Šipka: doprava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A19D587-4632-467E-9C60-480FA1947A4F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43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 animBg="1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DB5CBA2-6E4E-4CB0-A693-70AB1EEF1D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95" t="23850" r="26396" b="15375"/>
          <a:stretch/>
        </p:blipFill>
        <p:spPr>
          <a:xfrm>
            <a:off x="74425" y="718139"/>
            <a:ext cx="9092357" cy="543323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AEDAB5B-C205-4D43-AE5D-692A82D342DA}"/>
              </a:ext>
            </a:extLst>
          </p:cNvPr>
          <p:cNvSpPr txBox="1"/>
          <p:nvPr/>
        </p:nvSpPr>
        <p:spPr>
          <a:xfrm>
            <a:off x="7513195" y="550320"/>
            <a:ext cx="1630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100% = 420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2E1BC9B-C612-4467-8CB6-C48F1BD92282}"/>
              </a:ext>
            </a:extLst>
          </p:cNvPr>
          <p:cNvSpPr txBox="1"/>
          <p:nvPr/>
        </p:nvSpPr>
        <p:spPr>
          <a:xfrm>
            <a:off x="7503670" y="905813"/>
            <a:ext cx="1783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15%</a:t>
            </a:r>
            <a:r>
              <a:rPr 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63 </a:t>
            </a:r>
            <a:endParaRPr lang="cs-CZ" sz="2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97DCC773-A7FF-47D4-A62C-67D55E6BA1D4}"/>
                  </a:ext>
                </a:extLst>
              </p:cNvPr>
              <p:cNvSpPr txBox="1"/>
              <p:nvPr/>
            </p:nvSpPr>
            <p:spPr>
              <a:xfrm>
                <a:off x="7210425" y="1261306"/>
                <a:ext cx="2133599" cy="52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63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s-CZ" sz="2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cs-CZ" sz="2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63</a:t>
                </a:r>
                <a:r>
                  <a:rPr lang="cs-CZ" sz="20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105 </a:t>
                </a:r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97DCC773-A7FF-47D4-A62C-67D55E6BA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425" y="1261306"/>
                <a:ext cx="2133599" cy="529184"/>
              </a:xfrm>
              <a:prstGeom prst="rect">
                <a:avLst/>
              </a:prstGeom>
              <a:blipFill>
                <a:blip r:embed="rId3"/>
                <a:stretch>
                  <a:fillRect l="-3143" b="-57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8170A42D-3270-4622-9338-470E1914B139}"/>
              </a:ext>
            </a:extLst>
          </p:cNvPr>
          <p:cNvSpPr txBox="1"/>
          <p:nvPr/>
        </p:nvSpPr>
        <p:spPr>
          <a:xfrm flipH="1">
            <a:off x="8598880" y="1762144"/>
            <a:ext cx="276389" cy="430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B</a:t>
            </a:r>
            <a:endParaRPr lang="cs-CZ" sz="2800" b="1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220CC0DC-CA2F-4FC4-AEA7-711EE18F664E}"/>
                  </a:ext>
                </a:extLst>
              </p:cNvPr>
              <p:cNvSpPr txBox="1"/>
              <p:nvPr/>
            </p:nvSpPr>
            <p:spPr>
              <a:xfrm>
                <a:off x="5486401" y="2825498"/>
                <a:ext cx="2133599" cy="586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sz="24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+ 9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400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4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220CC0DC-CA2F-4FC4-AEA7-711EE18F6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1" y="2825498"/>
                <a:ext cx="2133599" cy="586443"/>
              </a:xfrm>
              <a:prstGeom prst="rect">
                <a:avLst/>
              </a:prstGeom>
              <a:blipFill>
                <a:blip r:embed="rId4"/>
                <a:stretch>
                  <a:fillRect t="-3125" b="-62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>
            <a:extLst>
              <a:ext uri="{FF2B5EF4-FFF2-40B4-BE49-F238E27FC236}">
                <a16:creationId xmlns:a16="http://schemas.microsoft.com/office/drawing/2014/main" id="{512ACDA8-5780-42C3-B66F-960D3B255975}"/>
              </a:ext>
            </a:extLst>
          </p:cNvPr>
          <p:cNvSpPr txBox="1"/>
          <p:nvPr/>
        </p:nvSpPr>
        <p:spPr>
          <a:xfrm>
            <a:off x="6154017" y="3334184"/>
            <a:ext cx="1142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= 108 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393075E-35C7-4B2D-BD74-2C14A3101CA8}"/>
              </a:ext>
            </a:extLst>
          </p:cNvPr>
          <p:cNvSpPr txBox="1"/>
          <p:nvPr/>
        </p:nvSpPr>
        <p:spPr>
          <a:xfrm flipH="1">
            <a:off x="8598879" y="2854896"/>
            <a:ext cx="276389" cy="430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C</a:t>
            </a:r>
            <a:endParaRPr lang="cs-CZ" sz="2800" b="1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08EDCCC3-07FB-4A0E-92F3-71034D1DA744}"/>
                  </a:ext>
                </a:extLst>
              </p:cNvPr>
              <p:cNvSpPr txBox="1"/>
              <p:nvPr/>
            </p:nvSpPr>
            <p:spPr>
              <a:xfrm>
                <a:off x="4818785" y="5043545"/>
                <a:ext cx="4408044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matiček … 96 -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cs-CZ" sz="24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. </a:t>
                </a:r>
                <a:r>
                  <a:rPr lang="cs-CZ" sz="2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96</a:t>
                </a:r>
                <a:r>
                  <a:rPr lang="cs-CZ" sz="20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96 – 16 </a:t>
                </a:r>
                <a:r>
                  <a:rPr lang="cs-CZ" sz="20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80 </a:t>
                </a:r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08EDCCC3-07FB-4A0E-92F3-71034D1DA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785" y="5043545"/>
                <a:ext cx="4408044" cy="616194"/>
              </a:xfrm>
              <a:prstGeom prst="rect">
                <a:avLst/>
              </a:prstGeom>
              <a:blipFill>
                <a:blip r:embed="rId5"/>
                <a:stretch>
                  <a:fillRect l="-1381" b="-79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CE61EB6B-0554-4055-9B42-A3E8789AA01F}"/>
              </a:ext>
            </a:extLst>
          </p:cNvPr>
          <p:cNvSpPr txBox="1"/>
          <p:nvPr/>
        </p:nvSpPr>
        <p:spPr>
          <a:xfrm>
            <a:off x="4818785" y="5627503"/>
            <a:ext cx="3207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šroubků … 1,5 . 80 </a:t>
            </a:r>
            <a:r>
              <a:rPr 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120 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2D40FA7-6ECD-465D-B6AB-47890233297B}"/>
              </a:ext>
            </a:extLst>
          </p:cNvPr>
          <p:cNvSpPr txBox="1"/>
          <p:nvPr/>
        </p:nvSpPr>
        <p:spPr>
          <a:xfrm flipH="1">
            <a:off x="8598878" y="4249947"/>
            <a:ext cx="276389" cy="430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E</a:t>
            </a:r>
            <a:endParaRPr lang="cs-CZ" sz="2800" b="1" baseline="30000" dirty="0">
              <a:solidFill>
                <a:srgbClr val="0070C0"/>
              </a:solidFill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C802422B-1594-48DB-8128-D2AE6392C196}"/>
              </a:ext>
            </a:extLst>
          </p:cNvPr>
          <p:cNvSpPr/>
          <p:nvPr/>
        </p:nvSpPr>
        <p:spPr>
          <a:xfrm>
            <a:off x="5805997" y="-752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9-2020-2</a:t>
            </a:r>
          </a:p>
        </p:txBody>
      </p:sp>
      <p:sp>
        <p:nvSpPr>
          <p:cNvPr id="14" name="Šipka: doprava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A6E947-7176-48A3-BBE3-583A50FB2CA6}"/>
              </a:ext>
            </a:extLst>
          </p:cNvPr>
          <p:cNvSpPr/>
          <p:nvPr/>
        </p:nvSpPr>
        <p:spPr>
          <a:xfrm>
            <a:off x="8220075" y="16009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5" name="Šipka: doprava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D961399-1DF6-441E-A571-E45AA8447C49}"/>
              </a:ext>
            </a:extLst>
          </p:cNvPr>
          <p:cNvSpPr/>
          <p:nvPr/>
        </p:nvSpPr>
        <p:spPr>
          <a:xfrm flipH="1">
            <a:off x="5864253" y="778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1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7C66B14-64EF-46C8-A1CB-941B6CD831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3" t="21990" r="26860" b="19581"/>
          <a:stretch/>
        </p:blipFill>
        <p:spPr>
          <a:xfrm>
            <a:off x="74429" y="106325"/>
            <a:ext cx="8982146" cy="518130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E5679C6-C8E2-4AAA-81EE-FBD963C29DA6}"/>
              </a:ext>
            </a:extLst>
          </p:cNvPr>
          <p:cNvSpPr txBox="1"/>
          <p:nvPr/>
        </p:nvSpPr>
        <p:spPr>
          <a:xfrm>
            <a:off x="6457117" y="1038599"/>
            <a:ext cx="236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š(5) = 4 . 3 = </a:t>
            </a:r>
            <a:r>
              <a:rPr 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49C4244-ACEB-4321-B196-778B23EB302D}"/>
              </a:ext>
            </a:extLst>
          </p:cNvPr>
          <p:cNvSpPr txBox="1"/>
          <p:nvPr/>
        </p:nvSpPr>
        <p:spPr>
          <a:xfrm>
            <a:off x="6457116" y="1343399"/>
            <a:ext cx="2599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b(5) = 2.(5 + 4) = </a:t>
            </a:r>
            <a:r>
              <a:rPr 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18</a:t>
            </a:r>
            <a:endParaRPr lang="cs-CZ" sz="2000" b="1" dirty="0">
              <a:solidFill>
                <a:srgbClr val="0070C0"/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043B27A-CCD7-4B3B-81B8-D6FEF3669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3" t="87141" r="26860" b="8347"/>
          <a:stretch/>
        </p:blipFill>
        <p:spPr>
          <a:xfrm>
            <a:off x="64904" y="6093936"/>
            <a:ext cx="8982146" cy="40011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2060BD3-2EA6-4E0E-9952-FF3D0CD8B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3" t="80078" r="26860" b="13584"/>
          <a:stretch/>
        </p:blipFill>
        <p:spPr>
          <a:xfrm>
            <a:off x="96116" y="5352532"/>
            <a:ext cx="8982146" cy="56203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DFEB48F-BBCD-4127-8EDC-DB755F745B00}"/>
              </a:ext>
            </a:extLst>
          </p:cNvPr>
          <p:cNvSpPr txBox="1"/>
          <p:nvPr/>
        </p:nvSpPr>
        <p:spPr>
          <a:xfrm>
            <a:off x="4362450" y="5133542"/>
            <a:ext cx="4675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 ř … š = (ř - 1).(ř - 2) = 10 . 11 = </a:t>
            </a:r>
            <a:r>
              <a:rPr 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110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43C401E-2142-4E0E-84E4-BBC34AD377B6}"/>
              </a:ext>
            </a:extLst>
          </p:cNvPr>
          <p:cNvSpPr txBox="1"/>
          <p:nvPr/>
        </p:nvSpPr>
        <p:spPr>
          <a:xfrm>
            <a:off x="1975135" y="5743315"/>
            <a:ext cx="1853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70 = 2.(2ř - 1)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3A8FAFD-19D7-44D4-96ED-0C1758CD38CB}"/>
              </a:ext>
            </a:extLst>
          </p:cNvPr>
          <p:cNvSpPr txBox="1"/>
          <p:nvPr/>
        </p:nvSpPr>
        <p:spPr>
          <a:xfrm>
            <a:off x="3891865" y="5752642"/>
            <a:ext cx="965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ř = 18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D10B32B-9644-4C77-BBAC-85832DBE8CFA}"/>
              </a:ext>
            </a:extLst>
          </p:cNvPr>
          <p:cNvSpPr txBox="1"/>
          <p:nvPr/>
        </p:nvSpPr>
        <p:spPr>
          <a:xfrm>
            <a:off x="4953002" y="5761295"/>
            <a:ext cx="4343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š(18) = (ř - 1).(ř - 2) = 17 . 16 = </a:t>
            </a:r>
            <a:r>
              <a:rPr 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272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A8542F5-EA79-4E83-AF4B-764C0983EE2A}"/>
              </a:ext>
            </a:extLst>
          </p:cNvPr>
          <p:cNvSpPr txBox="1"/>
          <p:nvPr/>
        </p:nvSpPr>
        <p:spPr>
          <a:xfrm>
            <a:off x="2024963" y="6408116"/>
            <a:ext cx="965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ř = 19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FDBA3E3-3458-44D6-B9B5-163A317714D7}"/>
              </a:ext>
            </a:extLst>
          </p:cNvPr>
          <p:cNvSpPr txBox="1"/>
          <p:nvPr/>
        </p:nvSpPr>
        <p:spPr>
          <a:xfrm>
            <a:off x="3105148" y="6404823"/>
            <a:ext cx="504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b(19) = 2.(ř + ř - 1) = 2 . (19 + 18) </a:t>
            </a:r>
            <a:r>
              <a:rPr 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74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9723423B-6E4D-4004-ACF3-B5E79EC7AF90}"/>
              </a:ext>
            </a:extLst>
          </p:cNvPr>
          <p:cNvSpPr/>
          <p:nvPr/>
        </p:nvSpPr>
        <p:spPr>
          <a:xfrm>
            <a:off x="3171825" y="3600450"/>
            <a:ext cx="1628775" cy="572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B4FB21C-55FD-4E2E-967C-4E6618FE9B9F}"/>
              </a:ext>
            </a:extLst>
          </p:cNvPr>
          <p:cNvSpPr txBox="1"/>
          <p:nvPr/>
        </p:nvSpPr>
        <p:spPr>
          <a:xfrm>
            <a:off x="115166" y="3705569"/>
            <a:ext cx="3704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š(3) = (ř - 1).(ř - 2) = 2 . 1 = </a:t>
            </a:r>
            <a:r>
              <a:rPr 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8C0ADC9-47C5-4FBA-BD53-D34F78CAD46F}"/>
              </a:ext>
            </a:extLst>
          </p:cNvPr>
          <p:cNvSpPr txBox="1"/>
          <p:nvPr/>
        </p:nvSpPr>
        <p:spPr>
          <a:xfrm>
            <a:off x="2420216" y="4305734"/>
            <a:ext cx="4209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š(4) = (ř - 1).(ř - 2) = 3 . 2 = </a:t>
            </a:r>
            <a:r>
              <a:rPr 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8D9D925-0711-4772-801A-600479177A21}"/>
              </a:ext>
            </a:extLst>
          </p:cNvPr>
          <p:cNvSpPr txBox="1"/>
          <p:nvPr/>
        </p:nvSpPr>
        <p:spPr>
          <a:xfrm>
            <a:off x="105639" y="4000844"/>
            <a:ext cx="5161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b(3) = 2.(ř + ř - 1) = 2.(2ř - 1) = 2 . 5 = </a:t>
            </a:r>
            <a:r>
              <a:rPr 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BC18A4F-C103-4B2A-BB0A-8EDCEFDA6789}"/>
              </a:ext>
            </a:extLst>
          </p:cNvPr>
          <p:cNvSpPr txBox="1"/>
          <p:nvPr/>
        </p:nvSpPr>
        <p:spPr>
          <a:xfrm>
            <a:off x="2420216" y="4601009"/>
            <a:ext cx="403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b(4) = 2.(4 + 3) = </a:t>
            </a:r>
            <a:r>
              <a:rPr 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14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992D44B-F745-4066-82B9-7C15DC1FC6E1}"/>
              </a:ext>
            </a:extLst>
          </p:cNvPr>
          <p:cNvSpPr txBox="1"/>
          <p:nvPr/>
        </p:nvSpPr>
        <p:spPr>
          <a:xfrm>
            <a:off x="5620183" y="3853917"/>
            <a:ext cx="236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  <a:ea typeface="Cambria Math" panose="02040503050406030204" pitchFamily="18" charset="0"/>
              </a:rPr>
              <a:t>6 sloupců    ř = 5 řad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A78EF18-9511-4CC5-B1DF-AEDFEB0D5FC4}"/>
              </a:ext>
            </a:extLst>
          </p:cNvPr>
          <p:cNvSpPr txBox="1"/>
          <p:nvPr/>
        </p:nvSpPr>
        <p:spPr>
          <a:xfrm>
            <a:off x="471920" y="3400679"/>
            <a:ext cx="699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ea typeface="Cambria Math" panose="02040503050406030204" pitchFamily="18" charset="0"/>
              </a:rPr>
              <a:t>ř =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3D51FC6-80F8-4258-ACDE-C4789DB9ECFA}"/>
              </a:ext>
            </a:extLst>
          </p:cNvPr>
          <p:cNvSpPr txBox="1"/>
          <p:nvPr/>
        </p:nvSpPr>
        <p:spPr>
          <a:xfrm>
            <a:off x="2905993" y="3402100"/>
            <a:ext cx="236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  <a:ea typeface="Cambria Math" panose="02040503050406030204" pitchFamily="18" charset="0"/>
              </a:rPr>
              <a:t>5 sloupců    ř = 4 řady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4FF1A150-D56B-4BD4-B90F-BC8EE55E37FF}"/>
              </a:ext>
            </a:extLst>
          </p:cNvPr>
          <p:cNvSpPr/>
          <p:nvPr/>
        </p:nvSpPr>
        <p:spPr>
          <a:xfrm>
            <a:off x="410009" y="3162644"/>
            <a:ext cx="1628775" cy="572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CF170F1D-A0DC-4CE0-B50B-8B3E5020DB5F}"/>
              </a:ext>
            </a:extLst>
          </p:cNvPr>
          <p:cNvSpPr txBox="1"/>
          <p:nvPr/>
        </p:nvSpPr>
        <p:spPr>
          <a:xfrm>
            <a:off x="252845" y="3030673"/>
            <a:ext cx="236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  <a:ea typeface="Cambria Math" panose="02040503050406030204" pitchFamily="18" charset="0"/>
              </a:rPr>
              <a:t>4 sloupce    ř = 3 řady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6823611C-1C91-46E6-84B7-6C65D7A1D30A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9-2020-2</a:t>
            </a:r>
          </a:p>
        </p:txBody>
      </p:sp>
      <p:sp>
        <p:nvSpPr>
          <p:cNvPr id="27" name="Šipka: doprava 2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685B0B3-879B-442B-8B26-D928BA8B2E7C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28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6" grpId="0"/>
      <p:bldP spid="16" grpId="0"/>
      <p:bldP spid="17" grpId="0"/>
      <p:bldP spid="18" grpId="0"/>
      <p:bldP spid="19" grpId="0"/>
      <p:bldP spid="20" grpId="0"/>
      <p:bldP spid="3" grpId="0"/>
      <p:bldP spid="4" grpId="0"/>
      <p:bldP spid="7" grpId="0"/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F3E6299-9E5F-4927-9F96-6FB39BCC5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61" t="27363" r="46060" b="68342"/>
          <a:stretch/>
        </p:blipFill>
        <p:spPr>
          <a:xfrm>
            <a:off x="116957" y="585454"/>
            <a:ext cx="7561835" cy="4928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60EACF6-A473-49BF-BAC0-B068F74533F8}"/>
              </a:ext>
            </a:extLst>
          </p:cNvPr>
          <p:cNvSpPr txBox="1"/>
          <p:nvPr/>
        </p:nvSpPr>
        <p:spPr>
          <a:xfrm>
            <a:off x="2620926" y="1642746"/>
            <a:ext cx="990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10</a:t>
            </a:r>
            <a:r>
              <a:rPr lang="cs-CZ" sz="2800" baseline="30000" dirty="0">
                <a:solidFill>
                  <a:srgbClr val="0070C0"/>
                </a:solidFill>
              </a:rPr>
              <a:t>0</a:t>
            </a:r>
            <a:r>
              <a:rPr lang="cs-CZ" sz="2800" dirty="0">
                <a:solidFill>
                  <a:srgbClr val="0070C0"/>
                </a:solidFill>
              </a:rPr>
              <a:t> =</a:t>
            </a:r>
            <a:endParaRPr lang="cs-CZ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8D9171BA-79FD-447E-85A4-D72D86DCC810}"/>
                  </a:ext>
                </a:extLst>
              </p:cNvPr>
              <p:cNvSpPr txBox="1"/>
              <p:nvPr/>
            </p:nvSpPr>
            <p:spPr>
              <a:xfrm>
                <a:off x="3100469" y="3150362"/>
                <a:ext cx="2316483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26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2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14 400 :1</m:t>
                          </m:r>
                        </m:e>
                      </m:rad>
                      <m:r>
                        <a:rPr lang="cs-CZ" sz="2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6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8D9171BA-79FD-447E-85A4-D72D86DCC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469" y="3150362"/>
                <a:ext cx="2316483" cy="5395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D5153D72-FA85-4E83-9F6D-580998580E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61" t="49631" r="60299" b="45694"/>
          <a:stretch/>
        </p:blipFill>
        <p:spPr>
          <a:xfrm>
            <a:off x="46300" y="4310852"/>
            <a:ext cx="4696502" cy="540757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5F857670-4D00-4A4D-8008-A8D59C703707}"/>
              </a:ext>
            </a:extLst>
          </p:cNvPr>
          <p:cNvSpPr txBox="1"/>
          <p:nvPr/>
        </p:nvSpPr>
        <p:spPr>
          <a:xfrm>
            <a:off x="2141032" y="3968766"/>
            <a:ext cx="10304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+ 0,2</a:t>
            </a:r>
            <a:endParaRPr lang="cs-CZ" sz="2600" b="1" dirty="0">
              <a:solidFill>
                <a:srgbClr val="0070C0"/>
              </a:solidFill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44627F17-879D-40BE-80EC-7203995B6996}"/>
              </a:ext>
            </a:extLst>
          </p:cNvPr>
          <p:cNvSpPr txBox="1"/>
          <p:nvPr/>
        </p:nvSpPr>
        <p:spPr>
          <a:xfrm>
            <a:off x="4033045" y="1642746"/>
            <a:ext cx="342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‘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5B424FD2-FA91-43E0-8CFA-6057DF211604}"/>
              </a:ext>
            </a:extLst>
          </p:cNvPr>
          <p:cNvSpPr txBox="1"/>
          <p:nvPr/>
        </p:nvSpPr>
        <p:spPr>
          <a:xfrm>
            <a:off x="3465881" y="1642747"/>
            <a:ext cx="758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600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EB90C4DB-BDFC-4FD9-B8D8-0892CF5FFFD7}"/>
              </a:ext>
            </a:extLst>
          </p:cNvPr>
          <p:cNvSpPr txBox="1"/>
          <p:nvPr/>
        </p:nvSpPr>
        <p:spPr>
          <a:xfrm>
            <a:off x="4183511" y="1619597"/>
            <a:ext cx="1302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: 20‘ =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F86EC4F4-FA2B-4D85-92C4-33685CDD89F5}"/>
              </a:ext>
            </a:extLst>
          </p:cNvPr>
          <p:cNvSpPr txBox="1"/>
          <p:nvPr/>
        </p:nvSpPr>
        <p:spPr>
          <a:xfrm>
            <a:off x="5167360" y="1596446"/>
            <a:ext cx="735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30x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19ED9DC7-AF13-482E-B108-4DD89203CA20}"/>
                  </a:ext>
                </a:extLst>
              </p:cNvPr>
              <p:cNvSpPr txBox="1"/>
              <p:nvPr/>
            </p:nvSpPr>
            <p:spPr>
              <a:xfrm>
                <a:off x="5269913" y="3150362"/>
                <a:ext cx="1732772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26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2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14 400</m:t>
                          </m:r>
                        </m:e>
                      </m:rad>
                      <m:r>
                        <a:rPr lang="cs-CZ" sz="26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6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19ED9DC7-AF13-482E-B108-4DD89203C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913" y="3150362"/>
                <a:ext cx="1732772" cy="5395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F266E717-5A4B-4D4F-BC5D-C144344C2026}"/>
                  </a:ext>
                </a:extLst>
              </p:cNvPr>
              <p:cNvSpPr txBox="1"/>
              <p:nvPr/>
            </p:nvSpPr>
            <p:spPr>
              <a:xfrm>
                <a:off x="6901947" y="3185087"/>
                <a:ext cx="88782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6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𝟏𝟐𝟎</m:t>
                      </m:r>
                    </m:oMath>
                  </m:oMathPara>
                </a14:m>
                <a:endParaRPr lang="cs-CZ" sz="26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F266E717-5A4B-4D4F-BC5D-C144344C2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947" y="3185087"/>
                <a:ext cx="887820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ovéPole 34">
            <a:extLst>
              <a:ext uri="{FF2B5EF4-FFF2-40B4-BE49-F238E27FC236}">
                <a16:creationId xmlns:a16="http://schemas.microsoft.com/office/drawing/2014/main" id="{47911A67-B18A-44C4-8D96-EFF60E811ABA}"/>
              </a:ext>
            </a:extLst>
          </p:cNvPr>
          <p:cNvSpPr txBox="1"/>
          <p:nvPr/>
        </p:nvSpPr>
        <p:spPr>
          <a:xfrm>
            <a:off x="4247625" y="4304431"/>
            <a:ext cx="23383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>
                <a:solidFill>
                  <a:srgbClr val="0070C0"/>
                </a:solidFill>
              </a:rPr>
              <a:t>0,5 – 0,2 . 2,1 =</a:t>
            </a:r>
            <a:endParaRPr lang="cs-CZ" sz="2700" b="1" dirty="0">
              <a:solidFill>
                <a:srgbClr val="0070C0"/>
              </a:solidFill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6332A4E2-8BF3-4594-B3DC-1C4FE404D1ED}"/>
              </a:ext>
            </a:extLst>
          </p:cNvPr>
          <p:cNvSpPr txBox="1"/>
          <p:nvPr/>
        </p:nvSpPr>
        <p:spPr>
          <a:xfrm>
            <a:off x="6412092" y="4316006"/>
            <a:ext cx="18406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>
                <a:solidFill>
                  <a:srgbClr val="0070C0"/>
                </a:solidFill>
              </a:rPr>
              <a:t>0,5 – 0,42 =</a:t>
            </a:r>
            <a:endParaRPr lang="cs-CZ" sz="2700" b="1" dirty="0">
              <a:solidFill>
                <a:srgbClr val="0070C0"/>
              </a:solidFill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57C39029-84E1-4C7E-A0B9-BA47F87C570C}"/>
              </a:ext>
            </a:extLst>
          </p:cNvPr>
          <p:cNvSpPr txBox="1"/>
          <p:nvPr/>
        </p:nvSpPr>
        <p:spPr>
          <a:xfrm>
            <a:off x="8125147" y="4304431"/>
            <a:ext cx="8915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b="1" dirty="0">
                <a:solidFill>
                  <a:srgbClr val="0070C0"/>
                </a:solidFill>
              </a:rPr>
              <a:t>0,08</a:t>
            </a:r>
          </a:p>
        </p:txBody>
      </p:sp>
      <p:pic>
        <p:nvPicPr>
          <p:cNvPr id="38" name="Obrázek 37">
            <a:extLst>
              <a:ext uri="{FF2B5EF4-FFF2-40B4-BE49-F238E27FC236}">
                <a16:creationId xmlns:a16="http://schemas.microsoft.com/office/drawing/2014/main" id="{7DE6314A-2F08-40F2-AAB3-708C3743B5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61" t="38763" r="68518" b="50138"/>
          <a:stretch/>
        </p:blipFill>
        <p:spPr>
          <a:xfrm>
            <a:off x="57875" y="2455642"/>
            <a:ext cx="3090439" cy="1319514"/>
          </a:xfrm>
          <a:prstGeom prst="rect">
            <a:avLst/>
          </a:prstGeom>
        </p:spPr>
      </p:pic>
      <p:pic>
        <p:nvPicPr>
          <p:cNvPr id="39" name="Obrázek 38">
            <a:extLst>
              <a:ext uri="{FF2B5EF4-FFF2-40B4-BE49-F238E27FC236}">
                <a16:creationId xmlns:a16="http://schemas.microsoft.com/office/drawing/2014/main" id="{F7DA994A-6AAE-40C0-8DCA-8FEB06F92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28" t="27533" r="31279" b="68100"/>
          <a:stretch/>
        </p:blipFill>
        <p:spPr>
          <a:xfrm>
            <a:off x="1236491" y="1043530"/>
            <a:ext cx="3066962" cy="509286"/>
          </a:xfrm>
          <a:prstGeom prst="rect">
            <a:avLst/>
          </a:prstGeom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129BCCB1-A258-4484-8838-9B72A912F151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9-2020-2</a:t>
            </a:r>
          </a:p>
        </p:txBody>
      </p:sp>
      <p:sp>
        <p:nvSpPr>
          <p:cNvPr id="19" name="Šipka: doprava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8F98528-634D-4DC3-A88E-B41FF58E6594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0" name="Šipka: doprava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6D0E219-59D1-4DFD-B3DF-A1F6D4B4BC57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42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B5088F19-6F4F-4AC9-9C63-FCFA64F569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61" t="75301" r="63941" b="11241"/>
          <a:stretch/>
        </p:blipFill>
        <p:spPr>
          <a:xfrm>
            <a:off x="41523" y="2538570"/>
            <a:ext cx="3392638" cy="133781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F9A5C66-F12E-42CC-8770-36F75E4239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61" t="54558" r="39472" b="29099"/>
          <a:stretch/>
        </p:blipFill>
        <p:spPr>
          <a:xfrm>
            <a:off x="93806" y="595777"/>
            <a:ext cx="8345595" cy="17568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58019EF4-5DBF-4F6E-8651-7F3DA1463DB6}"/>
                  </a:ext>
                </a:extLst>
              </p:cNvPr>
              <p:cNvSpPr txBox="1"/>
              <p:nvPr/>
            </p:nvSpPr>
            <p:spPr>
              <a:xfrm>
                <a:off x="1953323" y="1134779"/>
                <a:ext cx="1380428" cy="1035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3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3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25−4</m:t>
                              </m:r>
                            </m:num>
                            <m:den>
                              <m:r>
                                <a:rPr lang="cs-CZ" sz="23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num>
                        <m:den>
                          <m:r>
                            <a:rPr lang="cs-CZ" sz="23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</m:den>
                      </m:f>
                      <m:r>
                        <a:rPr lang="cs-CZ" sz="23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3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58019EF4-5DBF-4F6E-8651-7F3DA1463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323" y="1134779"/>
                <a:ext cx="1380428" cy="1035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ECE4204C-0B79-4081-AF36-E994788CB08D}"/>
              </a:ext>
            </a:extLst>
          </p:cNvPr>
          <p:cNvCxnSpPr>
            <a:cxnSpLocks/>
          </p:cNvCxnSpPr>
          <p:nvPr/>
        </p:nvCxnSpPr>
        <p:spPr>
          <a:xfrm flipH="1">
            <a:off x="3292969" y="1451619"/>
            <a:ext cx="282092" cy="215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28C0D2DA-9A83-4E02-908B-09F863966C40}"/>
              </a:ext>
            </a:extLst>
          </p:cNvPr>
          <p:cNvCxnSpPr>
            <a:cxnSpLocks/>
          </p:cNvCxnSpPr>
          <p:nvPr/>
        </p:nvCxnSpPr>
        <p:spPr>
          <a:xfrm flipH="1">
            <a:off x="3760744" y="1872654"/>
            <a:ext cx="309447" cy="213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66D0821-5A89-4CCD-BAFA-670854662243}"/>
              </a:ext>
            </a:extLst>
          </p:cNvPr>
          <p:cNvSpPr txBox="1"/>
          <p:nvPr/>
        </p:nvSpPr>
        <p:spPr>
          <a:xfrm>
            <a:off x="3294074" y="1153800"/>
            <a:ext cx="27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5638CDE-E9CF-4CBA-9F02-7F5BECC51F4B}"/>
              </a:ext>
            </a:extLst>
          </p:cNvPr>
          <p:cNvSpPr txBox="1"/>
          <p:nvPr/>
        </p:nvSpPr>
        <p:spPr>
          <a:xfrm>
            <a:off x="3790647" y="2010568"/>
            <a:ext cx="27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01BE295A-4708-4692-973C-EE63A1E239A8}"/>
                  </a:ext>
                </a:extLst>
              </p:cNvPr>
              <p:cNvSpPr txBox="1"/>
              <p:nvPr/>
            </p:nvSpPr>
            <p:spPr>
              <a:xfrm>
                <a:off x="3272062" y="2848605"/>
                <a:ext cx="1747613" cy="697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cs-CZ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01BE295A-4708-4692-973C-EE63A1E23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062" y="2848605"/>
                <a:ext cx="1747613" cy="697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9CF9B98C-BA54-4D9A-8141-6F56218DB001}"/>
              </a:ext>
            </a:extLst>
          </p:cNvPr>
          <p:cNvCxnSpPr>
            <a:cxnSpLocks/>
          </p:cNvCxnSpPr>
          <p:nvPr/>
        </p:nvCxnSpPr>
        <p:spPr>
          <a:xfrm flipH="1">
            <a:off x="3697958" y="2910458"/>
            <a:ext cx="180000" cy="215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9D24259D-3D5C-4BAF-B316-3C9509126C93}"/>
              </a:ext>
            </a:extLst>
          </p:cNvPr>
          <p:cNvCxnSpPr>
            <a:cxnSpLocks/>
          </p:cNvCxnSpPr>
          <p:nvPr/>
        </p:nvCxnSpPr>
        <p:spPr>
          <a:xfrm flipH="1">
            <a:off x="4031121" y="3264872"/>
            <a:ext cx="180000" cy="215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5119D3F6-FDAC-424A-A265-9F9B1B41912D}"/>
              </a:ext>
            </a:extLst>
          </p:cNvPr>
          <p:cNvCxnSpPr>
            <a:cxnSpLocks/>
          </p:cNvCxnSpPr>
          <p:nvPr/>
        </p:nvCxnSpPr>
        <p:spPr>
          <a:xfrm>
            <a:off x="3339169" y="2917422"/>
            <a:ext cx="180000" cy="215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2A586DC3-724D-4A12-86C7-9C3D0605759C}"/>
              </a:ext>
            </a:extLst>
          </p:cNvPr>
          <p:cNvCxnSpPr>
            <a:cxnSpLocks/>
          </p:cNvCxnSpPr>
          <p:nvPr/>
        </p:nvCxnSpPr>
        <p:spPr>
          <a:xfrm>
            <a:off x="3643958" y="3282924"/>
            <a:ext cx="288000" cy="215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17D1F6E4-001C-4D12-BDBF-51080E2FE5C5}"/>
              </a:ext>
            </a:extLst>
          </p:cNvPr>
          <p:cNvSpPr txBox="1"/>
          <p:nvPr/>
        </p:nvSpPr>
        <p:spPr>
          <a:xfrm>
            <a:off x="3301076" y="2627212"/>
            <a:ext cx="27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0EF0234-74C3-4ED8-865A-97F112D073AA}"/>
              </a:ext>
            </a:extLst>
          </p:cNvPr>
          <p:cNvSpPr txBox="1"/>
          <p:nvPr/>
        </p:nvSpPr>
        <p:spPr>
          <a:xfrm>
            <a:off x="3595478" y="3397780"/>
            <a:ext cx="42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10</a:t>
            </a:r>
          </a:p>
        </p:txBody>
      </p: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A95823C8-35EE-4A03-B9A7-63ABE026D839}"/>
              </a:ext>
            </a:extLst>
          </p:cNvPr>
          <p:cNvCxnSpPr>
            <a:cxnSpLocks/>
          </p:cNvCxnSpPr>
          <p:nvPr/>
        </p:nvCxnSpPr>
        <p:spPr>
          <a:xfrm>
            <a:off x="3699830" y="3498229"/>
            <a:ext cx="21600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B33034EA-C227-4C25-82EC-7BC5FFE0834A}"/>
              </a:ext>
            </a:extLst>
          </p:cNvPr>
          <p:cNvCxnSpPr>
            <a:cxnSpLocks/>
          </p:cNvCxnSpPr>
          <p:nvPr/>
        </p:nvCxnSpPr>
        <p:spPr>
          <a:xfrm>
            <a:off x="4033549" y="2938870"/>
            <a:ext cx="180000" cy="215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A1F4A78B-E221-4B0D-8083-D0D2539098C7}"/>
              </a:ext>
            </a:extLst>
          </p:cNvPr>
          <p:cNvSpPr txBox="1"/>
          <p:nvPr/>
        </p:nvSpPr>
        <p:spPr>
          <a:xfrm>
            <a:off x="3987818" y="2643508"/>
            <a:ext cx="27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430D5FA-37BA-411D-AE16-39AF468359AE}"/>
              </a:ext>
            </a:extLst>
          </p:cNvPr>
          <p:cNvSpPr txBox="1"/>
          <p:nvPr/>
        </p:nvSpPr>
        <p:spPr>
          <a:xfrm>
            <a:off x="3660496" y="3582446"/>
            <a:ext cx="27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5F8BA4B3-C631-4526-859A-3A46AE478FB0}"/>
                  </a:ext>
                </a:extLst>
              </p:cNvPr>
              <p:cNvSpPr txBox="1"/>
              <p:nvPr/>
            </p:nvSpPr>
            <p:spPr>
              <a:xfrm>
                <a:off x="3177286" y="1363379"/>
                <a:ext cx="1318514" cy="757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cs-CZ" sz="23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cs-CZ" sz="23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3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3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</m:den>
                      </m:f>
                      <m:r>
                        <a:rPr lang="cs-CZ" sz="23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3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5F8BA4B3-C631-4526-859A-3A46AE478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286" y="1363379"/>
                <a:ext cx="1318514" cy="7572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CC662BBD-F3CA-44D2-8C6F-9B86E3B23355}"/>
                  </a:ext>
                </a:extLst>
              </p:cNvPr>
              <p:cNvSpPr txBox="1"/>
              <p:nvPr/>
            </p:nvSpPr>
            <p:spPr>
              <a:xfrm>
                <a:off x="4367911" y="1372904"/>
                <a:ext cx="575564" cy="757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sz="23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𝟕𝟎</m:t>
                          </m:r>
                        </m:den>
                      </m:f>
                    </m:oMath>
                  </m:oMathPara>
                </a14:m>
                <a:endParaRPr lang="cs-CZ" sz="23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CC662BBD-F3CA-44D2-8C6F-9B86E3B23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911" y="1372904"/>
                <a:ext cx="575564" cy="7572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ovéPole 37">
            <a:extLst>
              <a:ext uri="{FF2B5EF4-FFF2-40B4-BE49-F238E27FC236}">
                <a16:creationId xmlns:a16="http://schemas.microsoft.com/office/drawing/2014/main" id="{3E381070-635E-4976-9065-3B54C83D3850}"/>
              </a:ext>
            </a:extLst>
          </p:cNvPr>
          <p:cNvSpPr txBox="1"/>
          <p:nvPr/>
        </p:nvSpPr>
        <p:spPr>
          <a:xfrm>
            <a:off x="2327285" y="896624"/>
            <a:ext cx="46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21</a:t>
            </a:r>
          </a:p>
        </p:txBody>
      </p: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CF7714BD-7E1B-4F65-B6EE-D35D977AE856}"/>
              </a:ext>
            </a:extLst>
          </p:cNvPr>
          <p:cNvCxnSpPr>
            <a:cxnSpLocks/>
          </p:cNvCxnSpPr>
          <p:nvPr/>
        </p:nvCxnSpPr>
        <p:spPr>
          <a:xfrm flipH="1" flipV="1">
            <a:off x="2307131" y="2109833"/>
            <a:ext cx="3364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34BB1C68-F91E-4E27-BF9A-7245C3007407}"/>
              </a:ext>
            </a:extLst>
          </p:cNvPr>
          <p:cNvSpPr txBox="1"/>
          <p:nvPr/>
        </p:nvSpPr>
        <p:spPr>
          <a:xfrm>
            <a:off x="2327285" y="2049149"/>
            <a:ext cx="30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C3DE30A1-3D5D-4A49-A1CC-44A9A28E69C7}"/>
                  </a:ext>
                </a:extLst>
              </p:cNvPr>
              <p:cNvSpPr txBox="1"/>
              <p:nvPr/>
            </p:nvSpPr>
            <p:spPr>
              <a:xfrm>
                <a:off x="1905698" y="2373029"/>
                <a:ext cx="575564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C3DE30A1-3D5D-4A49-A1CC-44A9A28E6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698" y="2373029"/>
                <a:ext cx="575564" cy="6183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B3767892-C094-416B-80C8-4C47C04891B0}"/>
                  </a:ext>
                </a:extLst>
              </p:cNvPr>
              <p:cNvSpPr txBox="1"/>
              <p:nvPr/>
            </p:nvSpPr>
            <p:spPr>
              <a:xfrm>
                <a:off x="4877026" y="2858129"/>
                <a:ext cx="1085624" cy="697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B3767892-C094-416B-80C8-4C47C0489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026" y="2858129"/>
                <a:ext cx="1085624" cy="6971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1589321A-589C-4902-9001-AA1F7F823983}"/>
                  </a:ext>
                </a:extLst>
              </p:cNvPr>
              <p:cNvSpPr txBox="1"/>
              <p:nvPr/>
            </p:nvSpPr>
            <p:spPr>
              <a:xfrm>
                <a:off x="5772375" y="2862891"/>
                <a:ext cx="1066575" cy="697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cs-CZ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1589321A-589C-4902-9001-AA1F7F823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375" y="2862891"/>
                <a:ext cx="1066575" cy="6971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68DEF797-616D-44A2-AFB4-B7E51E4A3873}"/>
                  </a:ext>
                </a:extLst>
              </p:cNvPr>
              <p:cNvSpPr txBox="1"/>
              <p:nvPr/>
            </p:nvSpPr>
            <p:spPr>
              <a:xfrm>
                <a:off x="6639151" y="2862891"/>
                <a:ext cx="828450" cy="697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68DEF797-616D-44A2-AFB4-B7E51E4A3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151" y="2862891"/>
                <a:ext cx="828450" cy="69711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15B1C71E-FD76-4B3D-86EB-A2F4CCD35C56}"/>
                  </a:ext>
                </a:extLst>
              </p:cNvPr>
              <p:cNvSpPr txBox="1"/>
              <p:nvPr/>
            </p:nvSpPr>
            <p:spPr>
              <a:xfrm>
                <a:off x="7320189" y="2858129"/>
                <a:ext cx="623662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15B1C71E-FD76-4B3D-86EB-A2F4CCD35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189" y="2858129"/>
                <a:ext cx="623662" cy="6685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bdélník 29">
            <a:extLst>
              <a:ext uri="{FF2B5EF4-FFF2-40B4-BE49-F238E27FC236}">
                <a16:creationId xmlns:a16="http://schemas.microsoft.com/office/drawing/2014/main" id="{1789F404-D267-4A9D-A3C3-B8BA55E721E2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9-2020-2</a:t>
            </a:r>
          </a:p>
        </p:txBody>
      </p:sp>
      <p:sp>
        <p:nvSpPr>
          <p:cNvPr id="31" name="Šipka: doprava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4A225AF-9355-4AC3-9797-8D7E7E077209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2" name="Šipka: doprava 3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8CE1318-DCAA-4864-9B93-B97AF99EF51E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23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23" grpId="0"/>
      <p:bldP spid="24" grpId="0"/>
      <p:bldP spid="27" grpId="0"/>
      <p:bldP spid="28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0AE0460-5FE3-4A22-914E-D9EF78874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7" t="30878" r="41265" b="11655"/>
          <a:stretch/>
        </p:blipFill>
        <p:spPr>
          <a:xfrm>
            <a:off x="106326" y="431282"/>
            <a:ext cx="8830720" cy="56161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3642ED81-3100-4192-BD41-294240B3F01F}"/>
                  </a:ext>
                </a:extLst>
              </p:cNvPr>
              <p:cNvSpPr txBox="1"/>
              <p:nvPr/>
            </p:nvSpPr>
            <p:spPr>
              <a:xfrm>
                <a:off x="2825739" y="1854832"/>
                <a:ext cx="2296251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1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m:rPr>
                            <m:nor/>
                          </m:rPr>
                          <a:rPr lang="cs-CZ" sz="3200" b="1" baseline="300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3200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cs-CZ" sz="3200" b="1" baseline="30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cs-CZ" sz="32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 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cs-CZ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32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3642ED81-3100-4192-BD41-294240B3F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739" y="1854832"/>
                <a:ext cx="2296251" cy="801310"/>
              </a:xfrm>
              <a:prstGeom prst="rect">
                <a:avLst/>
              </a:prstGeom>
              <a:blipFill>
                <a:blip r:embed="rId3"/>
                <a:stretch>
                  <a:fillRect t="-758" b="-90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>
            <a:extLst>
              <a:ext uri="{FF2B5EF4-FFF2-40B4-BE49-F238E27FC236}">
                <a16:creationId xmlns:a16="http://schemas.microsoft.com/office/drawing/2014/main" id="{192344A5-8970-4CA0-8790-B0CE30B9CB3D}"/>
              </a:ext>
            </a:extLst>
          </p:cNvPr>
          <p:cNvSpPr txBox="1"/>
          <p:nvPr/>
        </p:nvSpPr>
        <p:spPr>
          <a:xfrm>
            <a:off x="4391365" y="3706502"/>
            <a:ext cx="3054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2ab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A92B532-C7B2-4D32-B8AB-8446BBF359FD}"/>
              </a:ext>
            </a:extLst>
          </p:cNvPr>
          <p:cNvSpPr txBox="1"/>
          <p:nvPr/>
        </p:nvSpPr>
        <p:spPr>
          <a:xfrm>
            <a:off x="1824398" y="5843692"/>
            <a:ext cx="1354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16 – n</a:t>
            </a:r>
            <a:r>
              <a:rPr lang="cs-CZ" sz="28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cs-CZ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F7697F1-025D-44D2-8DE0-E7F5647FA1BB}"/>
              </a:ext>
            </a:extLst>
          </p:cNvPr>
          <p:cNvSpPr txBox="1"/>
          <p:nvPr/>
        </p:nvSpPr>
        <p:spPr>
          <a:xfrm>
            <a:off x="5020015" y="3716028"/>
            <a:ext cx="1105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- 10a</a:t>
            </a:r>
            <a:r>
              <a:rPr lang="cs-CZ" sz="28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BB3735F-88B4-4947-AA15-41E65F11FB76}"/>
              </a:ext>
            </a:extLst>
          </p:cNvPr>
          <p:cNvSpPr txBox="1"/>
          <p:nvPr/>
        </p:nvSpPr>
        <p:spPr>
          <a:xfrm>
            <a:off x="5958229" y="3711265"/>
            <a:ext cx="118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+ 15a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59D0B88-DF08-4FDD-817F-F4ED38A91861}"/>
              </a:ext>
            </a:extLst>
          </p:cNvPr>
          <p:cNvSpPr txBox="1"/>
          <p:nvPr/>
        </p:nvSpPr>
        <p:spPr>
          <a:xfrm>
            <a:off x="3000055" y="5858206"/>
            <a:ext cx="4184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9n</a:t>
            </a:r>
            <a:endParaRPr lang="cs-CZ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2603E25-0279-4668-B568-9819FAB76380}"/>
              </a:ext>
            </a:extLst>
          </p:cNvPr>
          <p:cNvSpPr txBox="1"/>
          <p:nvPr/>
        </p:nvSpPr>
        <p:spPr>
          <a:xfrm>
            <a:off x="3725771" y="5858207"/>
            <a:ext cx="115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+ 6 = </a:t>
            </a:r>
            <a:endParaRPr lang="cs-CZ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35EAD65-1BB9-49B6-BDAC-3D12098F5A4D}"/>
              </a:ext>
            </a:extLst>
          </p:cNvPr>
          <p:cNvSpPr txBox="1"/>
          <p:nvPr/>
        </p:nvSpPr>
        <p:spPr>
          <a:xfrm>
            <a:off x="4727256" y="5858207"/>
            <a:ext cx="2544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n</a:t>
            </a:r>
            <a:r>
              <a:rPr lang="cs-CZ" sz="28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9n + 22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B1AC8CD-E92A-4B96-872A-84EB002262E3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9-2020-2</a:t>
            </a:r>
          </a:p>
        </p:txBody>
      </p:sp>
      <p:sp>
        <p:nvSpPr>
          <p:cNvPr id="12" name="Šipka: doprava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5E1697-AFCB-4436-A379-135DFE83F0D7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3" name="Šipka: doprava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1D43D23-2123-4D88-B8F9-1375F9AB8235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52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66B5883-FC65-42AC-A701-7170D2937C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74" t="32739" r="61007" b="55169"/>
          <a:stretch/>
        </p:blipFill>
        <p:spPr>
          <a:xfrm>
            <a:off x="74426" y="180751"/>
            <a:ext cx="4138500" cy="89875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270EDE2-CAA7-4E99-BD20-041D96473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55" t="32739" r="43651" b="49847"/>
          <a:stretch/>
        </p:blipFill>
        <p:spPr>
          <a:xfrm>
            <a:off x="74426" y="2998443"/>
            <a:ext cx="772241" cy="132857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063649D-36B9-43E0-80E8-A100986F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46" t="42672" r="61007" b="45636"/>
          <a:stretch/>
        </p:blipFill>
        <p:spPr>
          <a:xfrm>
            <a:off x="716560" y="607774"/>
            <a:ext cx="3496366" cy="90717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4522CA2-372B-4313-ADE8-6FE7B0A3019C}"/>
              </a:ext>
            </a:extLst>
          </p:cNvPr>
          <p:cNvSpPr txBox="1"/>
          <p:nvPr/>
        </p:nvSpPr>
        <p:spPr>
          <a:xfrm>
            <a:off x="741102" y="1859774"/>
            <a:ext cx="2839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6x - 2 = 6x - 2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AD76A95-21D8-448B-B28E-2C23AF5FC51E}"/>
              </a:ext>
            </a:extLst>
          </p:cNvPr>
          <p:cNvSpPr txBox="1"/>
          <p:nvPr/>
        </p:nvSpPr>
        <p:spPr>
          <a:xfrm>
            <a:off x="3522693" y="1847758"/>
            <a:ext cx="2073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-6x + 2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45FDC84-7DF6-4DAC-93D8-08413648601F}"/>
              </a:ext>
            </a:extLst>
          </p:cNvPr>
          <p:cNvSpPr txBox="1"/>
          <p:nvPr/>
        </p:nvSpPr>
        <p:spPr>
          <a:xfrm>
            <a:off x="1154287" y="2334996"/>
            <a:ext cx="155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0x = 0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AB0D29A-DD72-48AF-9D54-4784D26BB9F5}"/>
              </a:ext>
            </a:extLst>
          </p:cNvPr>
          <p:cNvSpPr txBox="1"/>
          <p:nvPr/>
        </p:nvSpPr>
        <p:spPr>
          <a:xfrm>
            <a:off x="1927358" y="2863225"/>
            <a:ext cx="112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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R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D627B28-5979-4799-B9A5-E36B10405B99}"/>
              </a:ext>
            </a:extLst>
          </p:cNvPr>
          <p:cNvSpPr txBox="1"/>
          <p:nvPr/>
        </p:nvSpPr>
        <p:spPr>
          <a:xfrm>
            <a:off x="3100802" y="2556815"/>
            <a:ext cx="5176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Rovnice má nekonečně mnoho řešení , řešením rovnice je každé reálné číslo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65B6EB0B-6F85-477D-ACE9-F2C058680E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56" t="45866" r="10889" b="41008"/>
          <a:stretch/>
        </p:blipFill>
        <p:spPr>
          <a:xfrm>
            <a:off x="846667" y="3666461"/>
            <a:ext cx="4826940" cy="1098207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E9D1EB47-F1D9-445D-8760-6028F64AD69E}"/>
              </a:ext>
            </a:extLst>
          </p:cNvPr>
          <p:cNvSpPr txBox="1"/>
          <p:nvPr/>
        </p:nvSpPr>
        <p:spPr>
          <a:xfrm>
            <a:off x="4177163" y="3906404"/>
            <a:ext cx="868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.4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8493335-AFB5-4A2D-ABB4-E1762EE7F5BD}"/>
              </a:ext>
            </a:extLst>
          </p:cNvPr>
          <p:cNvSpPr txBox="1"/>
          <p:nvPr/>
        </p:nvSpPr>
        <p:spPr>
          <a:xfrm>
            <a:off x="4054588" y="4935676"/>
            <a:ext cx="1529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-6y - 12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EEDF0A5-B617-4121-8E5D-AF4D4F3DDD21}"/>
              </a:ext>
            </a:extLst>
          </p:cNvPr>
          <p:cNvSpPr txBox="1"/>
          <p:nvPr/>
        </p:nvSpPr>
        <p:spPr>
          <a:xfrm>
            <a:off x="926559" y="5443204"/>
            <a:ext cx="200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-10y = - 23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308B036-6F9E-4465-A1CD-BC94961DD277}"/>
              </a:ext>
            </a:extLst>
          </p:cNvPr>
          <p:cNvSpPr txBox="1"/>
          <p:nvPr/>
        </p:nvSpPr>
        <p:spPr>
          <a:xfrm>
            <a:off x="4013164" y="5437200"/>
            <a:ext cx="120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:(-10)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3A7DFDAA-D31E-4459-AFA0-B65C87AD2F1E}"/>
                  </a:ext>
                </a:extLst>
              </p:cNvPr>
              <p:cNvSpPr txBox="1"/>
              <p:nvPr/>
            </p:nvSpPr>
            <p:spPr>
              <a:xfrm>
                <a:off x="1359847" y="5881063"/>
                <a:ext cx="2008549" cy="670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6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6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cs-CZ" sz="26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cs-CZ" sz="2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cs-CZ" sz="2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2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cs-CZ" sz="26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3A7DFDAA-D31E-4459-AFA0-B65C87AD2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847" y="5881063"/>
                <a:ext cx="2008549" cy="670248"/>
              </a:xfrm>
              <a:prstGeom prst="rect">
                <a:avLst/>
              </a:prstGeom>
              <a:blipFill>
                <a:blip r:embed="rId3"/>
                <a:stretch>
                  <a:fillRect l="-4545" b="-45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ovéPole 20">
            <a:extLst>
              <a:ext uri="{FF2B5EF4-FFF2-40B4-BE49-F238E27FC236}">
                <a16:creationId xmlns:a16="http://schemas.microsoft.com/office/drawing/2014/main" id="{6FC9CDCD-3FDC-40FE-84A2-7973C5C73510}"/>
              </a:ext>
            </a:extLst>
          </p:cNvPr>
          <p:cNvSpPr txBox="1"/>
          <p:nvPr/>
        </p:nvSpPr>
        <p:spPr>
          <a:xfrm>
            <a:off x="603215" y="4474011"/>
            <a:ext cx="3409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 – 4y = 6y – 3 – 8  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BA904AA-005F-4CA6-9CD1-ADE655268134}"/>
              </a:ext>
            </a:extLst>
          </p:cNvPr>
          <p:cNvSpPr txBox="1"/>
          <p:nvPr/>
        </p:nvSpPr>
        <p:spPr>
          <a:xfrm>
            <a:off x="599775" y="4957720"/>
            <a:ext cx="3409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 – 4y = 6y – 11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46E3E96-ED11-4671-BE8A-CA0DF520B49D}"/>
              </a:ext>
            </a:extLst>
          </p:cNvPr>
          <p:cNvSpPr txBox="1"/>
          <p:nvPr/>
        </p:nvSpPr>
        <p:spPr>
          <a:xfrm>
            <a:off x="754660" y="1346935"/>
            <a:ext cx="125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6x - 2 =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917B177E-01FB-42B9-85F2-093CE2078819}"/>
              </a:ext>
            </a:extLst>
          </p:cNvPr>
          <p:cNvSpPr txBox="1"/>
          <p:nvPr/>
        </p:nvSpPr>
        <p:spPr>
          <a:xfrm>
            <a:off x="1830985" y="1356460"/>
            <a:ext cx="550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4x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CAA7501-1BE6-478E-8ED5-7297FDEEA0A7}"/>
              </a:ext>
            </a:extLst>
          </p:cNvPr>
          <p:cNvSpPr txBox="1"/>
          <p:nvPr/>
        </p:nvSpPr>
        <p:spPr>
          <a:xfrm>
            <a:off x="2221510" y="1346935"/>
            <a:ext cx="56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- 2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CAD6D1B6-CD68-4F4F-86D2-9AAE70B3C057}"/>
              </a:ext>
            </a:extLst>
          </p:cNvPr>
          <p:cNvSpPr txBox="1"/>
          <p:nvPr/>
        </p:nvSpPr>
        <p:spPr>
          <a:xfrm>
            <a:off x="2640610" y="1346935"/>
            <a:ext cx="826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+ 2x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F220CF7A-7D04-4F31-B676-DE6E339FF635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9-2020-2</a:t>
            </a:r>
          </a:p>
        </p:txBody>
      </p:sp>
      <p:sp>
        <p:nvSpPr>
          <p:cNvPr id="28" name="Šipka: doprava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2B906B5-0F71-431C-ABBE-A265F2EF77EA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9" name="Šipka: doprava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6DC94B2-3B0B-4BB8-929F-B377BE911E97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4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E9F07FC-7754-49C0-8B58-836212EAC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24" t="27364" r="22674" b="11034"/>
          <a:stretch/>
        </p:blipFill>
        <p:spPr>
          <a:xfrm>
            <a:off x="85060" y="0"/>
            <a:ext cx="9037673" cy="451883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769B779-99BD-498E-B8C5-6632FDBB78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56" t="39561" r="45233" b="37287"/>
          <a:stretch/>
        </p:blipFill>
        <p:spPr>
          <a:xfrm>
            <a:off x="85060" y="4625163"/>
            <a:ext cx="5582095" cy="156298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345DA5F-9B05-4953-974E-BE66995ED8AD}"/>
              </a:ext>
            </a:extLst>
          </p:cNvPr>
          <p:cNvSpPr txBox="1"/>
          <p:nvPr/>
        </p:nvSpPr>
        <p:spPr>
          <a:xfrm>
            <a:off x="2663898" y="4583041"/>
            <a:ext cx="3336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 . 4 + 4 . 2 + 3 . 1 = 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23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BC844FF-1811-4BC4-A7F6-6892553770C7}"/>
              </a:ext>
            </a:extLst>
          </p:cNvPr>
          <p:cNvSpPr txBox="1"/>
          <p:nvPr/>
        </p:nvSpPr>
        <p:spPr>
          <a:xfrm>
            <a:off x="6692340" y="2990485"/>
            <a:ext cx="6454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23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F3F7AB8-1434-47CF-AD18-71DDE527424A}"/>
              </a:ext>
            </a:extLst>
          </p:cNvPr>
          <p:cNvSpPr txBox="1"/>
          <p:nvPr/>
        </p:nvSpPr>
        <p:spPr>
          <a:xfrm>
            <a:off x="5372101" y="5174632"/>
            <a:ext cx="208597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10.(4 + 2 + 1) </a:t>
            </a:r>
            <a:endParaRPr lang="cs-CZ" sz="23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6EADB47-0851-434A-BBA8-F347B5B7A1FB}"/>
              </a:ext>
            </a:extLst>
          </p:cNvPr>
          <p:cNvSpPr txBox="1"/>
          <p:nvPr/>
        </p:nvSpPr>
        <p:spPr>
          <a:xfrm>
            <a:off x="4352075" y="3429572"/>
            <a:ext cx="16320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10 - 2.3 = 4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1A3E6E2-FEE8-4437-BBA0-92C709BB2EB9}"/>
              </a:ext>
            </a:extLst>
          </p:cNvPr>
          <p:cNvSpPr txBox="1"/>
          <p:nvPr/>
        </p:nvSpPr>
        <p:spPr>
          <a:xfrm>
            <a:off x="6691028" y="3429572"/>
            <a:ext cx="6454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26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3032EE2-E208-4DBD-8198-20DEFF7F1104}"/>
              </a:ext>
            </a:extLst>
          </p:cNvPr>
          <p:cNvSpPr txBox="1"/>
          <p:nvPr/>
        </p:nvSpPr>
        <p:spPr>
          <a:xfrm>
            <a:off x="6723582" y="3855726"/>
            <a:ext cx="6454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3D3B574-66E5-4B4D-B1E2-D7D16B64FD21}"/>
              </a:ext>
            </a:extLst>
          </p:cNvPr>
          <p:cNvSpPr txBox="1"/>
          <p:nvPr/>
        </p:nvSpPr>
        <p:spPr>
          <a:xfrm>
            <a:off x="3022774" y="3409440"/>
            <a:ext cx="496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36D5DCC-4BD1-49D3-9404-33CB5C4850DC}"/>
              </a:ext>
            </a:extLst>
          </p:cNvPr>
          <p:cNvSpPr txBox="1"/>
          <p:nvPr/>
        </p:nvSpPr>
        <p:spPr>
          <a:xfrm>
            <a:off x="4037936" y="5737560"/>
            <a:ext cx="405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4.(6 – x) + 2x + 4 . 1 = 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26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63AA7B4-4925-4F48-92F6-6AD02A67E932}"/>
              </a:ext>
            </a:extLst>
          </p:cNvPr>
          <p:cNvSpPr txBox="1"/>
          <p:nvPr/>
        </p:nvSpPr>
        <p:spPr>
          <a:xfrm>
            <a:off x="3223520" y="3407700"/>
            <a:ext cx="6722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1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8A2F26C-7F06-4BF6-AC05-4177025BB78F}"/>
              </a:ext>
            </a:extLst>
          </p:cNvPr>
          <p:cNvSpPr txBox="1"/>
          <p:nvPr/>
        </p:nvSpPr>
        <p:spPr>
          <a:xfrm>
            <a:off x="6275608" y="6424910"/>
            <a:ext cx="1449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-2x = -2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CD4BDBD-C3A3-452B-A21C-78C70CCB67D6}"/>
              </a:ext>
            </a:extLst>
          </p:cNvPr>
          <p:cNvSpPr txBox="1"/>
          <p:nvPr/>
        </p:nvSpPr>
        <p:spPr>
          <a:xfrm>
            <a:off x="2088640" y="3865265"/>
            <a:ext cx="511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3E1D47C-1832-4E5A-B408-E5A22A535FB9}"/>
              </a:ext>
            </a:extLst>
          </p:cNvPr>
          <p:cNvSpPr txBox="1"/>
          <p:nvPr/>
        </p:nvSpPr>
        <p:spPr>
          <a:xfrm>
            <a:off x="2163973" y="3422649"/>
            <a:ext cx="7030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5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0CE79CA-36C2-4C83-8766-C9F5F0FE731E}"/>
              </a:ext>
            </a:extLst>
          </p:cNvPr>
          <p:cNvSpPr txBox="1"/>
          <p:nvPr/>
        </p:nvSpPr>
        <p:spPr>
          <a:xfrm>
            <a:off x="1984198" y="6119260"/>
            <a:ext cx="511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D9A57DB-3499-4731-8247-93369B7E85A4}"/>
              </a:ext>
            </a:extLst>
          </p:cNvPr>
          <p:cNvSpPr txBox="1"/>
          <p:nvPr/>
        </p:nvSpPr>
        <p:spPr>
          <a:xfrm>
            <a:off x="3542384" y="3838292"/>
            <a:ext cx="511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CBEED49-90E0-4B04-B54C-DEDF7B6F0CED}"/>
              </a:ext>
            </a:extLst>
          </p:cNvPr>
          <p:cNvSpPr txBox="1"/>
          <p:nvPr/>
        </p:nvSpPr>
        <p:spPr>
          <a:xfrm>
            <a:off x="7466031" y="1439768"/>
            <a:ext cx="15929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FF0000"/>
                </a:solidFill>
                <a:ea typeface="Cambria Math" panose="02040503050406030204" pitchFamily="18" charset="0"/>
              </a:rPr>
              <a:t>Už lze získat pouze sudý počet bodů</a:t>
            </a:r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8A6C20F5-A2D0-4CD4-9142-8C2B9B8E6B22}"/>
              </a:ext>
            </a:extLst>
          </p:cNvPr>
          <p:cNvCxnSpPr/>
          <p:nvPr/>
        </p:nvCxnSpPr>
        <p:spPr>
          <a:xfrm>
            <a:off x="277792" y="2338086"/>
            <a:ext cx="53893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B30DD65-AFAC-4C72-82E3-F1400C81BAC8}"/>
              </a:ext>
            </a:extLst>
          </p:cNvPr>
          <p:cNvSpPr txBox="1"/>
          <p:nvPr/>
        </p:nvSpPr>
        <p:spPr>
          <a:xfrm>
            <a:off x="7229476" y="5165107"/>
            <a:ext cx="10667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23 =</a:t>
            </a:r>
            <a:endParaRPr lang="cs-CZ" sz="23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E28576C-AD05-4F26-9E81-8BC0415FC931}"/>
              </a:ext>
            </a:extLst>
          </p:cNvPr>
          <p:cNvSpPr txBox="1"/>
          <p:nvPr/>
        </p:nvSpPr>
        <p:spPr>
          <a:xfrm>
            <a:off x="5972175" y="4879357"/>
            <a:ext cx="533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70</a:t>
            </a:r>
            <a:endParaRPr lang="cs-CZ" sz="23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0112B54-DECA-4B7D-BB74-F24A5699C3D9}"/>
              </a:ext>
            </a:extLst>
          </p:cNvPr>
          <p:cNvSpPr txBox="1"/>
          <p:nvPr/>
        </p:nvSpPr>
        <p:spPr>
          <a:xfrm>
            <a:off x="8124826" y="5174632"/>
            <a:ext cx="6953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47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FE84B14-31AF-4FF7-855E-EB9AC0DBE97F}"/>
              </a:ext>
            </a:extLst>
          </p:cNvPr>
          <p:cNvSpPr txBox="1"/>
          <p:nvPr/>
        </p:nvSpPr>
        <p:spPr>
          <a:xfrm>
            <a:off x="1594024" y="3418965"/>
            <a:ext cx="7872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6 - x</a:t>
            </a:r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45CF5B0C-AE83-4A34-9863-F28C530C26F1}"/>
              </a:ext>
            </a:extLst>
          </p:cNvPr>
          <p:cNvSpPr txBox="1"/>
          <p:nvPr/>
        </p:nvSpPr>
        <p:spPr>
          <a:xfrm>
            <a:off x="4561811" y="6109035"/>
            <a:ext cx="326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24 – 4x + 2x + 4 = 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26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26C7F70-1470-4554-8DCF-B61A64AE1BE6}"/>
              </a:ext>
            </a:extLst>
          </p:cNvPr>
          <p:cNvSpPr txBox="1"/>
          <p:nvPr/>
        </p:nvSpPr>
        <p:spPr>
          <a:xfrm>
            <a:off x="7971058" y="6405860"/>
            <a:ext cx="1063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= 1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6A6DA48E-0BC1-4FCE-A702-4E0EEF3CCEA6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9-2020-2</a:t>
            </a:r>
          </a:p>
        </p:txBody>
      </p:sp>
      <p:sp>
        <p:nvSpPr>
          <p:cNvPr id="28" name="Šipka: doprava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6CECDA-BA40-488C-B43F-DD66DE1BEEA5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9" name="Šipka: doprava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A2EEA21-BBAC-4FD6-8190-D996A1FE4566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89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B8162CA-CE96-48BE-B591-F10E2C137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24" t="33359" r="22093" b="25090"/>
          <a:stretch/>
        </p:blipFill>
        <p:spPr>
          <a:xfrm>
            <a:off x="74428" y="170784"/>
            <a:ext cx="9060688" cy="303028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0D1A160-C521-483D-BD24-593116FE47B3}"/>
              </a:ext>
            </a:extLst>
          </p:cNvPr>
          <p:cNvSpPr txBox="1"/>
          <p:nvPr/>
        </p:nvSpPr>
        <p:spPr>
          <a:xfrm>
            <a:off x="4780560" y="2125926"/>
            <a:ext cx="215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4d - 20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0D55C8A-BEE9-4849-BF18-B0C99527514E}"/>
              </a:ext>
            </a:extLst>
          </p:cNvPr>
          <p:cNvSpPr txBox="1"/>
          <p:nvPr/>
        </p:nvSpPr>
        <p:spPr>
          <a:xfrm>
            <a:off x="4780560" y="2970232"/>
            <a:ext cx="2907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4d – 20 = 5.(d – 10)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131C3CD-9896-4D5F-A27A-4588B8D7C271}"/>
              </a:ext>
            </a:extLst>
          </p:cNvPr>
          <p:cNvSpPr txBox="1"/>
          <p:nvPr/>
        </p:nvSpPr>
        <p:spPr>
          <a:xfrm>
            <a:off x="4791849" y="3499631"/>
            <a:ext cx="2907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4d – 20 = 5d – 50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0BD365E-EF8D-4BCD-B857-7BD6EDC1B3A5}"/>
              </a:ext>
            </a:extLst>
          </p:cNvPr>
          <p:cNvSpPr txBox="1"/>
          <p:nvPr/>
        </p:nvSpPr>
        <p:spPr>
          <a:xfrm>
            <a:off x="5570782" y="3972584"/>
            <a:ext cx="1258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 = 30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B446EE3-178B-4B90-9BFA-029F7760AD9B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9-2020-2</a:t>
            </a:r>
          </a:p>
        </p:txBody>
      </p:sp>
      <p:sp>
        <p:nvSpPr>
          <p:cNvPr id="8" name="Šipka: doprava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1B988D-2750-4366-9EFD-9044BA9927B2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9" name="Šipka: doprava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27D7329-F33B-43B3-AF1A-EE805E347E24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55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8407E0A-EC2B-4CF8-93E8-43D7463D5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24" t="36047" r="22209" b="14341"/>
          <a:stretch/>
        </p:blipFill>
        <p:spPr>
          <a:xfrm>
            <a:off x="42532" y="106330"/>
            <a:ext cx="9064245" cy="362569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D7B830F-48E8-4A0A-9791-CE0FB65DD9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24" t="32739" r="24069" b="22942"/>
          <a:stretch/>
        </p:blipFill>
        <p:spPr>
          <a:xfrm>
            <a:off x="37222" y="3689496"/>
            <a:ext cx="8341233" cy="3062174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C2B3D8B1-D788-4D8C-81BE-BAF8521E2439}"/>
              </a:ext>
            </a:extLst>
          </p:cNvPr>
          <p:cNvSpPr/>
          <p:nvPr/>
        </p:nvSpPr>
        <p:spPr>
          <a:xfrm>
            <a:off x="1145989" y="584488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0812E48E-0A03-44D2-81D7-E3391DCA33A2}"/>
              </a:ext>
            </a:extLst>
          </p:cNvPr>
          <p:cNvSpPr/>
          <p:nvPr/>
        </p:nvSpPr>
        <p:spPr>
          <a:xfrm>
            <a:off x="4651023" y="5171161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721E6701-F155-414E-A5D3-CA5CDBA04B7F}"/>
              </a:ext>
            </a:extLst>
          </p:cNvPr>
          <p:cNvSpPr/>
          <p:nvPr/>
        </p:nvSpPr>
        <p:spPr>
          <a:xfrm>
            <a:off x="6492161" y="5171161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D99CDA3-6C8D-4420-A8E6-A4641D5F8762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9-2020-2</a:t>
            </a:r>
          </a:p>
        </p:txBody>
      </p:sp>
      <p:sp>
        <p:nvSpPr>
          <p:cNvPr id="8" name="Šipka: doprava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518C2A-3FAC-4869-81C5-EC8732E707F0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9" name="Šipka: doprava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D1E1207-FBD4-4C91-A2AC-B86BBE70D869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3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345008F-5295-4BEC-BB3E-25EFC44C8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39" t="20543" r="25027" b="8759"/>
          <a:stretch/>
        </p:blipFill>
        <p:spPr>
          <a:xfrm>
            <a:off x="63798" y="85064"/>
            <a:ext cx="8952611" cy="532691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28C24ED-837D-4110-8399-953D3D93A5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3" t="41421" r="19302" b="37493"/>
          <a:stretch/>
        </p:blipFill>
        <p:spPr>
          <a:xfrm>
            <a:off x="33374" y="5411978"/>
            <a:ext cx="9077251" cy="1488554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13CDD4A-BAD9-40DF-8A98-B59787A29C97}"/>
              </a:ext>
            </a:extLst>
          </p:cNvPr>
          <p:cNvCxnSpPr/>
          <p:nvPr/>
        </p:nvCxnSpPr>
        <p:spPr>
          <a:xfrm>
            <a:off x="9016409" y="584791"/>
            <a:ext cx="0" cy="47102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964977F-3871-4E2D-90E7-7E3C350FAC54}"/>
              </a:ext>
            </a:extLst>
          </p:cNvPr>
          <p:cNvCxnSpPr>
            <a:cxnSpLocks/>
          </p:cNvCxnSpPr>
          <p:nvPr/>
        </p:nvCxnSpPr>
        <p:spPr>
          <a:xfrm flipV="1">
            <a:off x="2014830" y="1683893"/>
            <a:ext cx="0" cy="273086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louk 7">
            <a:extLst>
              <a:ext uri="{FF2B5EF4-FFF2-40B4-BE49-F238E27FC236}">
                <a16:creationId xmlns:a16="http://schemas.microsoft.com/office/drawing/2014/main" id="{A84F2D55-2A79-43B0-B49D-378022A13F65}"/>
              </a:ext>
            </a:extLst>
          </p:cNvPr>
          <p:cNvSpPr/>
          <p:nvPr/>
        </p:nvSpPr>
        <p:spPr>
          <a:xfrm>
            <a:off x="-575487" y="1823563"/>
            <a:ext cx="5256000" cy="5256000"/>
          </a:xfrm>
          <a:prstGeom prst="arc">
            <a:avLst>
              <a:gd name="adj1" fmla="val 15369015"/>
              <a:gd name="adj2" fmla="val 19107227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5AC1273A-4AA1-4C6F-815B-671B04EBE14C}"/>
              </a:ext>
            </a:extLst>
          </p:cNvPr>
          <p:cNvCxnSpPr>
            <a:cxnSpLocks/>
          </p:cNvCxnSpPr>
          <p:nvPr/>
        </p:nvCxnSpPr>
        <p:spPr>
          <a:xfrm flipV="1">
            <a:off x="1648177" y="1824069"/>
            <a:ext cx="694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3BA552E9-B671-427E-87C0-957949FA3D8E}"/>
              </a:ext>
            </a:extLst>
          </p:cNvPr>
          <p:cNvCxnSpPr>
            <a:cxnSpLocks/>
          </p:cNvCxnSpPr>
          <p:nvPr/>
        </p:nvCxnSpPr>
        <p:spPr>
          <a:xfrm flipV="1">
            <a:off x="2036396" y="4412905"/>
            <a:ext cx="66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14F22871-83C8-439D-A1A8-7CEE469E482C}"/>
              </a:ext>
            </a:extLst>
          </p:cNvPr>
          <p:cNvCxnSpPr>
            <a:cxnSpLocks/>
          </p:cNvCxnSpPr>
          <p:nvPr/>
        </p:nvCxnSpPr>
        <p:spPr>
          <a:xfrm flipV="1">
            <a:off x="2045783" y="1013176"/>
            <a:ext cx="3135817" cy="339973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1CBF0E23-AD13-47D5-8B69-851DB56DB304}"/>
              </a:ext>
            </a:extLst>
          </p:cNvPr>
          <p:cNvCxnSpPr>
            <a:cxnSpLocks/>
          </p:cNvCxnSpPr>
          <p:nvPr/>
        </p:nvCxnSpPr>
        <p:spPr>
          <a:xfrm flipV="1">
            <a:off x="8227297" y="1743554"/>
            <a:ext cx="72000" cy="180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29D97C8B-3CBA-42A4-86A8-37FBC62B1160}"/>
              </a:ext>
            </a:extLst>
          </p:cNvPr>
          <p:cNvCxnSpPr>
            <a:cxnSpLocks/>
          </p:cNvCxnSpPr>
          <p:nvPr/>
        </p:nvCxnSpPr>
        <p:spPr>
          <a:xfrm flipV="1">
            <a:off x="8284470" y="1734646"/>
            <a:ext cx="72000" cy="180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FCC651F1-2A01-4A12-AC62-CF50DAD5BCFF}"/>
              </a:ext>
            </a:extLst>
          </p:cNvPr>
          <p:cNvCxnSpPr>
            <a:cxnSpLocks/>
          </p:cNvCxnSpPr>
          <p:nvPr/>
        </p:nvCxnSpPr>
        <p:spPr>
          <a:xfrm flipV="1">
            <a:off x="8222535" y="4330480"/>
            <a:ext cx="72000" cy="180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7B2DDAA5-977A-4C7E-B91A-9ED51ED576A7}"/>
              </a:ext>
            </a:extLst>
          </p:cNvPr>
          <p:cNvCxnSpPr>
            <a:cxnSpLocks/>
          </p:cNvCxnSpPr>
          <p:nvPr/>
        </p:nvCxnSpPr>
        <p:spPr>
          <a:xfrm flipV="1">
            <a:off x="8291613" y="4319191"/>
            <a:ext cx="72000" cy="180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E17B7CD-30F3-46B8-8B1B-A923B93D294D}"/>
              </a:ext>
            </a:extLst>
          </p:cNvPr>
          <p:cNvSpPr txBox="1"/>
          <p:nvPr/>
        </p:nvSpPr>
        <p:spPr>
          <a:xfrm flipH="1">
            <a:off x="4250112" y="1314186"/>
            <a:ext cx="4304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D</a:t>
            </a:r>
            <a:endParaRPr lang="cs-CZ" sz="2600" baseline="-25000" dirty="0">
              <a:solidFill>
                <a:srgbClr val="0070C0"/>
              </a:solidFill>
            </a:endParaRPr>
          </a:p>
        </p:txBody>
      </p:sp>
      <p:sp>
        <p:nvSpPr>
          <p:cNvPr id="23" name="Oblouk 22">
            <a:extLst>
              <a:ext uri="{FF2B5EF4-FFF2-40B4-BE49-F238E27FC236}">
                <a16:creationId xmlns:a16="http://schemas.microsoft.com/office/drawing/2014/main" id="{FA189E92-E05B-4ED3-84F8-9D9B4BFD9E5D}"/>
              </a:ext>
            </a:extLst>
          </p:cNvPr>
          <p:cNvSpPr/>
          <p:nvPr/>
        </p:nvSpPr>
        <p:spPr>
          <a:xfrm>
            <a:off x="-1487689" y="905038"/>
            <a:ext cx="7056000" cy="7056000"/>
          </a:xfrm>
          <a:prstGeom prst="arc">
            <a:avLst>
              <a:gd name="adj1" fmla="val 17913734"/>
              <a:gd name="adj2" fmla="val 649045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39FB08B-9CF0-40F1-99E4-F65EA0B776E1}"/>
              </a:ext>
            </a:extLst>
          </p:cNvPr>
          <p:cNvSpPr txBox="1"/>
          <p:nvPr/>
        </p:nvSpPr>
        <p:spPr>
          <a:xfrm flipH="1">
            <a:off x="5651095" y="4450715"/>
            <a:ext cx="4304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B</a:t>
            </a:r>
            <a:endParaRPr lang="cs-CZ" sz="2600" baseline="-25000" dirty="0">
              <a:solidFill>
                <a:srgbClr val="0070C0"/>
              </a:solidFill>
            </a:endParaRPr>
          </a:p>
        </p:txBody>
      </p: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EE7C48E5-B521-4729-B88D-192FF24F69CF}"/>
              </a:ext>
            </a:extLst>
          </p:cNvPr>
          <p:cNvCxnSpPr>
            <a:cxnSpLocks/>
          </p:cNvCxnSpPr>
          <p:nvPr/>
        </p:nvCxnSpPr>
        <p:spPr>
          <a:xfrm flipV="1">
            <a:off x="5286892" y="1314186"/>
            <a:ext cx="3135817" cy="339973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8BF9483C-D685-47D8-82D3-81837B44E418}"/>
              </a:ext>
            </a:extLst>
          </p:cNvPr>
          <p:cNvSpPr txBox="1"/>
          <p:nvPr/>
        </p:nvSpPr>
        <p:spPr>
          <a:xfrm flipH="1">
            <a:off x="7617476" y="1347424"/>
            <a:ext cx="4304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C</a:t>
            </a:r>
            <a:endParaRPr lang="cs-CZ" sz="2600" baseline="-25000" dirty="0">
              <a:solidFill>
                <a:srgbClr val="0070C0"/>
              </a:solidFill>
            </a:endParaRPr>
          </a:p>
        </p:txBody>
      </p: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38A488F3-E0CB-46FB-BF8F-1621CB468A67}"/>
              </a:ext>
            </a:extLst>
          </p:cNvPr>
          <p:cNvCxnSpPr>
            <a:cxnSpLocks/>
          </p:cNvCxnSpPr>
          <p:nvPr/>
        </p:nvCxnSpPr>
        <p:spPr>
          <a:xfrm>
            <a:off x="2045783" y="4401842"/>
            <a:ext cx="3522528" cy="11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62846D5B-B22A-484D-9F92-C79B804CF897}"/>
              </a:ext>
            </a:extLst>
          </p:cNvPr>
          <p:cNvCxnSpPr>
            <a:cxnSpLocks/>
          </p:cNvCxnSpPr>
          <p:nvPr/>
        </p:nvCxnSpPr>
        <p:spPr>
          <a:xfrm flipV="1">
            <a:off x="5568311" y="1828667"/>
            <a:ext cx="2397894" cy="25842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6FF5635A-9E4F-49E3-BFE4-0FFC5A94BE0C}"/>
              </a:ext>
            </a:extLst>
          </p:cNvPr>
          <p:cNvCxnSpPr>
            <a:cxnSpLocks/>
          </p:cNvCxnSpPr>
          <p:nvPr/>
        </p:nvCxnSpPr>
        <p:spPr>
          <a:xfrm flipV="1">
            <a:off x="4405133" y="1832097"/>
            <a:ext cx="3543792" cy="4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AB7B4A78-BF94-4F92-82AB-58B7B5B5FEE3}"/>
              </a:ext>
            </a:extLst>
          </p:cNvPr>
          <p:cNvCxnSpPr>
            <a:cxnSpLocks/>
          </p:cNvCxnSpPr>
          <p:nvPr/>
        </p:nvCxnSpPr>
        <p:spPr>
          <a:xfrm flipV="1">
            <a:off x="2026863" y="1823563"/>
            <a:ext cx="2408481" cy="2594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D99C8414-1B32-4F39-8355-F2E04DCDD2D1}"/>
              </a:ext>
            </a:extLst>
          </p:cNvPr>
          <p:cNvCxnSpPr>
            <a:cxnSpLocks/>
          </p:cNvCxnSpPr>
          <p:nvPr/>
        </p:nvCxnSpPr>
        <p:spPr>
          <a:xfrm flipH="1" flipV="1">
            <a:off x="5056511" y="1013175"/>
            <a:ext cx="144000" cy="108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7408D39E-71C9-4CF8-AE3A-B215E003A79F}"/>
              </a:ext>
            </a:extLst>
          </p:cNvPr>
          <p:cNvCxnSpPr>
            <a:cxnSpLocks/>
          </p:cNvCxnSpPr>
          <p:nvPr/>
        </p:nvCxnSpPr>
        <p:spPr>
          <a:xfrm flipH="1" flipV="1">
            <a:off x="5025342" y="1048690"/>
            <a:ext cx="144000" cy="108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D453CD53-59F4-486C-946C-DC8B9959854D}"/>
              </a:ext>
            </a:extLst>
          </p:cNvPr>
          <p:cNvCxnSpPr>
            <a:cxnSpLocks/>
          </p:cNvCxnSpPr>
          <p:nvPr/>
        </p:nvCxnSpPr>
        <p:spPr>
          <a:xfrm flipH="1" flipV="1">
            <a:off x="8289378" y="1312332"/>
            <a:ext cx="144000" cy="108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DD177B94-B2C3-41B5-A8B5-371999410CFA}"/>
              </a:ext>
            </a:extLst>
          </p:cNvPr>
          <p:cNvCxnSpPr>
            <a:cxnSpLocks/>
          </p:cNvCxnSpPr>
          <p:nvPr/>
        </p:nvCxnSpPr>
        <p:spPr>
          <a:xfrm flipH="1" flipV="1">
            <a:off x="8257371" y="1337366"/>
            <a:ext cx="144000" cy="108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>
            <a:extLst>
              <a:ext uri="{FF2B5EF4-FFF2-40B4-BE49-F238E27FC236}">
                <a16:creationId xmlns:a16="http://schemas.microsoft.com/office/drawing/2014/main" id="{EB295B8C-B3C3-453C-925A-53D938245B37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9-2020-2</a:t>
            </a:r>
          </a:p>
        </p:txBody>
      </p:sp>
      <p:sp>
        <p:nvSpPr>
          <p:cNvPr id="30" name="Šipka: doprava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EA8C81-2761-4D17-957A-7495D0C8DAA5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2" name="Šipka: doprava 3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86DCA1D-F5AC-4030-8208-9D09914D12C3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30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  <p:bldP spid="23" grpId="0" animBg="1"/>
      <p:bldP spid="24" grpId="0"/>
      <p:bldP spid="26" grpId="0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2740</TotalTime>
  <Words>690</Words>
  <Application>Microsoft Office PowerPoint</Application>
  <PresentationFormat>Předvádění na obrazovce (4:3)</PresentationFormat>
  <Paragraphs>161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Cambria Math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Holý, Martin</dc:creator>
  <cp:lastModifiedBy>Holý, Martin</cp:lastModifiedBy>
  <cp:revision>459</cp:revision>
  <dcterms:created xsi:type="dcterms:W3CDTF">2020-04-30T12:47:45Z</dcterms:created>
  <dcterms:modified xsi:type="dcterms:W3CDTF">2022-03-10T22:24:06Z</dcterms:modified>
</cp:coreProperties>
</file>