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281" r:id="rId3"/>
    <p:sldId id="295" r:id="rId4"/>
    <p:sldId id="282" r:id="rId5"/>
    <p:sldId id="283" r:id="rId6"/>
    <p:sldId id="284" r:id="rId7"/>
    <p:sldId id="285" r:id="rId8"/>
    <p:sldId id="286" r:id="rId9"/>
    <p:sldId id="296" r:id="rId10"/>
    <p:sldId id="287" r:id="rId11"/>
    <p:sldId id="289" r:id="rId12"/>
    <p:sldId id="290" r:id="rId13"/>
    <p:sldId id="291" r:id="rId14"/>
    <p:sldId id="292" r:id="rId15"/>
    <p:sldId id="293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2996" autoAdjust="0"/>
  </p:normalViewPr>
  <p:slideViewPr>
    <p:cSldViewPr snapToGrid="0">
      <p:cViewPr varScale="1">
        <p:scale>
          <a:sx n="80" d="100"/>
          <a:sy n="80" d="100"/>
        </p:scale>
        <p:origin x="155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670E-7C7B-4469-8098-A22B81624A0D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A787E-A6EB-4B53-9E55-033FBE814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29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A787E-A6EB-4B53-9E55-033FBE8144C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94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A787E-A6EB-4B53-9E55-033FBE8144C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83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9-2020-1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ek 27">
            <a:extLst>
              <a:ext uri="{FF2B5EF4-FFF2-40B4-BE49-F238E27FC236}">
                <a16:creationId xmlns:a16="http://schemas.microsoft.com/office/drawing/2014/main" id="{2FFABB17-114E-41E8-B894-289500C7840E}"/>
              </a:ext>
            </a:extLst>
          </p:cNvPr>
          <p:cNvPicPr/>
          <p:nvPr/>
        </p:nvPicPr>
        <p:blipFill rotWithShape="1">
          <a:blip r:embed="rId2"/>
          <a:srcRect l="21314" t="16901" r="22614" b="11932"/>
          <a:stretch/>
        </p:blipFill>
        <p:spPr bwMode="auto">
          <a:xfrm>
            <a:off x="138839" y="114795"/>
            <a:ext cx="8872621" cy="5461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964977F-3871-4E2D-90E7-7E3C350FAC54}"/>
              </a:ext>
            </a:extLst>
          </p:cNvPr>
          <p:cNvCxnSpPr>
            <a:cxnSpLocks/>
          </p:cNvCxnSpPr>
          <p:nvPr/>
        </p:nvCxnSpPr>
        <p:spPr>
          <a:xfrm flipV="1">
            <a:off x="5885179" y="950658"/>
            <a:ext cx="813603" cy="3159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louk 7">
            <a:extLst>
              <a:ext uri="{FF2B5EF4-FFF2-40B4-BE49-F238E27FC236}">
                <a16:creationId xmlns:a16="http://schemas.microsoft.com/office/drawing/2014/main" id="{A84F2D55-2A79-43B0-B49D-378022A13F65}"/>
              </a:ext>
            </a:extLst>
          </p:cNvPr>
          <p:cNvSpPr/>
          <p:nvPr/>
        </p:nvSpPr>
        <p:spPr>
          <a:xfrm>
            <a:off x="3702530" y="3382992"/>
            <a:ext cx="2232000" cy="2232000"/>
          </a:xfrm>
          <a:prstGeom prst="arc">
            <a:avLst>
              <a:gd name="adj1" fmla="val 7823856"/>
              <a:gd name="adj2" fmla="val 21381039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4F22871-83C8-439D-A1A8-7CEE469E482C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4199462" y="2465298"/>
            <a:ext cx="1499256" cy="39797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E17B7CD-30F3-46B8-8B1B-A923B93D294D}"/>
              </a:ext>
            </a:extLst>
          </p:cNvPr>
          <p:cNvSpPr txBox="1"/>
          <p:nvPr/>
        </p:nvSpPr>
        <p:spPr>
          <a:xfrm flipH="1">
            <a:off x="1064181" y="3136770"/>
            <a:ext cx="430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D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sp>
        <p:nvSpPr>
          <p:cNvPr id="23" name="Oblouk 22">
            <a:extLst>
              <a:ext uri="{FF2B5EF4-FFF2-40B4-BE49-F238E27FC236}">
                <a16:creationId xmlns:a16="http://schemas.microsoft.com/office/drawing/2014/main" id="{FA189E92-E05B-4ED3-84F8-9D9B4BFD9E5D}"/>
              </a:ext>
            </a:extLst>
          </p:cNvPr>
          <p:cNvSpPr/>
          <p:nvPr/>
        </p:nvSpPr>
        <p:spPr>
          <a:xfrm>
            <a:off x="1474010" y="1186351"/>
            <a:ext cx="3787056" cy="3597831"/>
          </a:xfrm>
          <a:prstGeom prst="arc">
            <a:avLst>
              <a:gd name="adj1" fmla="val 9065946"/>
              <a:gd name="adj2" fmla="val 10376589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39FB08B-9CF0-40F1-99E4-F65EA0B776E1}"/>
              </a:ext>
            </a:extLst>
          </p:cNvPr>
          <p:cNvSpPr txBox="1"/>
          <p:nvPr/>
        </p:nvSpPr>
        <p:spPr>
          <a:xfrm flipH="1">
            <a:off x="5922797" y="4037891"/>
            <a:ext cx="430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B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38A488F3-E0CB-46FB-BF8F-1621CB468A67}"/>
              </a:ext>
            </a:extLst>
          </p:cNvPr>
          <p:cNvCxnSpPr>
            <a:cxnSpLocks/>
          </p:cNvCxnSpPr>
          <p:nvPr/>
        </p:nvCxnSpPr>
        <p:spPr>
          <a:xfrm flipV="1">
            <a:off x="5885179" y="1796122"/>
            <a:ext cx="591631" cy="23139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62846D5B-B22A-484D-9F92-C79B804CF897}"/>
              </a:ext>
            </a:extLst>
          </p:cNvPr>
          <p:cNvCxnSpPr>
            <a:cxnSpLocks/>
          </p:cNvCxnSpPr>
          <p:nvPr/>
        </p:nvCxnSpPr>
        <p:spPr>
          <a:xfrm flipH="1" flipV="1">
            <a:off x="1570463" y="3569974"/>
            <a:ext cx="2213838" cy="13368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6FF5635A-9E4F-49E3-BFE4-0FFC5A94BE0C}"/>
              </a:ext>
            </a:extLst>
          </p:cNvPr>
          <p:cNvCxnSpPr>
            <a:cxnSpLocks/>
          </p:cNvCxnSpPr>
          <p:nvPr/>
        </p:nvCxnSpPr>
        <p:spPr>
          <a:xfrm flipV="1">
            <a:off x="3821753" y="4110069"/>
            <a:ext cx="2022306" cy="796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ázek 29">
            <a:extLst>
              <a:ext uri="{FF2B5EF4-FFF2-40B4-BE49-F238E27FC236}">
                <a16:creationId xmlns:a16="http://schemas.microsoft.com/office/drawing/2014/main" id="{981D5426-40AC-4016-BBC5-305B7B4F8F07}"/>
              </a:ext>
            </a:extLst>
          </p:cNvPr>
          <p:cNvPicPr/>
          <p:nvPr/>
        </p:nvPicPr>
        <p:blipFill rotWithShape="1">
          <a:blip r:embed="rId3"/>
          <a:srcRect l="16265" t="45684" r="28778" b="36623"/>
          <a:stretch/>
        </p:blipFill>
        <p:spPr bwMode="auto">
          <a:xfrm>
            <a:off x="222959" y="5626153"/>
            <a:ext cx="6772927" cy="1220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Oblouk 31">
            <a:extLst>
              <a:ext uri="{FF2B5EF4-FFF2-40B4-BE49-F238E27FC236}">
                <a16:creationId xmlns:a16="http://schemas.microsoft.com/office/drawing/2014/main" id="{AB4B05FC-79CD-465B-AE2A-270B863B910E}"/>
              </a:ext>
            </a:extLst>
          </p:cNvPr>
          <p:cNvSpPr/>
          <p:nvPr/>
        </p:nvSpPr>
        <p:spPr>
          <a:xfrm>
            <a:off x="4259804" y="3919894"/>
            <a:ext cx="1080000" cy="1080000"/>
          </a:xfrm>
          <a:prstGeom prst="arc">
            <a:avLst>
              <a:gd name="adj1" fmla="val 14734373"/>
              <a:gd name="adj2" fmla="val 20716711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8B06B2FE-7E8B-494D-A1EF-3ADE76322081}"/>
              </a:ext>
            </a:extLst>
          </p:cNvPr>
          <p:cNvSpPr/>
          <p:nvPr/>
        </p:nvSpPr>
        <p:spPr>
          <a:xfrm>
            <a:off x="4920342" y="4194628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37" name="Oblouk 36">
            <a:extLst>
              <a:ext uri="{FF2B5EF4-FFF2-40B4-BE49-F238E27FC236}">
                <a16:creationId xmlns:a16="http://schemas.microsoft.com/office/drawing/2014/main" id="{6756A3E6-A2BE-46CC-A24B-A3405B9523A3}"/>
              </a:ext>
            </a:extLst>
          </p:cNvPr>
          <p:cNvSpPr/>
          <p:nvPr/>
        </p:nvSpPr>
        <p:spPr>
          <a:xfrm>
            <a:off x="4968714" y="1743211"/>
            <a:ext cx="2412000" cy="2412000"/>
          </a:xfrm>
          <a:prstGeom prst="arc">
            <a:avLst>
              <a:gd name="adj1" fmla="val 16626460"/>
              <a:gd name="adj2" fmla="val 7740501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1F4827DE-011A-4124-B720-C3EAFB54C979}"/>
              </a:ext>
            </a:extLst>
          </p:cNvPr>
          <p:cNvSpPr txBox="1"/>
          <p:nvPr/>
        </p:nvSpPr>
        <p:spPr>
          <a:xfrm flipH="1">
            <a:off x="6582678" y="1303679"/>
            <a:ext cx="430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C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4B159DE4-912E-4AC8-BFF9-81F34F365A8A}"/>
              </a:ext>
            </a:extLst>
          </p:cNvPr>
          <p:cNvCxnSpPr>
            <a:cxnSpLocks/>
          </p:cNvCxnSpPr>
          <p:nvPr/>
        </p:nvCxnSpPr>
        <p:spPr>
          <a:xfrm flipH="1">
            <a:off x="375934" y="1512041"/>
            <a:ext cx="6837249" cy="24873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blouk 42">
            <a:extLst>
              <a:ext uri="{FF2B5EF4-FFF2-40B4-BE49-F238E27FC236}">
                <a16:creationId xmlns:a16="http://schemas.microsoft.com/office/drawing/2014/main" id="{B1579530-DE20-4D72-A844-DC0E4B857358}"/>
              </a:ext>
            </a:extLst>
          </p:cNvPr>
          <p:cNvSpPr/>
          <p:nvPr/>
        </p:nvSpPr>
        <p:spPr>
          <a:xfrm>
            <a:off x="3590602" y="2016674"/>
            <a:ext cx="1080000" cy="1080000"/>
          </a:xfrm>
          <a:prstGeom prst="arc">
            <a:avLst>
              <a:gd name="adj1" fmla="val 14734373"/>
              <a:gd name="adj2" fmla="val 20716711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id="{E116CCF1-BDDD-4882-8AC2-1A5196F5CFAE}"/>
              </a:ext>
            </a:extLst>
          </p:cNvPr>
          <p:cNvSpPr/>
          <p:nvPr/>
        </p:nvSpPr>
        <p:spPr>
          <a:xfrm>
            <a:off x="4251140" y="2291408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AB7B4A78-BF94-4F92-82AB-58B7B5B5FEE3}"/>
              </a:ext>
            </a:extLst>
          </p:cNvPr>
          <p:cNvCxnSpPr>
            <a:cxnSpLocks/>
          </p:cNvCxnSpPr>
          <p:nvPr/>
        </p:nvCxnSpPr>
        <p:spPr>
          <a:xfrm flipV="1">
            <a:off x="1570463" y="1784961"/>
            <a:ext cx="4906347" cy="1784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>
            <a:extLst>
              <a:ext uri="{FF2B5EF4-FFF2-40B4-BE49-F238E27FC236}">
                <a16:creationId xmlns:a16="http://schemas.microsoft.com/office/drawing/2014/main" id="{DE70F130-6C8E-40F4-AB84-4618F7CC150F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9-2020-1</a:t>
            </a:r>
          </a:p>
        </p:txBody>
      </p:sp>
      <p:sp>
        <p:nvSpPr>
          <p:cNvPr id="22" name="Šipka: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12C01B-C766-42D6-8765-5D756B657C16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5" name="Šipka: doprava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8F7572F-236A-446D-8559-77E1571800CC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30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3" grpId="0" animBg="1"/>
      <p:bldP spid="24" grpId="0"/>
      <p:bldP spid="32" grpId="0" animBg="1"/>
      <p:bldP spid="13" grpId="0" animBg="1"/>
      <p:bldP spid="37" grpId="0" animBg="1"/>
      <p:bldP spid="40" grpId="0"/>
      <p:bldP spid="43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9E8E28C-EAEC-421D-B416-6ECE9F151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8" t="29048" r="20159" b="20441"/>
          <a:stretch/>
        </p:blipFill>
        <p:spPr>
          <a:xfrm>
            <a:off x="87083" y="87084"/>
            <a:ext cx="9019135" cy="3556002"/>
          </a:xfrm>
          <a:prstGeom prst="rect">
            <a:avLst/>
          </a:prstGeom>
        </p:spPr>
      </p:pic>
      <p:sp>
        <p:nvSpPr>
          <p:cNvPr id="4" name="Znak násobení 3">
            <a:extLst>
              <a:ext uri="{FF2B5EF4-FFF2-40B4-BE49-F238E27FC236}">
                <a16:creationId xmlns:a16="http://schemas.microsoft.com/office/drawing/2014/main" id="{D0459784-33B0-42E0-B05A-8F229D9FC750}"/>
              </a:ext>
            </a:extLst>
          </p:cNvPr>
          <p:cNvSpPr/>
          <p:nvPr/>
        </p:nvSpPr>
        <p:spPr>
          <a:xfrm>
            <a:off x="8584746" y="2275116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nak násobení 24">
            <a:extLst>
              <a:ext uri="{FF2B5EF4-FFF2-40B4-BE49-F238E27FC236}">
                <a16:creationId xmlns:a16="http://schemas.microsoft.com/office/drawing/2014/main" id="{F6F0F9DC-0906-4188-8D56-211798132B37}"/>
              </a:ext>
            </a:extLst>
          </p:cNvPr>
          <p:cNvSpPr/>
          <p:nvPr/>
        </p:nvSpPr>
        <p:spPr>
          <a:xfrm>
            <a:off x="8202725" y="2722215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nak násobení 25">
            <a:extLst>
              <a:ext uri="{FF2B5EF4-FFF2-40B4-BE49-F238E27FC236}">
                <a16:creationId xmlns:a16="http://schemas.microsoft.com/office/drawing/2014/main" id="{2CA64C92-9E0D-48CB-B3E6-C60DE6B283F2}"/>
              </a:ext>
            </a:extLst>
          </p:cNvPr>
          <p:cNvSpPr/>
          <p:nvPr/>
        </p:nvSpPr>
        <p:spPr>
          <a:xfrm>
            <a:off x="8208557" y="3146365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184A203-86CC-4C55-B21E-AF85FE2D714C}"/>
              </a:ext>
            </a:extLst>
          </p:cNvPr>
          <p:cNvSpPr txBox="1"/>
          <p:nvPr/>
        </p:nvSpPr>
        <p:spPr>
          <a:xfrm>
            <a:off x="714619" y="3838002"/>
            <a:ext cx="295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a typeface="Cambria Math" panose="02040503050406030204" pitchFamily="18" charset="0"/>
              </a:rPr>
              <a:t>2 . 6 = </a:t>
            </a:r>
            <a:r>
              <a:rPr lang="cs-CZ" sz="2800" b="1" dirty="0">
                <a:solidFill>
                  <a:srgbClr val="0070C0"/>
                </a:solidFill>
                <a:ea typeface="Cambria Math" panose="02040503050406030204" pitchFamily="18" charset="0"/>
              </a:rPr>
              <a:t>12 hodin</a:t>
            </a:r>
            <a:endParaRPr lang="cs-CZ" sz="2800" b="1" baseline="30000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F331FAB-3DB5-4C65-A8F4-7DA3FFB8AC76}"/>
              </a:ext>
            </a:extLst>
          </p:cNvPr>
          <p:cNvSpPr txBox="1"/>
          <p:nvPr/>
        </p:nvSpPr>
        <p:spPr>
          <a:xfrm>
            <a:off x="714618" y="4744821"/>
            <a:ext cx="295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a typeface="Cambria Math" panose="02040503050406030204" pitchFamily="18" charset="0"/>
              </a:rPr>
              <a:t>6 . 3  = </a:t>
            </a:r>
            <a:r>
              <a:rPr lang="cs-CZ" sz="2800" b="1" dirty="0">
                <a:solidFill>
                  <a:srgbClr val="0070C0"/>
                </a:solidFill>
                <a:ea typeface="Cambria Math" panose="02040503050406030204" pitchFamily="18" charset="0"/>
              </a:rPr>
              <a:t>18 hodin</a:t>
            </a:r>
            <a:endParaRPr lang="cs-CZ" sz="2800" b="1" baseline="30000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7955669-758A-4981-9FC2-C55C80046E53}"/>
              </a:ext>
            </a:extLst>
          </p:cNvPr>
          <p:cNvSpPr txBox="1"/>
          <p:nvPr/>
        </p:nvSpPr>
        <p:spPr>
          <a:xfrm>
            <a:off x="627529" y="5622617"/>
            <a:ext cx="832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a typeface="Cambria Math" panose="02040503050406030204" pitchFamily="18" charset="0"/>
              </a:rPr>
              <a:t>čtvrtinu plotu všichni zaměstnanci za …. 6 : 2 = 3 hodiny </a:t>
            </a:r>
            <a:endParaRPr lang="cs-CZ" sz="2800" b="1" baseline="30000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0323D840-1059-4D9E-9D5F-FAC81580CE36}"/>
              </a:ext>
            </a:extLst>
          </p:cNvPr>
          <p:cNvSpPr txBox="1"/>
          <p:nvPr/>
        </p:nvSpPr>
        <p:spPr>
          <a:xfrm>
            <a:off x="627530" y="6121784"/>
            <a:ext cx="853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a typeface="Cambria Math" panose="02040503050406030204" pitchFamily="18" charset="0"/>
              </a:rPr>
              <a:t>čtvrtinu plotu čtvrtina zaměstnanců za …. 3 . 4 = </a:t>
            </a:r>
            <a:r>
              <a:rPr lang="cs-CZ" sz="2800" b="1" dirty="0">
                <a:solidFill>
                  <a:srgbClr val="0070C0"/>
                </a:solidFill>
                <a:ea typeface="Cambria Math" panose="02040503050406030204" pitchFamily="18" charset="0"/>
              </a:rPr>
              <a:t>12 hodin </a:t>
            </a:r>
            <a:endParaRPr lang="cs-CZ" sz="2800" b="1" baseline="30000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8509781-77B5-47F2-8876-75B33A547D8D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9-2020-1</a:t>
            </a:r>
          </a:p>
        </p:txBody>
      </p:sp>
      <p:sp>
        <p:nvSpPr>
          <p:cNvPr id="11" name="Šipka: doprava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C23FD7-0CCC-4673-B250-AAAE577A8B28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2" name="Šipka: doprava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90F43EE-E894-430A-87BE-AF7194A3DA19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16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2" grpId="0"/>
      <p:bldP spid="23" grpId="0"/>
      <p:bldP spid="24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BEDD1E62-2D78-4EE0-87C4-175E5448A6D8}"/>
              </a:ext>
            </a:extLst>
          </p:cNvPr>
          <p:cNvPicPr/>
          <p:nvPr/>
        </p:nvPicPr>
        <p:blipFill rotWithShape="1">
          <a:blip r:embed="rId3"/>
          <a:srcRect l="15892" t="56617" r="49051" b="5430"/>
          <a:stretch/>
        </p:blipFill>
        <p:spPr bwMode="auto">
          <a:xfrm>
            <a:off x="127471" y="3835041"/>
            <a:ext cx="4662243" cy="3175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280AC63-864E-422A-ACAD-F0A9D2B597F8}"/>
              </a:ext>
            </a:extLst>
          </p:cNvPr>
          <p:cNvPicPr/>
          <p:nvPr/>
        </p:nvPicPr>
        <p:blipFill rotWithShape="1">
          <a:blip r:embed="rId3"/>
          <a:srcRect l="15892" t="16109" r="32370" b="50768"/>
          <a:stretch/>
        </p:blipFill>
        <p:spPr bwMode="auto">
          <a:xfrm>
            <a:off x="127471" y="164916"/>
            <a:ext cx="8769781" cy="3583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E2625AE-9609-4481-B53D-8EA0B4BD3547}"/>
              </a:ext>
            </a:extLst>
          </p:cNvPr>
          <p:cNvSpPr txBox="1"/>
          <p:nvPr/>
        </p:nvSpPr>
        <p:spPr>
          <a:xfrm flipH="1">
            <a:off x="3872567" y="2784335"/>
            <a:ext cx="69943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52</a:t>
            </a:r>
            <a:r>
              <a:rPr lang="cs-CZ" sz="28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FA21EB41-6D86-49B5-AB4D-0CC8B8A04914}"/>
              </a:ext>
            </a:extLst>
          </p:cNvPr>
          <p:cNvSpPr/>
          <p:nvPr/>
        </p:nvSpPr>
        <p:spPr>
          <a:xfrm>
            <a:off x="731606" y="5007010"/>
            <a:ext cx="1287842" cy="493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379FB4A3-E244-44A3-AB7A-BE35F7520CAF}"/>
              </a:ext>
            </a:extLst>
          </p:cNvPr>
          <p:cNvCxnSpPr/>
          <p:nvPr/>
        </p:nvCxnSpPr>
        <p:spPr>
          <a:xfrm flipV="1">
            <a:off x="8897257" y="730594"/>
            <a:ext cx="0" cy="295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DE4254B-28B3-490C-B22A-6388CB4361B5}"/>
              </a:ext>
            </a:extLst>
          </p:cNvPr>
          <p:cNvSpPr txBox="1"/>
          <p:nvPr/>
        </p:nvSpPr>
        <p:spPr>
          <a:xfrm flipH="1">
            <a:off x="3435584" y="1193023"/>
            <a:ext cx="69943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52</a:t>
            </a:r>
            <a:r>
              <a:rPr lang="cs-CZ" sz="28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D542479-307F-42EB-A61D-BD6AB4690BD3}"/>
              </a:ext>
            </a:extLst>
          </p:cNvPr>
          <p:cNvSpPr txBox="1"/>
          <p:nvPr/>
        </p:nvSpPr>
        <p:spPr>
          <a:xfrm flipH="1">
            <a:off x="2331711" y="1172094"/>
            <a:ext cx="69943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66</a:t>
            </a:r>
            <a:r>
              <a:rPr lang="cs-CZ" sz="28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518A87E-3E7F-46DB-B1E6-454DCC81BD8F}"/>
              </a:ext>
            </a:extLst>
          </p:cNvPr>
          <p:cNvSpPr txBox="1"/>
          <p:nvPr/>
        </p:nvSpPr>
        <p:spPr>
          <a:xfrm flipH="1">
            <a:off x="1759159" y="1170404"/>
            <a:ext cx="69943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82</a:t>
            </a:r>
            <a:r>
              <a:rPr lang="cs-CZ" sz="28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2AAEF44-957D-400F-98AB-1CF48F6677B3}"/>
              </a:ext>
            </a:extLst>
          </p:cNvPr>
          <p:cNvSpPr txBox="1"/>
          <p:nvPr/>
        </p:nvSpPr>
        <p:spPr>
          <a:xfrm flipH="1">
            <a:off x="5788452" y="4134163"/>
            <a:ext cx="18025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cs-CZ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cs-CZ" sz="2800" dirty="0">
                <a:solidFill>
                  <a:srgbClr val="0070C0"/>
                </a:solidFill>
              </a:rPr>
              <a:t>98</a:t>
            </a:r>
            <a:r>
              <a:rPr lang="cs-CZ" sz="28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7DB89E1-DA55-478B-BE34-873757E256A7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9-2020-1</a:t>
            </a:r>
          </a:p>
        </p:txBody>
      </p:sp>
      <p:sp>
        <p:nvSpPr>
          <p:cNvPr id="12" name="Šipka: doprava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6D6E08-52AC-4BBB-B463-AE6F1C5AA75D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Šipka: doprava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B20BBC2-C71A-4FB7-B4D8-3643C53812DC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0F74C6C-53D8-4B38-93E0-4F592588216D}"/>
              </a:ext>
            </a:extLst>
          </p:cNvPr>
          <p:cNvSpPr txBox="1"/>
          <p:nvPr/>
        </p:nvSpPr>
        <p:spPr>
          <a:xfrm flipH="1">
            <a:off x="255796" y="3914433"/>
            <a:ext cx="30970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 = 2.S</a:t>
            </a:r>
            <a:r>
              <a:rPr lang="cs-CZ" sz="2800" baseline="-25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cs-CZ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+ </a:t>
            </a:r>
            <a:r>
              <a:rPr lang="cs-CZ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cs-CZ" sz="2800" baseline="-25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pl</a:t>
            </a:r>
            <a:endParaRPr lang="cs-CZ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088F3A-C942-47C6-A55F-2FAAC2FB333B}"/>
              </a:ext>
            </a:extLst>
          </p:cNvPr>
          <p:cNvSpPr txBox="1"/>
          <p:nvPr/>
        </p:nvSpPr>
        <p:spPr>
          <a:xfrm>
            <a:off x="6689998" y="5437475"/>
            <a:ext cx="18369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c</a:t>
            </a:r>
            <a:r>
              <a:rPr lang="cs-CZ" sz="2600" baseline="30000" dirty="0">
                <a:solidFill>
                  <a:srgbClr val="0070C0"/>
                </a:solidFill>
              </a:rPr>
              <a:t>2</a:t>
            </a:r>
            <a:r>
              <a:rPr lang="cs-CZ" sz="2600" dirty="0">
                <a:solidFill>
                  <a:srgbClr val="0070C0"/>
                </a:solidFill>
              </a:rPr>
              <a:t> = 12</a:t>
            </a:r>
            <a:r>
              <a:rPr lang="cs-CZ" sz="2600" baseline="30000" dirty="0">
                <a:solidFill>
                  <a:srgbClr val="0070C0"/>
                </a:solidFill>
              </a:rPr>
              <a:t>2</a:t>
            </a:r>
            <a:r>
              <a:rPr lang="cs-CZ" sz="2600" dirty="0">
                <a:solidFill>
                  <a:srgbClr val="0070C0"/>
                </a:solidFill>
              </a:rPr>
              <a:t> + 9</a:t>
            </a:r>
            <a:r>
              <a:rPr lang="cs-CZ" sz="2600" baseline="30000" dirty="0">
                <a:solidFill>
                  <a:srgbClr val="0070C0"/>
                </a:solidFill>
              </a:rPr>
              <a:t>2</a:t>
            </a:r>
            <a:endParaRPr lang="cs-CZ" sz="2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582CA612-64E3-4C65-977E-40DF465AE23D}"/>
                  </a:ext>
                </a:extLst>
              </p:cNvPr>
              <p:cNvSpPr txBox="1"/>
              <p:nvPr/>
            </p:nvSpPr>
            <p:spPr>
              <a:xfrm>
                <a:off x="6775061" y="5871459"/>
                <a:ext cx="1431141" cy="534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600" dirty="0">
                    <a:solidFill>
                      <a:srgbClr val="0070C0"/>
                    </a:solidFill>
                  </a:rPr>
                  <a:t>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225</m:t>
                        </m:r>
                      </m:e>
                    </m:rad>
                  </m:oMath>
                </a14:m>
                <a:endParaRPr lang="cs-CZ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582CA612-64E3-4C65-977E-40DF465AE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061" y="5871459"/>
                <a:ext cx="1431141" cy="534185"/>
              </a:xfrm>
              <a:prstGeom prst="rect">
                <a:avLst/>
              </a:prstGeom>
              <a:blipFill>
                <a:blip r:embed="rId2"/>
                <a:stretch>
                  <a:fillRect l="-7660" t="-1136" b="-29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20346FF2-2C8A-4BA5-BB5E-EE434AABCA5A}"/>
                  </a:ext>
                </a:extLst>
              </p:cNvPr>
              <p:cNvSpPr txBox="1"/>
              <p:nvPr/>
            </p:nvSpPr>
            <p:spPr>
              <a:xfrm>
                <a:off x="6771737" y="6384966"/>
                <a:ext cx="157117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600" b="1" dirty="0">
                    <a:solidFill>
                      <a:srgbClr val="0070C0"/>
                    </a:solidFill>
                  </a:rPr>
                  <a:t>c = </a:t>
                </a:r>
                <a14:m>
                  <m:oMath xmlns:m="http://schemas.openxmlformats.org/officeDocument/2006/math">
                    <m:r>
                      <a:rPr lang="cs-CZ" sz="26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cs-CZ" sz="26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6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cs-CZ" sz="2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20346FF2-2C8A-4BA5-BB5E-EE434AABC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737" y="6384966"/>
                <a:ext cx="1571179" cy="492443"/>
              </a:xfrm>
              <a:prstGeom prst="rect">
                <a:avLst/>
              </a:prstGeom>
              <a:blipFill>
                <a:blip r:embed="rId3"/>
                <a:stretch>
                  <a:fillRect l="-6977" t="-9877" b="-320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>
            <a:extLst>
              <a:ext uri="{FF2B5EF4-FFF2-40B4-BE49-F238E27FC236}">
                <a16:creationId xmlns:a16="http://schemas.microsoft.com/office/drawing/2014/main" id="{BF00D9F1-0EC4-4AE0-89EA-A9C558149ECD}"/>
              </a:ext>
            </a:extLst>
          </p:cNvPr>
          <p:cNvPicPr/>
          <p:nvPr/>
        </p:nvPicPr>
        <p:blipFill rotWithShape="1">
          <a:blip r:embed="rId4"/>
          <a:srcRect l="13590" t="27199" r="14890" b="18139"/>
          <a:stretch/>
        </p:blipFill>
        <p:spPr bwMode="auto">
          <a:xfrm>
            <a:off x="109582" y="174046"/>
            <a:ext cx="8831217" cy="3607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67970BE-46DF-43E1-A16A-16FB4FFA9F17}"/>
              </a:ext>
            </a:extLst>
          </p:cNvPr>
          <p:cNvPicPr/>
          <p:nvPr/>
        </p:nvPicPr>
        <p:blipFill rotWithShape="1">
          <a:blip r:embed="rId5"/>
          <a:srcRect l="13962" t="46609" r="60267" b="30634"/>
          <a:stretch/>
        </p:blipFill>
        <p:spPr bwMode="auto">
          <a:xfrm>
            <a:off x="273479" y="1720135"/>
            <a:ext cx="3404703" cy="1708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240E1E0-A881-4514-9584-D96A7E06BA7F}"/>
              </a:ext>
            </a:extLst>
          </p:cNvPr>
          <p:cNvPicPr/>
          <p:nvPr/>
        </p:nvPicPr>
        <p:blipFill rotWithShape="1">
          <a:blip r:embed="rId5"/>
          <a:srcRect l="18795" t="69723" r="68045" b="18004"/>
          <a:stretch/>
        </p:blipFill>
        <p:spPr bwMode="auto">
          <a:xfrm>
            <a:off x="2525489" y="2146694"/>
            <a:ext cx="1738547" cy="921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F237D9C3-098A-421C-B648-5E1D5FD73FB6}"/>
                  </a:ext>
                </a:extLst>
              </p:cNvPr>
              <p:cNvSpPr txBox="1"/>
              <p:nvPr/>
            </p:nvSpPr>
            <p:spPr>
              <a:xfrm flipH="1">
                <a:off x="2505516" y="3923886"/>
                <a:ext cx="1758520" cy="706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S</a:t>
                </a:r>
                <a:r>
                  <a:rPr lang="cs-CZ" sz="2800" baseline="-25000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p</a:t>
                </a:r>
                <a:r>
                  <a:rPr lang="cs-CZ" sz="28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800" b="1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F237D9C3-098A-421C-B648-5E1D5FD73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05516" y="3923886"/>
                <a:ext cx="1758520" cy="706668"/>
              </a:xfrm>
              <a:prstGeom prst="rect">
                <a:avLst/>
              </a:prstGeom>
              <a:blipFill>
                <a:blip r:embed="rId6"/>
                <a:stretch>
                  <a:fillRect l="-12153" b="-112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9275D39F-70E1-40C0-8B74-84970406A695}"/>
                  </a:ext>
                </a:extLst>
              </p:cNvPr>
              <p:cNvSpPr txBox="1"/>
              <p:nvPr/>
            </p:nvSpPr>
            <p:spPr>
              <a:xfrm flipH="1">
                <a:off x="2505516" y="4860101"/>
                <a:ext cx="3097004" cy="706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S</a:t>
                </a:r>
                <a:r>
                  <a:rPr lang="cs-CZ" sz="2800" baseline="-25000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p</a:t>
                </a:r>
                <a:r>
                  <a:rPr lang="cs-CZ" sz="28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9.12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800" b="1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9275D39F-70E1-40C0-8B74-84970406A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05516" y="4860101"/>
                <a:ext cx="3097004" cy="706668"/>
              </a:xfrm>
              <a:prstGeom prst="rect">
                <a:avLst/>
              </a:prstGeom>
              <a:blipFill>
                <a:blip r:embed="rId7"/>
                <a:stretch>
                  <a:fillRect l="-6890" b="-112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véPole 16">
            <a:extLst>
              <a:ext uri="{FF2B5EF4-FFF2-40B4-BE49-F238E27FC236}">
                <a16:creationId xmlns:a16="http://schemas.microsoft.com/office/drawing/2014/main" id="{27C030E1-4B42-46E8-A2A8-50571E478B81}"/>
              </a:ext>
            </a:extLst>
          </p:cNvPr>
          <p:cNvSpPr txBox="1"/>
          <p:nvPr/>
        </p:nvSpPr>
        <p:spPr>
          <a:xfrm flipH="1">
            <a:off x="2568307" y="5745700"/>
            <a:ext cx="18581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cs-CZ" sz="2800" b="1" baseline="-25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 54 cm</a:t>
            </a:r>
            <a:r>
              <a:rPr lang="cs-CZ" sz="2800" b="1" baseline="30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FA2DF75-3618-4CB1-B7CD-63D954916169}"/>
              </a:ext>
            </a:extLst>
          </p:cNvPr>
          <p:cNvSpPr txBox="1"/>
          <p:nvPr/>
        </p:nvSpPr>
        <p:spPr>
          <a:xfrm flipH="1">
            <a:off x="4305911" y="3903438"/>
            <a:ext cx="190558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cs-CZ" sz="2800" baseline="-25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pl</a:t>
            </a:r>
            <a:r>
              <a:rPr lang="cs-CZ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 o</a:t>
            </a:r>
            <a:r>
              <a:rPr lang="cs-CZ" sz="2800" baseline="-25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cs-CZ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. v</a:t>
            </a:r>
            <a:endParaRPr lang="cs-CZ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D007759-D54D-4E2C-ABCA-4EC5020471D2}"/>
              </a:ext>
            </a:extLst>
          </p:cNvPr>
          <p:cNvSpPr txBox="1"/>
          <p:nvPr/>
        </p:nvSpPr>
        <p:spPr>
          <a:xfrm flipH="1">
            <a:off x="6607956" y="3930597"/>
            <a:ext cx="190558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</a:t>
            </a:r>
            <a:r>
              <a:rPr lang="cs-CZ" sz="2800" baseline="-25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cs-CZ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 a + b + c</a:t>
            </a:r>
            <a:endParaRPr lang="cs-CZ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DC1ABB2-5AA9-4D0E-A3F3-D4E932FAC98A}"/>
              </a:ext>
            </a:extLst>
          </p:cNvPr>
          <p:cNvSpPr txBox="1"/>
          <p:nvPr/>
        </p:nvSpPr>
        <p:spPr>
          <a:xfrm flipH="1">
            <a:off x="7513294" y="3379907"/>
            <a:ext cx="3524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</a:t>
            </a:r>
            <a:endParaRPr lang="cs-CZ" sz="2000" b="1" baseline="30000" dirty="0">
              <a:solidFill>
                <a:srgbClr val="FF000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70D32E7-34A4-43CB-AC01-6404C74A4142}"/>
              </a:ext>
            </a:extLst>
          </p:cNvPr>
          <p:cNvSpPr txBox="1"/>
          <p:nvPr/>
        </p:nvSpPr>
        <p:spPr>
          <a:xfrm flipH="1">
            <a:off x="6621411" y="4426847"/>
            <a:ext cx="266773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</a:t>
            </a:r>
            <a:r>
              <a:rPr lang="cs-CZ" sz="2800" baseline="-25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cs-CZ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 9 + 12 + 15</a:t>
            </a:r>
            <a:endParaRPr lang="cs-CZ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00C02E1-C19D-417E-9187-CDD2B21C7877}"/>
              </a:ext>
            </a:extLst>
          </p:cNvPr>
          <p:cNvSpPr txBox="1"/>
          <p:nvPr/>
        </p:nvSpPr>
        <p:spPr>
          <a:xfrm flipH="1">
            <a:off x="6621411" y="4910907"/>
            <a:ext cx="266773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</a:t>
            </a:r>
            <a:r>
              <a:rPr lang="cs-CZ" sz="2800" b="1" baseline="-25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 36 cm</a:t>
            </a:r>
            <a:endParaRPr lang="cs-CZ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9E1E2BD-D35E-4E7A-94F1-43B73D55E1BF}"/>
              </a:ext>
            </a:extLst>
          </p:cNvPr>
          <p:cNvSpPr txBox="1"/>
          <p:nvPr/>
        </p:nvSpPr>
        <p:spPr>
          <a:xfrm flipH="1">
            <a:off x="4542974" y="1945764"/>
            <a:ext cx="185263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300 = 15 . v</a:t>
            </a:r>
            <a:endParaRPr lang="cs-CZ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3F1F860-77BF-4BF1-AE25-ACE979725506}"/>
              </a:ext>
            </a:extLst>
          </p:cNvPr>
          <p:cNvSpPr txBox="1"/>
          <p:nvPr/>
        </p:nvSpPr>
        <p:spPr>
          <a:xfrm flipH="1">
            <a:off x="4539808" y="2466777"/>
            <a:ext cx="161424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 = 20 cm</a:t>
            </a:r>
            <a:endParaRPr lang="cs-CZ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718E4B5-2BDB-421A-8296-297E6D7F507C}"/>
              </a:ext>
            </a:extLst>
          </p:cNvPr>
          <p:cNvSpPr txBox="1"/>
          <p:nvPr/>
        </p:nvSpPr>
        <p:spPr>
          <a:xfrm flipH="1">
            <a:off x="4292964" y="4557573"/>
            <a:ext cx="190558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cs-CZ" sz="2800" baseline="-25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pl</a:t>
            </a:r>
            <a:r>
              <a:rPr lang="cs-CZ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 36 . 20</a:t>
            </a:r>
            <a:endParaRPr lang="cs-CZ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338339F-45B8-409B-AFA3-E6936139A130}"/>
              </a:ext>
            </a:extLst>
          </p:cNvPr>
          <p:cNvSpPr txBox="1"/>
          <p:nvPr/>
        </p:nvSpPr>
        <p:spPr>
          <a:xfrm flipH="1">
            <a:off x="4307872" y="5177907"/>
            <a:ext cx="21499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cs-CZ" sz="2800" b="1" baseline="-25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pl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 720 cm</a:t>
            </a:r>
            <a:r>
              <a:rPr lang="cs-CZ" sz="2800" b="1" baseline="30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cs-CZ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D390356E-E6D2-412A-B29C-69B89DEA6E9C}"/>
              </a:ext>
            </a:extLst>
          </p:cNvPr>
          <p:cNvSpPr txBox="1"/>
          <p:nvPr/>
        </p:nvSpPr>
        <p:spPr>
          <a:xfrm flipH="1">
            <a:off x="255796" y="4552016"/>
            <a:ext cx="30970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 = 2.54 + 720</a:t>
            </a:r>
            <a:endParaRPr lang="cs-CZ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7F57FBD-939E-462D-BA44-9AAD08A9129C}"/>
              </a:ext>
            </a:extLst>
          </p:cNvPr>
          <p:cNvSpPr txBox="1"/>
          <p:nvPr/>
        </p:nvSpPr>
        <p:spPr>
          <a:xfrm flipH="1">
            <a:off x="244230" y="5180007"/>
            <a:ext cx="30970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 = 828 cm</a:t>
            </a:r>
            <a:r>
              <a:rPr lang="cs-CZ" sz="2800" b="1" baseline="30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cs-CZ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CF32D041-654D-4797-AA77-78BF8F2A4E3C}"/>
              </a:ext>
            </a:extLst>
          </p:cNvPr>
          <p:cNvSpPr/>
          <p:nvPr/>
        </p:nvSpPr>
        <p:spPr>
          <a:xfrm>
            <a:off x="829760" y="2065671"/>
            <a:ext cx="1738547" cy="493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12B0122A-128F-45BD-876C-79C8150FC3DE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9-2020-1</a:t>
            </a:r>
          </a:p>
        </p:txBody>
      </p:sp>
      <p:sp>
        <p:nvSpPr>
          <p:cNvPr id="30" name="Šipka: doprava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6E81FA-3A59-46B7-B3D2-D22113FB9686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Šipka: doprava 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ACAC73-B7DB-45A5-B395-D3D7EE5F2BAF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54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5" grpId="0"/>
      <p:bldP spid="16" grpId="0"/>
      <p:bldP spid="17" grpId="0"/>
      <p:bldP spid="18" grpId="0"/>
      <p:bldP spid="19" grpId="0"/>
      <p:bldP spid="10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2870235-4964-48E9-A951-D3401A4ED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95" t="29895" r="20953" b="9999"/>
          <a:stretch/>
        </p:blipFill>
        <p:spPr>
          <a:xfrm>
            <a:off x="72660" y="149153"/>
            <a:ext cx="9027797" cy="4301838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97E9E3CF-D384-4582-9E8C-87725E14B1E9}"/>
              </a:ext>
            </a:extLst>
          </p:cNvPr>
          <p:cNvSpPr txBox="1"/>
          <p:nvPr/>
        </p:nvSpPr>
        <p:spPr>
          <a:xfrm flipH="1">
            <a:off x="7745523" y="1391450"/>
            <a:ext cx="3524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24BD7239-1252-4304-A152-6A1FC63D22A5}"/>
                  </a:ext>
                </a:extLst>
              </p:cNvPr>
              <p:cNvSpPr txBox="1"/>
              <p:nvPr/>
            </p:nvSpPr>
            <p:spPr>
              <a:xfrm flipH="1">
                <a:off x="5406678" y="3124365"/>
                <a:ext cx="2691271" cy="6092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6 .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cs-CZ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cs-CZ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𝐜𝐦</m:t>
                    </m:r>
                  </m:oMath>
                </a14:m>
                <a:endParaRPr lang="cs-CZ" sz="28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24BD7239-1252-4304-A152-6A1FC63D2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06678" y="3124365"/>
                <a:ext cx="2691271" cy="609269"/>
              </a:xfrm>
              <a:prstGeom prst="rect">
                <a:avLst/>
              </a:prstGeom>
              <a:blipFill>
                <a:blip r:embed="rId3"/>
                <a:stretch>
                  <a:fillRect l="-8163" t="-5051" b="-191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F6B2437D-2740-4FBC-ADFD-1CB15B8B68E8}"/>
                  </a:ext>
                </a:extLst>
              </p:cNvPr>
              <p:cNvSpPr txBox="1"/>
              <p:nvPr/>
            </p:nvSpPr>
            <p:spPr>
              <a:xfrm flipH="1">
                <a:off x="5406678" y="4015727"/>
                <a:ext cx="2691271" cy="6092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6 .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cs-CZ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cs-CZ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𝐜𝐦</m:t>
                    </m:r>
                  </m:oMath>
                </a14:m>
                <a:endParaRPr lang="cs-CZ" sz="28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F6B2437D-2740-4FBC-ADFD-1CB15B8B6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06678" y="4015727"/>
                <a:ext cx="2691271" cy="609269"/>
              </a:xfrm>
              <a:prstGeom prst="rect">
                <a:avLst/>
              </a:prstGeom>
              <a:blipFill>
                <a:blip r:embed="rId4"/>
                <a:stretch>
                  <a:fillRect l="-8163" t="-5000" b="-1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>
            <a:extLst>
              <a:ext uri="{FF2B5EF4-FFF2-40B4-BE49-F238E27FC236}">
                <a16:creationId xmlns:a16="http://schemas.microsoft.com/office/drawing/2014/main" id="{943C679A-E88B-4CF5-A8C8-20485055CE9B}"/>
              </a:ext>
            </a:extLst>
          </p:cNvPr>
          <p:cNvSpPr txBox="1"/>
          <p:nvPr/>
        </p:nvSpPr>
        <p:spPr>
          <a:xfrm flipH="1">
            <a:off x="6868428" y="1648686"/>
            <a:ext cx="3524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09B05C8D-8667-4D2F-A441-9E4050113193}"/>
                  </a:ext>
                </a:extLst>
              </p:cNvPr>
              <p:cNvSpPr txBox="1"/>
              <p:nvPr/>
            </p:nvSpPr>
            <p:spPr>
              <a:xfrm flipH="1">
                <a:off x="2715406" y="5274778"/>
                <a:ext cx="6022194" cy="7034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32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S </a:t>
                </a:r>
                <a:r>
                  <a:rPr lang="cs-CZ" sz="3200" dirty="0">
                    <a:solidFill>
                      <a:srgbClr val="0070C0"/>
                    </a:solidFill>
                  </a:rPr>
                  <a:t>=</a:t>
                </a:r>
                <a:r>
                  <a:rPr lang="cs-CZ" sz="32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5 .  10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cs-CZ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cs-CZ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3 </m:t>
                        </m:r>
                        <m:r>
                          <a:rPr lang="cs-CZ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  6</m:t>
                        </m:r>
                      </m:num>
                      <m:den>
                        <m:r>
                          <a:rPr lang="cs-CZ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3200" b="1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cs-CZ" sz="3200" dirty="0">
                    <a:solidFill>
                      <a:srgbClr val="0070C0"/>
                    </a:solidFill>
                  </a:rPr>
                  <a:t>= 25 – 9 =</a:t>
                </a:r>
                <a:r>
                  <a:rPr lang="cs-CZ" sz="3200" b="1" dirty="0">
                    <a:solidFill>
                      <a:srgbClr val="0070C0"/>
                    </a:solidFill>
                  </a:rPr>
                  <a:t> 16 cm</a:t>
                </a:r>
                <a:r>
                  <a:rPr lang="cs-CZ" sz="3200" b="1" baseline="30000" dirty="0">
                    <a:solidFill>
                      <a:srgbClr val="0070C0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09B05C8D-8667-4D2F-A441-9E4050113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15406" y="5274778"/>
                <a:ext cx="6022194" cy="703462"/>
              </a:xfrm>
              <a:prstGeom prst="rect">
                <a:avLst/>
              </a:prstGeom>
              <a:blipFill>
                <a:blip r:embed="rId5"/>
                <a:stretch>
                  <a:fillRect l="-4049" t="-3448" b="-206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ál 22">
            <a:extLst>
              <a:ext uri="{FF2B5EF4-FFF2-40B4-BE49-F238E27FC236}">
                <a16:creationId xmlns:a16="http://schemas.microsoft.com/office/drawing/2014/main" id="{FFC8A92C-6BB5-4C86-9E27-374B98A55B56}"/>
              </a:ext>
            </a:extLst>
          </p:cNvPr>
          <p:cNvSpPr/>
          <p:nvPr/>
        </p:nvSpPr>
        <p:spPr>
          <a:xfrm>
            <a:off x="568503" y="3124365"/>
            <a:ext cx="1738547" cy="493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AAB7119-CF86-4970-B4E6-DA8D443F5B49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9-2020-1</a:t>
            </a:r>
          </a:p>
        </p:txBody>
      </p:sp>
      <p:sp>
        <p:nvSpPr>
          <p:cNvPr id="10" name="Šipka: doprava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D239E9F-556A-44A6-8DF2-8661632D2984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1" name="Šipka: doprava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AA7BC7F-4EF5-452D-9802-AB7A9F6A8BCE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43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F30C7CCD-0A86-4DA9-9E33-12F556A30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21147" r="24603" b="8025"/>
          <a:stretch/>
        </p:blipFill>
        <p:spPr>
          <a:xfrm>
            <a:off x="145122" y="159824"/>
            <a:ext cx="8840213" cy="567491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AEDAB5B-C205-4D43-AE5D-692A82D342DA}"/>
              </a:ext>
            </a:extLst>
          </p:cNvPr>
          <p:cNvSpPr txBox="1"/>
          <p:nvPr/>
        </p:nvSpPr>
        <p:spPr>
          <a:xfrm>
            <a:off x="5642960" y="1030276"/>
            <a:ext cx="212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60% = 264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2E1BC9B-C612-4467-8CB6-C48F1BD92282}"/>
              </a:ext>
            </a:extLst>
          </p:cNvPr>
          <p:cNvSpPr txBox="1"/>
          <p:nvPr/>
        </p:nvSpPr>
        <p:spPr>
          <a:xfrm>
            <a:off x="5633435" y="1487367"/>
            <a:ext cx="2320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100%</a:t>
            </a:r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 = 440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170A42D-3270-4622-9338-470E1914B139}"/>
              </a:ext>
            </a:extLst>
          </p:cNvPr>
          <p:cNvSpPr txBox="1"/>
          <p:nvPr/>
        </p:nvSpPr>
        <p:spPr>
          <a:xfrm flipH="1">
            <a:off x="8536198" y="1261108"/>
            <a:ext cx="276389" cy="430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C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393075E-35C7-4B2D-BD74-2C14A3101CA8}"/>
              </a:ext>
            </a:extLst>
          </p:cNvPr>
          <p:cNvSpPr txBox="1"/>
          <p:nvPr/>
        </p:nvSpPr>
        <p:spPr>
          <a:xfrm flipH="1">
            <a:off x="8453272" y="2663617"/>
            <a:ext cx="276389" cy="430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D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2D40FA7-6ECD-465D-B6AB-47890233297B}"/>
              </a:ext>
            </a:extLst>
          </p:cNvPr>
          <p:cNvSpPr txBox="1"/>
          <p:nvPr/>
        </p:nvSpPr>
        <p:spPr>
          <a:xfrm flipH="1">
            <a:off x="8453272" y="4394182"/>
            <a:ext cx="276389" cy="430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E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448429B-A2C7-4055-A5DB-C1B1DEF1F454}"/>
              </a:ext>
            </a:extLst>
          </p:cNvPr>
          <p:cNvSpPr txBox="1"/>
          <p:nvPr/>
        </p:nvSpPr>
        <p:spPr>
          <a:xfrm>
            <a:off x="5090510" y="2406123"/>
            <a:ext cx="212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120% = 540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7C31D9D-80F4-4D09-80B4-B1563485329B}"/>
              </a:ext>
            </a:extLst>
          </p:cNvPr>
          <p:cNvSpPr txBox="1"/>
          <p:nvPr/>
        </p:nvSpPr>
        <p:spPr>
          <a:xfrm>
            <a:off x="5080985" y="2863214"/>
            <a:ext cx="2320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100%</a:t>
            </a:r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 = 450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68DE833-5363-43D5-9B9E-F6337917C76A}"/>
              </a:ext>
            </a:extLst>
          </p:cNvPr>
          <p:cNvSpPr txBox="1"/>
          <p:nvPr/>
        </p:nvSpPr>
        <p:spPr>
          <a:xfrm>
            <a:off x="5027740" y="4930299"/>
            <a:ext cx="21220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ea typeface="Cambria Math" panose="02040503050406030204" pitchFamily="18" charset="0"/>
              </a:rPr>
              <a:t>5% = 25 žáků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B8A9CEF-5CCD-4B6B-8CFA-C5F32B5A1C01}"/>
              </a:ext>
            </a:extLst>
          </p:cNvPr>
          <p:cNvSpPr txBox="1"/>
          <p:nvPr/>
        </p:nvSpPr>
        <p:spPr>
          <a:xfrm>
            <a:off x="5027740" y="5287353"/>
            <a:ext cx="2584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ea typeface="Cambria Math" panose="02040503050406030204" pitchFamily="18" charset="0"/>
              </a:rPr>
              <a:t>100% = </a:t>
            </a:r>
            <a:r>
              <a:rPr lang="cs-CZ" sz="2200" b="1" dirty="0">
                <a:solidFill>
                  <a:srgbClr val="0070C0"/>
                </a:solidFill>
                <a:ea typeface="Cambria Math" panose="02040503050406030204" pitchFamily="18" charset="0"/>
              </a:rPr>
              <a:t>500 žáků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FA449C4-37C2-4DC3-8432-523BE1AFFAF5}"/>
              </a:ext>
            </a:extLst>
          </p:cNvPr>
          <p:cNvSpPr txBox="1"/>
          <p:nvPr/>
        </p:nvSpPr>
        <p:spPr>
          <a:xfrm>
            <a:off x="5031900" y="5833636"/>
            <a:ext cx="3504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ea typeface="Cambria Math" panose="02040503050406030204" pitchFamily="18" charset="0"/>
              </a:rPr>
              <a:t>500 – 20 – 25 + 5 = </a:t>
            </a:r>
            <a:r>
              <a:rPr lang="cs-CZ" sz="2200" b="1" dirty="0">
                <a:solidFill>
                  <a:srgbClr val="0070C0"/>
                </a:solidFill>
                <a:ea typeface="Cambria Math" panose="02040503050406030204" pitchFamily="18" charset="0"/>
              </a:rPr>
              <a:t>460</a:t>
            </a:r>
            <a:r>
              <a:rPr lang="cs-CZ" sz="2200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54A495FF-BDF1-4437-B18E-307C12790B80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9-2020-1</a:t>
            </a:r>
          </a:p>
        </p:txBody>
      </p:sp>
      <p:sp>
        <p:nvSpPr>
          <p:cNvPr id="20" name="Šipka: doprav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568BA3-79D1-46AA-8689-3E089E865FF0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1" name="Šipka: doprava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219D4A5-6915-48C5-B746-F5DF9559B92D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1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>
            <a:extLst>
              <a:ext uri="{FF2B5EF4-FFF2-40B4-BE49-F238E27FC236}">
                <a16:creationId xmlns:a16="http://schemas.microsoft.com/office/drawing/2014/main" id="{94F7CF64-A70E-4EE5-B66E-AD22D9887B71}"/>
              </a:ext>
            </a:extLst>
          </p:cNvPr>
          <p:cNvPicPr/>
          <p:nvPr/>
        </p:nvPicPr>
        <p:blipFill rotWithShape="1">
          <a:blip r:embed="rId2"/>
          <a:srcRect l="21239" t="18089" r="22689" b="12197"/>
          <a:stretch/>
        </p:blipFill>
        <p:spPr bwMode="auto">
          <a:xfrm>
            <a:off x="85725" y="34290"/>
            <a:ext cx="6743700" cy="4442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Obrázek 72">
            <a:extLst>
              <a:ext uri="{FF2B5EF4-FFF2-40B4-BE49-F238E27FC236}">
                <a16:creationId xmlns:a16="http://schemas.microsoft.com/office/drawing/2014/main" id="{FDCF5A7E-A47C-46C3-A06A-252817E09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3" t="29048" r="48088" b="61057"/>
          <a:stretch>
            <a:fillRect/>
          </a:stretch>
        </p:blipFill>
        <p:spPr bwMode="auto">
          <a:xfrm>
            <a:off x="85725" y="4476735"/>
            <a:ext cx="3996000" cy="73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95">
            <a:extLst>
              <a:ext uri="{FF2B5EF4-FFF2-40B4-BE49-F238E27FC236}">
                <a16:creationId xmlns:a16="http://schemas.microsoft.com/office/drawing/2014/main" id="{01EBA22B-FC0A-4878-9036-AA9D403A7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3" t="55331" r="48088" b="38071"/>
          <a:stretch>
            <a:fillRect/>
          </a:stretch>
        </p:blipFill>
        <p:spPr bwMode="auto">
          <a:xfrm>
            <a:off x="85725" y="5081573"/>
            <a:ext cx="3996000" cy="4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67">
            <a:extLst>
              <a:ext uri="{FF2B5EF4-FFF2-40B4-BE49-F238E27FC236}">
                <a16:creationId xmlns:a16="http://schemas.microsoft.com/office/drawing/2014/main" id="{280ADFE2-3708-44AE-ACF5-0DA4CFAA1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3" t="78528" r="48088" b="15630"/>
          <a:stretch>
            <a:fillRect/>
          </a:stretch>
        </p:blipFill>
        <p:spPr bwMode="auto">
          <a:xfrm>
            <a:off x="85725" y="5472112"/>
            <a:ext cx="3996000" cy="42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6153BFED-FA29-4371-9A7E-3CC0E996E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1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B4DD3D93-788F-41DC-9DE0-A7C7CBFDD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1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11ABAB97-4B3C-4416-9129-8459313EE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0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81A9AE52-033E-4009-8FF1-09D4EB2F3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59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srgbClr val="0070C0"/>
              </a:solidFill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45BCE87-88DF-4849-854D-89C7B7419669}"/>
              </a:ext>
            </a:extLst>
          </p:cNvPr>
          <p:cNvSpPr txBox="1"/>
          <p:nvPr/>
        </p:nvSpPr>
        <p:spPr>
          <a:xfrm>
            <a:off x="4081725" y="4762485"/>
            <a:ext cx="1471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ea typeface="Cambria Math" panose="02040503050406030204" pitchFamily="18" charset="0"/>
              </a:rPr>
              <a:t>6 x 6 domů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AEC3C2D5-9E08-4D3E-8712-4860C3FECC87}"/>
              </a:ext>
            </a:extLst>
          </p:cNvPr>
          <p:cNvSpPr txBox="1"/>
          <p:nvPr/>
        </p:nvSpPr>
        <p:spPr>
          <a:xfrm>
            <a:off x="5481900" y="4762485"/>
            <a:ext cx="117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ea typeface="Cambria Math" panose="02040503050406030204" pitchFamily="18" charset="0"/>
              </a:rPr>
              <a:t>5 + 5 ulic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74A70E73-EDE3-4667-813E-4F8C29506FE0}"/>
              </a:ext>
            </a:extLst>
          </p:cNvPr>
          <p:cNvSpPr txBox="1"/>
          <p:nvPr/>
        </p:nvSpPr>
        <p:spPr>
          <a:xfrm>
            <a:off x="6657975" y="4762485"/>
            <a:ext cx="2486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ea typeface="Cambria Math" panose="02040503050406030204" pitchFamily="18" charset="0"/>
              </a:rPr>
              <a:t>5 x 5 = </a:t>
            </a:r>
            <a:r>
              <a:rPr lang="cs-CZ" sz="2000" b="1" dirty="0">
                <a:solidFill>
                  <a:srgbClr val="0070C0"/>
                </a:solidFill>
                <a:ea typeface="Cambria Math" panose="02040503050406030204" pitchFamily="18" charset="0"/>
              </a:rPr>
              <a:t>25 křižovatek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56F5DA51-F1EA-4063-A446-1C6AEFCD2657}"/>
              </a:ext>
            </a:extLst>
          </p:cNvPr>
          <p:cNvSpPr txBox="1"/>
          <p:nvPr/>
        </p:nvSpPr>
        <p:spPr>
          <a:xfrm>
            <a:off x="4081725" y="5125579"/>
            <a:ext cx="179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ea typeface="Cambria Math" panose="02040503050406030204" pitchFamily="18" charset="0"/>
              </a:rPr>
              <a:t>36 = 6 x 6 ulic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9811B147-5ACD-414B-9E36-80F1B9B61241}"/>
              </a:ext>
            </a:extLst>
          </p:cNvPr>
          <p:cNvSpPr txBox="1"/>
          <p:nvPr/>
        </p:nvSpPr>
        <p:spPr>
          <a:xfrm>
            <a:off x="5700975" y="5139347"/>
            <a:ext cx="202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ea typeface="Cambria Math" panose="02040503050406030204" pitchFamily="18" charset="0"/>
              </a:rPr>
              <a:t>6 + 6 = </a:t>
            </a:r>
            <a:r>
              <a:rPr lang="cs-CZ" sz="2000" b="1" dirty="0">
                <a:solidFill>
                  <a:srgbClr val="0070C0"/>
                </a:solidFill>
                <a:ea typeface="Cambria Math" panose="02040503050406030204" pitchFamily="18" charset="0"/>
              </a:rPr>
              <a:t>12 ulic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316198FC-42F2-4089-A2A2-B47E60D1B41F}"/>
              </a:ext>
            </a:extLst>
          </p:cNvPr>
          <p:cNvSpPr txBox="1"/>
          <p:nvPr/>
        </p:nvSpPr>
        <p:spPr>
          <a:xfrm>
            <a:off x="4081725" y="5512056"/>
            <a:ext cx="202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ea typeface="Cambria Math" panose="02040503050406030204" pitchFamily="18" charset="0"/>
              </a:rPr>
              <a:t>36 = 18 + 18 ulic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F10A4993-40F8-4F6D-BCAE-737F99631340}"/>
              </a:ext>
            </a:extLst>
          </p:cNvPr>
          <p:cNvSpPr txBox="1"/>
          <p:nvPr/>
        </p:nvSpPr>
        <p:spPr>
          <a:xfrm>
            <a:off x="4089261" y="5915437"/>
            <a:ext cx="2740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ea typeface="Cambria Math" panose="02040503050406030204" pitchFamily="18" charset="0"/>
              </a:rPr>
              <a:t>v každé řadě … 19 domů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EE152F9-A67A-4568-8CAA-08C247FDBF93}"/>
              </a:ext>
            </a:extLst>
          </p:cNvPr>
          <p:cNvSpPr txBox="1"/>
          <p:nvPr/>
        </p:nvSpPr>
        <p:spPr>
          <a:xfrm>
            <a:off x="4081724" y="6288146"/>
            <a:ext cx="4662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ea typeface="Cambria Math" panose="02040503050406030204" pitchFamily="18" charset="0"/>
              </a:rPr>
              <a:t>v 19 řadách domů … 19 . 19 = </a:t>
            </a:r>
            <a:r>
              <a:rPr lang="cs-CZ" sz="2000" b="1" dirty="0">
                <a:solidFill>
                  <a:srgbClr val="0070C0"/>
                </a:solidFill>
                <a:ea typeface="Cambria Math" panose="02040503050406030204" pitchFamily="18" charset="0"/>
              </a:rPr>
              <a:t>361 domů  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047C6EA-3C52-4693-8B81-091D1B077729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9-2020-1</a:t>
            </a:r>
          </a:p>
        </p:txBody>
      </p:sp>
      <p:sp>
        <p:nvSpPr>
          <p:cNvPr id="20" name="Šipka: doprava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6AAD53D-D992-4A26-B5BD-824994F47180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2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id="{4F061B09-3A7D-4634-9CB5-2F46F9D42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47" t="48300" r="21257" b="33756"/>
          <a:stretch/>
        </p:blipFill>
        <p:spPr bwMode="auto">
          <a:xfrm>
            <a:off x="224576" y="1663416"/>
            <a:ext cx="8663910" cy="1339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5F857670-4D00-4A4D-8008-A8D59C703707}"/>
                  </a:ext>
                </a:extLst>
              </p:cNvPr>
              <p:cNvSpPr txBox="1"/>
              <p:nvPr/>
            </p:nvSpPr>
            <p:spPr>
              <a:xfrm>
                <a:off x="4201326" y="3022802"/>
                <a:ext cx="3958826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2600" dirty="0">
                    <a:solidFill>
                      <a:srgbClr val="0070C0"/>
                    </a:solidFill>
                  </a:rPr>
                  <a:t> ze 120 = </a:t>
                </a:r>
                <a:r>
                  <a:rPr lang="cs-CZ" sz="2600" b="1" dirty="0">
                    <a:solidFill>
                      <a:srgbClr val="0070C0"/>
                    </a:solidFill>
                  </a:rPr>
                  <a:t>48 min</a:t>
                </a: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5F857670-4D00-4A4D-8008-A8D59C703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326" y="3022802"/>
                <a:ext cx="3958826" cy="704295"/>
              </a:xfrm>
              <a:prstGeom prst="rect">
                <a:avLst/>
              </a:prstGeom>
              <a:blipFill>
                <a:blip r:embed="rId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Obrázek 28">
            <a:extLst>
              <a:ext uri="{FF2B5EF4-FFF2-40B4-BE49-F238E27FC236}">
                <a16:creationId xmlns:a16="http://schemas.microsoft.com/office/drawing/2014/main" id="{27389CE0-6E09-493D-AF14-0D05BFBED228}"/>
              </a:ext>
            </a:extLst>
          </p:cNvPr>
          <p:cNvPicPr/>
          <p:nvPr/>
        </p:nvPicPr>
        <p:blipFill rotWithShape="1">
          <a:blip r:embed="rId2"/>
          <a:srcRect l="13647" t="20300" r="69403" b="72963"/>
          <a:stretch/>
        </p:blipFill>
        <p:spPr bwMode="auto">
          <a:xfrm>
            <a:off x="224576" y="213649"/>
            <a:ext cx="2333429" cy="4924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60EACF6-A473-49BF-BAC0-B068F74533F8}"/>
              </a:ext>
            </a:extLst>
          </p:cNvPr>
          <p:cNvSpPr txBox="1"/>
          <p:nvPr/>
        </p:nvSpPr>
        <p:spPr>
          <a:xfrm>
            <a:off x="2900304" y="798937"/>
            <a:ext cx="51727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0,16 + 0,09 = </a:t>
            </a:r>
            <a:r>
              <a:rPr lang="cs-CZ" sz="2600" b="1" dirty="0">
                <a:solidFill>
                  <a:srgbClr val="0070C0"/>
                </a:solidFill>
              </a:rPr>
              <a:t>0,25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685DF562-4CFC-4554-8186-1D100947AFAB}"/>
              </a:ext>
            </a:extLst>
          </p:cNvPr>
          <p:cNvPicPr/>
          <p:nvPr/>
        </p:nvPicPr>
        <p:blipFill rotWithShape="1">
          <a:blip r:embed="rId2"/>
          <a:srcRect l="19751" t="25863" r="65704" b="67227"/>
          <a:stretch/>
        </p:blipFill>
        <p:spPr bwMode="auto">
          <a:xfrm>
            <a:off x="826162" y="681211"/>
            <a:ext cx="2139771" cy="616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66DD8FB5-0F11-40D3-9CA5-C28F0F7DC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47" t="72132" r="21257" b="13600"/>
          <a:stretch/>
        </p:blipFill>
        <p:spPr bwMode="auto">
          <a:xfrm>
            <a:off x="214930" y="3988342"/>
            <a:ext cx="8663910" cy="1065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CA3E9CC2-CD76-4662-A0CD-D3A14BB19DCF}"/>
              </a:ext>
            </a:extLst>
          </p:cNvPr>
          <p:cNvSpPr txBox="1"/>
          <p:nvPr/>
        </p:nvSpPr>
        <p:spPr>
          <a:xfrm>
            <a:off x="1391290" y="3123987"/>
            <a:ext cx="22431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2 h = 120 min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83F49C0C-3D02-4FD9-AD12-B246E8D2FE31}"/>
              </a:ext>
            </a:extLst>
          </p:cNvPr>
          <p:cNvSpPr txBox="1"/>
          <p:nvPr/>
        </p:nvSpPr>
        <p:spPr>
          <a:xfrm>
            <a:off x="1784827" y="5034064"/>
            <a:ext cx="46043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V</a:t>
            </a:r>
            <a:r>
              <a:rPr lang="cs-CZ" sz="2600" baseline="-25000" dirty="0">
                <a:solidFill>
                  <a:srgbClr val="0070C0"/>
                </a:solidFill>
              </a:rPr>
              <a:t>1</a:t>
            </a:r>
            <a:r>
              <a:rPr lang="cs-CZ" sz="2600" dirty="0">
                <a:solidFill>
                  <a:srgbClr val="0070C0"/>
                </a:solidFill>
              </a:rPr>
              <a:t> = 9 500 mm</a:t>
            </a:r>
            <a:r>
              <a:rPr lang="cs-CZ" sz="2600" baseline="30000" dirty="0">
                <a:solidFill>
                  <a:srgbClr val="0070C0"/>
                </a:solidFill>
              </a:rPr>
              <a:t>3</a:t>
            </a:r>
            <a:r>
              <a:rPr lang="cs-CZ" sz="2600" dirty="0">
                <a:solidFill>
                  <a:srgbClr val="0070C0"/>
                </a:solidFill>
              </a:rPr>
              <a:t> = 9,5 cm</a:t>
            </a:r>
            <a:r>
              <a:rPr lang="cs-CZ" sz="2600" baseline="30000" dirty="0">
                <a:solidFill>
                  <a:srgbClr val="0070C0"/>
                </a:solidFill>
              </a:rPr>
              <a:t>3</a:t>
            </a:r>
            <a:r>
              <a:rPr lang="cs-CZ" sz="2600" dirty="0">
                <a:solidFill>
                  <a:srgbClr val="0070C0"/>
                </a:solidFill>
              </a:rPr>
              <a:t> 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1BDD3B6-ED42-40F2-A9CF-282D8E75BCF3}"/>
              </a:ext>
            </a:extLst>
          </p:cNvPr>
          <p:cNvSpPr txBox="1"/>
          <p:nvPr/>
        </p:nvSpPr>
        <p:spPr>
          <a:xfrm>
            <a:off x="1773253" y="5560997"/>
            <a:ext cx="39677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V</a:t>
            </a:r>
            <a:r>
              <a:rPr lang="cs-CZ" sz="2600" baseline="-25000" dirty="0">
                <a:solidFill>
                  <a:srgbClr val="0070C0"/>
                </a:solidFill>
              </a:rPr>
              <a:t>2</a:t>
            </a:r>
            <a:r>
              <a:rPr lang="cs-CZ" sz="2600" dirty="0">
                <a:solidFill>
                  <a:srgbClr val="0070C0"/>
                </a:solidFill>
              </a:rPr>
              <a:t> = 0,001 m</a:t>
            </a:r>
            <a:r>
              <a:rPr lang="cs-CZ" sz="2600" baseline="30000" dirty="0">
                <a:solidFill>
                  <a:srgbClr val="0070C0"/>
                </a:solidFill>
              </a:rPr>
              <a:t>3</a:t>
            </a:r>
            <a:r>
              <a:rPr lang="cs-CZ" sz="2600" dirty="0">
                <a:solidFill>
                  <a:srgbClr val="0070C0"/>
                </a:solidFill>
              </a:rPr>
              <a:t> = 1 000 cm</a:t>
            </a:r>
            <a:r>
              <a:rPr lang="cs-CZ" sz="2600" baseline="30000" dirty="0">
                <a:solidFill>
                  <a:srgbClr val="0070C0"/>
                </a:solidFill>
              </a:rPr>
              <a:t>3</a:t>
            </a:r>
            <a:r>
              <a:rPr lang="cs-CZ" sz="2600" dirty="0">
                <a:solidFill>
                  <a:srgbClr val="0070C0"/>
                </a:solidFill>
              </a:rPr>
              <a:t> 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5AAAF92A-BCD7-499F-8651-DBB5BD02B8AA}"/>
              </a:ext>
            </a:extLst>
          </p:cNvPr>
          <p:cNvSpPr txBox="1"/>
          <p:nvPr/>
        </p:nvSpPr>
        <p:spPr>
          <a:xfrm>
            <a:off x="2103130" y="6175058"/>
            <a:ext cx="48879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1 000 cm</a:t>
            </a:r>
            <a:r>
              <a:rPr lang="cs-CZ" sz="2600" baseline="30000" dirty="0">
                <a:solidFill>
                  <a:srgbClr val="0070C0"/>
                </a:solidFill>
              </a:rPr>
              <a:t>3 </a:t>
            </a:r>
            <a:r>
              <a:rPr lang="cs-CZ" sz="2600" dirty="0">
                <a:solidFill>
                  <a:srgbClr val="0070C0"/>
                </a:solidFill>
              </a:rPr>
              <a:t>- 9,5 cm</a:t>
            </a:r>
            <a:r>
              <a:rPr lang="cs-CZ" sz="2600" baseline="30000" dirty="0">
                <a:solidFill>
                  <a:srgbClr val="0070C0"/>
                </a:solidFill>
              </a:rPr>
              <a:t>3 </a:t>
            </a:r>
            <a:r>
              <a:rPr lang="cs-CZ" sz="2600" dirty="0">
                <a:solidFill>
                  <a:srgbClr val="0070C0"/>
                </a:solidFill>
              </a:rPr>
              <a:t>= </a:t>
            </a:r>
            <a:r>
              <a:rPr lang="cs-CZ" sz="2600" b="1" dirty="0">
                <a:solidFill>
                  <a:srgbClr val="0070C0"/>
                </a:solidFill>
              </a:rPr>
              <a:t>990,5 cm</a:t>
            </a:r>
            <a:r>
              <a:rPr lang="cs-CZ" sz="2600" b="1" baseline="30000" dirty="0">
                <a:solidFill>
                  <a:srgbClr val="0070C0"/>
                </a:solidFill>
              </a:rPr>
              <a:t>3</a:t>
            </a:r>
            <a:r>
              <a:rPr lang="cs-CZ" sz="2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29BCCB1-A258-4484-8838-9B72A912F151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9-2020-1</a:t>
            </a:r>
          </a:p>
        </p:txBody>
      </p:sp>
      <p:sp>
        <p:nvSpPr>
          <p:cNvPr id="14" name="Šipka: doprava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F98528-634D-4DC3-A88E-B41FF58E6594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Šipka: doprava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6D0E219-59D1-4DFD-B3DF-A1F6D4B4BC57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2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ázek 32">
            <a:extLst>
              <a:ext uri="{FF2B5EF4-FFF2-40B4-BE49-F238E27FC236}">
                <a16:creationId xmlns:a16="http://schemas.microsoft.com/office/drawing/2014/main" id="{167BE293-9442-4DA1-86DE-7A9331B0AE45}"/>
              </a:ext>
            </a:extLst>
          </p:cNvPr>
          <p:cNvPicPr/>
          <p:nvPr/>
        </p:nvPicPr>
        <p:blipFill rotWithShape="1">
          <a:blip r:embed="rId2"/>
          <a:srcRect l="13786" t="68773" r="31071" b="9391"/>
          <a:stretch/>
        </p:blipFill>
        <p:spPr bwMode="auto">
          <a:xfrm>
            <a:off x="214312" y="2749551"/>
            <a:ext cx="7274507" cy="16955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DA0CD49F-2B58-44F6-AAAA-AE325D6D564F}"/>
              </a:ext>
            </a:extLst>
          </p:cNvPr>
          <p:cNvPicPr/>
          <p:nvPr/>
        </p:nvPicPr>
        <p:blipFill rotWithShape="1">
          <a:blip r:embed="rId2"/>
          <a:srcRect l="13786" t="25747" r="31071" b="49058"/>
          <a:stretch/>
        </p:blipFill>
        <p:spPr bwMode="auto">
          <a:xfrm>
            <a:off x="214312" y="526527"/>
            <a:ext cx="7274507" cy="1911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58019EF4-5DBF-4F6E-8651-7F3DA1463DB6}"/>
                  </a:ext>
                </a:extLst>
              </p:cNvPr>
              <p:cNvSpPr txBox="1"/>
              <p:nvPr/>
            </p:nvSpPr>
            <p:spPr>
              <a:xfrm>
                <a:off x="2644440" y="3105512"/>
                <a:ext cx="4746960" cy="1148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0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</m:num>
                            <m:den>
                              <m:r>
                                <a:rPr lang="cs-CZ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cs-CZ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den>
                      </m:f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num>
                            <m:den>
                              <m:r>
                                <a:rPr lang="cs-CZ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58019EF4-5DBF-4F6E-8651-7F3DA1463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440" y="3105512"/>
                <a:ext cx="4746960" cy="11485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ECE4204C-0B79-4081-AF36-E994788CB08D}"/>
              </a:ext>
            </a:extLst>
          </p:cNvPr>
          <p:cNvCxnSpPr>
            <a:cxnSpLocks/>
          </p:cNvCxnSpPr>
          <p:nvPr/>
        </p:nvCxnSpPr>
        <p:spPr>
          <a:xfrm flipH="1">
            <a:off x="5000699" y="3338863"/>
            <a:ext cx="144000" cy="25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66D0821-5A89-4CCD-BAFA-670854662243}"/>
              </a:ext>
            </a:extLst>
          </p:cNvPr>
          <p:cNvSpPr txBox="1"/>
          <p:nvPr/>
        </p:nvSpPr>
        <p:spPr>
          <a:xfrm>
            <a:off x="4882189" y="3036793"/>
            <a:ext cx="27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5638CDE-E9CF-4CBA-9F02-7F5BECC51F4B}"/>
              </a:ext>
            </a:extLst>
          </p:cNvPr>
          <p:cNvSpPr txBox="1"/>
          <p:nvPr/>
        </p:nvSpPr>
        <p:spPr>
          <a:xfrm>
            <a:off x="5227446" y="3868517"/>
            <a:ext cx="27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01BE295A-4708-4692-973C-EE63A1E239A8}"/>
                  </a:ext>
                </a:extLst>
              </p:cNvPr>
              <p:cNvSpPr txBox="1"/>
              <p:nvPr/>
            </p:nvSpPr>
            <p:spPr>
              <a:xfrm>
                <a:off x="3228971" y="1309870"/>
                <a:ext cx="5822432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3+10</m:t>
                          </m:r>
                        </m:num>
                        <m:den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10−13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26</m:t>
                              </m:r>
                            </m:den>
                          </m:f>
                        </m:e>
                      </m:d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01BE295A-4708-4692-973C-EE63A1E23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971" y="1309870"/>
                <a:ext cx="5822432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9CF9B98C-BA54-4D9A-8141-6F56218DB001}"/>
              </a:ext>
            </a:extLst>
          </p:cNvPr>
          <p:cNvCxnSpPr>
            <a:cxnSpLocks/>
          </p:cNvCxnSpPr>
          <p:nvPr/>
        </p:nvCxnSpPr>
        <p:spPr>
          <a:xfrm flipH="1">
            <a:off x="6228712" y="1400949"/>
            <a:ext cx="180000" cy="215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9D24259D-3D5C-4BAF-B316-3C9509126C93}"/>
              </a:ext>
            </a:extLst>
          </p:cNvPr>
          <p:cNvCxnSpPr>
            <a:cxnSpLocks/>
          </p:cNvCxnSpPr>
          <p:nvPr/>
        </p:nvCxnSpPr>
        <p:spPr>
          <a:xfrm flipH="1">
            <a:off x="5391755" y="1769498"/>
            <a:ext cx="288000" cy="215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5119D3F6-FDAC-424A-A265-9F9B1B41912D}"/>
              </a:ext>
            </a:extLst>
          </p:cNvPr>
          <p:cNvCxnSpPr>
            <a:cxnSpLocks/>
          </p:cNvCxnSpPr>
          <p:nvPr/>
        </p:nvCxnSpPr>
        <p:spPr>
          <a:xfrm>
            <a:off x="5377466" y="1390196"/>
            <a:ext cx="271462" cy="218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2A586DC3-724D-4A12-86C7-9C3D0605759C}"/>
              </a:ext>
            </a:extLst>
          </p:cNvPr>
          <p:cNvCxnSpPr>
            <a:cxnSpLocks/>
          </p:cNvCxnSpPr>
          <p:nvPr/>
        </p:nvCxnSpPr>
        <p:spPr>
          <a:xfrm>
            <a:off x="6182254" y="1770025"/>
            <a:ext cx="288000" cy="215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7D1F6E4-001C-4D12-BDBF-51080E2FE5C5}"/>
              </a:ext>
            </a:extLst>
          </p:cNvPr>
          <p:cNvSpPr txBox="1"/>
          <p:nvPr/>
        </p:nvSpPr>
        <p:spPr>
          <a:xfrm>
            <a:off x="5363177" y="1002328"/>
            <a:ext cx="27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0EF0234-74C3-4ED8-865A-97F112D073AA}"/>
              </a:ext>
            </a:extLst>
          </p:cNvPr>
          <p:cNvSpPr txBox="1"/>
          <p:nvPr/>
        </p:nvSpPr>
        <p:spPr>
          <a:xfrm>
            <a:off x="6115724" y="1952748"/>
            <a:ext cx="42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A1F4A78B-E221-4B0D-8083-D0D2539098C7}"/>
              </a:ext>
            </a:extLst>
          </p:cNvPr>
          <p:cNvSpPr txBox="1"/>
          <p:nvPr/>
        </p:nvSpPr>
        <p:spPr>
          <a:xfrm>
            <a:off x="6161680" y="1026065"/>
            <a:ext cx="27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430D5FA-37BA-411D-AE16-39AF468359AE}"/>
              </a:ext>
            </a:extLst>
          </p:cNvPr>
          <p:cNvSpPr txBox="1"/>
          <p:nvPr/>
        </p:nvSpPr>
        <p:spPr>
          <a:xfrm>
            <a:off x="5400024" y="1939205"/>
            <a:ext cx="27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65C62F2F-6E4C-49E6-9F6F-8283AC331024}"/>
              </a:ext>
            </a:extLst>
          </p:cNvPr>
          <p:cNvCxnSpPr>
            <a:cxnSpLocks/>
          </p:cNvCxnSpPr>
          <p:nvPr/>
        </p:nvCxnSpPr>
        <p:spPr>
          <a:xfrm flipH="1">
            <a:off x="5269466" y="3703359"/>
            <a:ext cx="144000" cy="25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>
            <a:extLst>
              <a:ext uri="{FF2B5EF4-FFF2-40B4-BE49-F238E27FC236}">
                <a16:creationId xmlns:a16="http://schemas.microsoft.com/office/drawing/2014/main" id="{212BCD67-9AC7-4804-BDB8-F1A8827EE723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9-2020-1</a:t>
            </a:r>
          </a:p>
        </p:txBody>
      </p:sp>
      <p:sp>
        <p:nvSpPr>
          <p:cNvPr id="26" name="Šipka: doprava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4D3E80-2BFE-422D-B1FD-2DA514BD622F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9" name="Šipka: doprava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5E8572C-A99B-4A80-A1C7-AA423D30C462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20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23" grpId="0"/>
      <p:bldP spid="24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DB51516-FB11-4B97-A5A3-B59A1F04B554}"/>
              </a:ext>
            </a:extLst>
          </p:cNvPr>
          <p:cNvPicPr/>
          <p:nvPr/>
        </p:nvPicPr>
        <p:blipFill rotWithShape="1">
          <a:blip r:embed="rId2"/>
          <a:srcRect l="13785" t="20548" r="26894" b="21274"/>
          <a:stretch/>
        </p:blipFill>
        <p:spPr bwMode="auto">
          <a:xfrm>
            <a:off x="164782" y="167099"/>
            <a:ext cx="8598218" cy="4662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642ED81-3100-4192-BD41-294240B3F01F}"/>
              </a:ext>
            </a:extLst>
          </p:cNvPr>
          <p:cNvSpPr txBox="1"/>
          <p:nvPr/>
        </p:nvSpPr>
        <p:spPr>
          <a:xfrm>
            <a:off x="2214509" y="1086072"/>
            <a:ext cx="292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(p – 4).(p + 4)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92344A5-8970-4CA0-8790-B0CE30B9CB3D}"/>
              </a:ext>
            </a:extLst>
          </p:cNvPr>
          <p:cNvSpPr txBox="1"/>
          <p:nvPr/>
        </p:nvSpPr>
        <p:spPr>
          <a:xfrm>
            <a:off x="2500246" y="2637963"/>
            <a:ext cx="3054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4x</a:t>
            </a:r>
            <a:r>
              <a:rPr lang="cs-CZ" sz="28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+ 20x +25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A92B532-C7B2-4D32-B8AB-8446BBF359FD}"/>
              </a:ext>
            </a:extLst>
          </p:cNvPr>
          <p:cNvSpPr txBox="1"/>
          <p:nvPr/>
        </p:nvSpPr>
        <p:spPr>
          <a:xfrm>
            <a:off x="1316850" y="4679380"/>
            <a:ext cx="753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8n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10n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+ 24n - 30 - 4n + 5n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13n</a:t>
            </a:r>
            <a:r>
              <a:rPr lang="cs-CZ" sz="24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+ 10n - 30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028C585-EBEC-4506-934E-3D9485BE15C4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9-2020-1</a:t>
            </a:r>
          </a:p>
        </p:txBody>
      </p:sp>
      <p:sp>
        <p:nvSpPr>
          <p:cNvPr id="8" name="Šipka: doprava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D18B60-0604-48BB-B9B1-7B50EF1D727E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9" name="Šipka: doprava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00B7465-EEBB-4E73-AD7B-2AE738722785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52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>
            <a:extLst>
              <a:ext uri="{FF2B5EF4-FFF2-40B4-BE49-F238E27FC236}">
                <a16:creationId xmlns:a16="http://schemas.microsoft.com/office/drawing/2014/main" id="{566EF1A2-06CE-4F37-A623-1170BCB5BB4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64769" r="54047" b="23750"/>
          <a:stretch/>
        </p:blipFill>
        <p:spPr bwMode="auto">
          <a:xfrm>
            <a:off x="857267" y="3350471"/>
            <a:ext cx="4238307" cy="1061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66B5883-FC65-42AC-A701-7170D2937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74" t="32739" r="61007" b="55169"/>
          <a:stretch/>
        </p:blipFill>
        <p:spPr>
          <a:xfrm>
            <a:off x="74426" y="180751"/>
            <a:ext cx="4138500" cy="89875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270EDE2-CAA7-4E99-BD20-041D96473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55" t="32739" r="44892" b="53353"/>
          <a:stretch/>
        </p:blipFill>
        <p:spPr>
          <a:xfrm>
            <a:off x="74427" y="3007968"/>
            <a:ext cx="604034" cy="106108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FF8A7FF-4323-4C69-A698-7A7D756BEA18}"/>
              </a:ext>
            </a:extLst>
          </p:cNvPr>
          <p:cNvSpPr txBox="1"/>
          <p:nvPr/>
        </p:nvSpPr>
        <p:spPr>
          <a:xfrm>
            <a:off x="678460" y="1137385"/>
            <a:ext cx="338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32 – 5x – 10 = 6 - 13x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4522CA2-372B-4313-ADE8-6FE7B0A3019C}"/>
              </a:ext>
            </a:extLst>
          </p:cNvPr>
          <p:cNvSpPr txBox="1"/>
          <p:nvPr/>
        </p:nvSpPr>
        <p:spPr>
          <a:xfrm>
            <a:off x="1293552" y="1659749"/>
            <a:ext cx="283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 – 5x = 6 – 13x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AD76A95-21D8-448B-B28E-2C23AF5FC51E}"/>
              </a:ext>
            </a:extLst>
          </p:cNvPr>
          <p:cNvSpPr txBox="1"/>
          <p:nvPr/>
        </p:nvSpPr>
        <p:spPr>
          <a:xfrm>
            <a:off x="4322808" y="1656928"/>
            <a:ext cx="2073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+13x - 22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112E9D7-E67E-4843-857C-2589DAE74F18}"/>
              </a:ext>
            </a:extLst>
          </p:cNvPr>
          <p:cNvSpPr txBox="1"/>
          <p:nvPr/>
        </p:nvSpPr>
        <p:spPr>
          <a:xfrm>
            <a:off x="4430173" y="657701"/>
            <a:ext cx="93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.10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45FDC84-7DF6-4DAC-93D8-08413648601F}"/>
              </a:ext>
            </a:extLst>
          </p:cNvPr>
          <p:cNvSpPr txBox="1"/>
          <p:nvPr/>
        </p:nvSpPr>
        <p:spPr>
          <a:xfrm>
            <a:off x="1906762" y="2163546"/>
            <a:ext cx="155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8x = - 16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AB0D29A-DD72-48AF-9D54-4784D26BB9F5}"/>
              </a:ext>
            </a:extLst>
          </p:cNvPr>
          <p:cNvSpPr txBox="1"/>
          <p:nvPr/>
        </p:nvSpPr>
        <p:spPr>
          <a:xfrm>
            <a:off x="2041658" y="2667343"/>
            <a:ext cx="112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=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-2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9D1EB47-F1D9-445D-8760-6028F64AD69E}"/>
              </a:ext>
            </a:extLst>
          </p:cNvPr>
          <p:cNvSpPr txBox="1"/>
          <p:nvPr/>
        </p:nvSpPr>
        <p:spPr>
          <a:xfrm>
            <a:off x="5216276" y="3580620"/>
            <a:ext cx="868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.40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8493335-AFB5-4A2D-ABB4-E1762EE7F5BD}"/>
              </a:ext>
            </a:extLst>
          </p:cNvPr>
          <p:cNvSpPr txBox="1"/>
          <p:nvPr/>
        </p:nvSpPr>
        <p:spPr>
          <a:xfrm>
            <a:off x="5121388" y="4726126"/>
            <a:ext cx="152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-15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EEDF0A5-B617-4121-8E5D-AF4D4F3DDD21}"/>
              </a:ext>
            </a:extLst>
          </p:cNvPr>
          <p:cNvSpPr txBox="1"/>
          <p:nvPr/>
        </p:nvSpPr>
        <p:spPr>
          <a:xfrm>
            <a:off x="1907634" y="5252704"/>
            <a:ext cx="200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5y = 13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308B036-6F9E-4465-A1CD-BC94961DD277}"/>
              </a:ext>
            </a:extLst>
          </p:cNvPr>
          <p:cNvSpPr txBox="1"/>
          <p:nvPr/>
        </p:nvSpPr>
        <p:spPr>
          <a:xfrm>
            <a:off x="5079964" y="5237175"/>
            <a:ext cx="120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:5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3A7DFDAA-D31E-4459-AFA0-B65C87AD2F1E}"/>
                  </a:ext>
                </a:extLst>
              </p:cNvPr>
              <p:cNvSpPr txBox="1"/>
              <p:nvPr/>
            </p:nvSpPr>
            <p:spPr>
              <a:xfrm>
                <a:off x="2030051" y="5746465"/>
                <a:ext cx="2008549" cy="670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6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cs-CZ" sz="26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cs-CZ" sz="26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3A7DFDAA-D31E-4459-AFA0-B65C87AD2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051" y="5746465"/>
                <a:ext cx="2008549" cy="670248"/>
              </a:xfrm>
              <a:prstGeom prst="rect">
                <a:avLst/>
              </a:prstGeom>
              <a:blipFill>
                <a:blip r:embed="rId4"/>
                <a:stretch>
                  <a:fillRect l="-4545" b="-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>
            <a:extLst>
              <a:ext uri="{FF2B5EF4-FFF2-40B4-BE49-F238E27FC236}">
                <a16:creationId xmlns:a16="http://schemas.microsoft.com/office/drawing/2014/main" id="{6FC9CDCD-3FDC-40FE-84A2-7973C5C73510}"/>
              </a:ext>
            </a:extLst>
          </p:cNvPr>
          <p:cNvSpPr txBox="1"/>
          <p:nvPr/>
        </p:nvSpPr>
        <p:spPr>
          <a:xfrm>
            <a:off x="279365" y="4216836"/>
            <a:ext cx="563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25y + 15 – 20y = 32 – 8y + 8y – 4 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BA904AA-005F-4CA6-9CD1-ADE655268134}"/>
              </a:ext>
            </a:extLst>
          </p:cNvPr>
          <p:cNvSpPr txBox="1"/>
          <p:nvPr/>
        </p:nvSpPr>
        <p:spPr>
          <a:xfrm>
            <a:off x="1209375" y="4748170"/>
            <a:ext cx="2768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5y + 15 = 28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E534F982-4A8B-475E-BA0D-B7D53F686F9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4" t="27421" r="57305" b="66237"/>
          <a:stretch/>
        </p:blipFill>
        <p:spPr bwMode="auto">
          <a:xfrm>
            <a:off x="756879" y="683385"/>
            <a:ext cx="3243049" cy="510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64EA8FA1-C729-42A7-B300-C49084052BD0}"/>
              </a:ext>
            </a:extLst>
          </p:cNvPr>
          <p:cNvSpPr txBox="1"/>
          <p:nvPr/>
        </p:nvSpPr>
        <p:spPr>
          <a:xfrm>
            <a:off x="4284136" y="2143458"/>
            <a:ext cx="2073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:8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90DE1D21-C5B0-4D51-B6E2-5FFE54CA924B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9-2020-1</a:t>
            </a:r>
          </a:p>
        </p:txBody>
      </p:sp>
      <p:sp>
        <p:nvSpPr>
          <p:cNvPr id="27" name="Šipka: doprava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E6AD1A-C712-45B8-999A-83584CB019E4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8" name="Šipka: doprava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B853843-3860-4700-8EAC-65196E75716C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>
            <a:extLst>
              <a:ext uri="{FF2B5EF4-FFF2-40B4-BE49-F238E27FC236}">
                <a16:creationId xmlns:a16="http://schemas.microsoft.com/office/drawing/2014/main" id="{ACDA77C0-D197-4FAB-AFC6-ECD4C7FA288D}"/>
              </a:ext>
            </a:extLst>
          </p:cNvPr>
          <p:cNvPicPr/>
          <p:nvPr/>
        </p:nvPicPr>
        <p:blipFill rotWithShape="1">
          <a:blip r:embed="rId2"/>
          <a:srcRect l="13665" t="22314" r="14667" b="55042"/>
          <a:stretch/>
        </p:blipFill>
        <p:spPr bwMode="auto">
          <a:xfrm>
            <a:off x="85059" y="93532"/>
            <a:ext cx="8947729" cy="15717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EFD75EB9-171E-44DD-A135-C61FBB52A4D4}"/>
              </a:ext>
            </a:extLst>
          </p:cNvPr>
          <p:cNvPicPr/>
          <p:nvPr/>
        </p:nvPicPr>
        <p:blipFill rotWithShape="1">
          <a:blip r:embed="rId2"/>
          <a:srcRect l="13665" t="53958" r="25713" b="35481"/>
          <a:stretch/>
        </p:blipFill>
        <p:spPr bwMode="auto">
          <a:xfrm>
            <a:off x="85059" y="1974215"/>
            <a:ext cx="8391676" cy="783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756B6437-AF0C-434A-8F51-60F4661963F1}"/>
              </a:ext>
            </a:extLst>
          </p:cNvPr>
          <p:cNvCxnSpPr/>
          <p:nvPr/>
        </p:nvCxnSpPr>
        <p:spPr>
          <a:xfrm>
            <a:off x="134487" y="1652972"/>
            <a:ext cx="88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345DA5F-9B05-4953-974E-BE66995ED8AD}"/>
                  </a:ext>
                </a:extLst>
              </p:cNvPr>
              <p:cNvSpPr txBox="1"/>
              <p:nvPr/>
            </p:nvSpPr>
            <p:spPr>
              <a:xfrm>
                <a:off x="6982822" y="2251815"/>
                <a:ext cx="89850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𝟑𝐱</m:t>
                          </m:r>
                        </m:num>
                        <m:den>
                          <m:r>
                            <a:rPr lang="cs-CZ" sz="24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345DA5F-9B05-4953-974E-BE66995ED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822" y="2251815"/>
                <a:ext cx="898504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Obrázek 23">
            <a:extLst>
              <a:ext uri="{FF2B5EF4-FFF2-40B4-BE49-F238E27FC236}">
                <a16:creationId xmlns:a16="http://schemas.microsoft.com/office/drawing/2014/main" id="{BA3C2CAF-3CB4-4CFA-8276-5B46248DB1E0}"/>
              </a:ext>
            </a:extLst>
          </p:cNvPr>
          <p:cNvPicPr/>
          <p:nvPr/>
        </p:nvPicPr>
        <p:blipFill rotWithShape="1">
          <a:blip r:embed="rId2"/>
          <a:srcRect l="13665" t="65600" r="25713" b="28914"/>
          <a:stretch/>
        </p:blipFill>
        <p:spPr bwMode="auto">
          <a:xfrm>
            <a:off x="76823" y="3345839"/>
            <a:ext cx="8391676" cy="407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83BE3236-F476-4B80-95FA-6BB9638D2EA0}"/>
              </a:ext>
            </a:extLst>
          </p:cNvPr>
          <p:cNvPicPr/>
          <p:nvPr/>
        </p:nvPicPr>
        <p:blipFill rotWithShape="1">
          <a:blip r:embed="rId2"/>
          <a:srcRect l="13665" t="71037" r="25713" b="18402"/>
          <a:stretch/>
        </p:blipFill>
        <p:spPr bwMode="auto">
          <a:xfrm>
            <a:off x="85059" y="4144052"/>
            <a:ext cx="8391676" cy="783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8F161245-BEED-47A7-9EB2-AFDC2A5E249B}"/>
                  </a:ext>
                </a:extLst>
              </p:cNvPr>
              <p:cNvSpPr txBox="1"/>
              <p:nvPr/>
            </p:nvSpPr>
            <p:spPr>
              <a:xfrm>
                <a:off x="6982822" y="3243655"/>
                <a:ext cx="898504" cy="725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cs-CZ" sz="24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8F161245-BEED-47A7-9EB2-AFDC2A5E2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822" y="3243655"/>
                <a:ext cx="898504" cy="725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6461B9F9-E071-4A0F-ACBA-090EBC140C2B}"/>
                  </a:ext>
                </a:extLst>
              </p:cNvPr>
              <p:cNvSpPr txBox="1"/>
              <p:nvPr/>
            </p:nvSpPr>
            <p:spPr>
              <a:xfrm>
                <a:off x="1595276" y="4839117"/>
                <a:ext cx="297672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sz="24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=5,5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6461B9F9-E071-4A0F-ACBA-090EBC140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276" y="4839117"/>
                <a:ext cx="2976724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>
            <a:extLst>
              <a:ext uri="{FF2B5EF4-FFF2-40B4-BE49-F238E27FC236}">
                <a16:creationId xmlns:a16="http://schemas.microsoft.com/office/drawing/2014/main" id="{C2E9FE07-59DB-453B-B74E-CCBD2E3CDC2E}"/>
              </a:ext>
            </a:extLst>
          </p:cNvPr>
          <p:cNvSpPr txBox="1"/>
          <p:nvPr/>
        </p:nvSpPr>
        <p:spPr>
          <a:xfrm>
            <a:off x="4981498" y="5007485"/>
            <a:ext cx="868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.4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1AD8B37-5B17-4A7F-B02E-97921685B2F5}"/>
              </a:ext>
            </a:extLst>
          </p:cNvPr>
          <p:cNvSpPr txBox="1"/>
          <p:nvPr/>
        </p:nvSpPr>
        <p:spPr>
          <a:xfrm>
            <a:off x="1781096" y="5548779"/>
            <a:ext cx="297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+ 4x + 6x = 22 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BE9A80E1-BCA5-4D86-8E17-A7006BCE21BD}"/>
              </a:ext>
            </a:extLst>
          </p:cNvPr>
          <p:cNvSpPr txBox="1"/>
          <p:nvPr/>
        </p:nvSpPr>
        <p:spPr>
          <a:xfrm>
            <a:off x="2781999" y="6000653"/>
            <a:ext cx="171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11x = 22 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5A9C129-4485-4405-82ED-57D369C86352}"/>
              </a:ext>
            </a:extLst>
          </p:cNvPr>
          <p:cNvSpPr txBox="1"/>
          <p:nvPr/>
        </p:nvSpPr>
        <p:spPr>
          <a:xfrm>
            <a:off x="3115635" y="6418021"/>
            <a:ext cx="112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= 2 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5BFB1484-EE89-4AF1-9351-D6220182D057}"/>
              </a:ext>
            </a:extLst>
          </p:cNvPr>
          <p:cNvSpPr txBox="1"/>
          <p:nvPr/>
        </p:nvSpPr>
        <p:spPr>
          <a:xfrm>
            <a:off x="4947062" y="5996188"/>
            <a:ext cx="90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:11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C41A930-63C7-4BAC-AF58-94C044EB68C1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9-2020-1</a:t>
            </a:r>
          </a:p>
        </p:txBody>
      </p:sp>
      <p:sp>
        <p:nvSpPr>
          <p:cNvPr id="16" name="Šipka: doprava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8ECBA4-C85B-404C-96AC-ADF769D74215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7" name="Šipka: doprava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00FBBAD-4CC4-4F90-AA10-F495B46C3912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8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29BC751-A60B-4FC4-AFC2-1FC6B8AB1493}"/>
              </a:ext>
            </a:extLst>
          </p:cNvPr>
          <p:cNvPicPr/>
          <p:nvPr/>
        </p:nvPicPr>
        <p:blipFill rotWithShape="1">
          <a:blip r:embed="rId2"/>
          <a:srcRect l="13590" t="18485" r="14593" b="33706"/>
          <a:stretch/>
        </p:blipFill>
        <p:spPr bwMode="auto">
          <a:xfrm>
            <a:off x="101317" y="101695"/>
            <a:ext cx="8634910" cy="3630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09C4B52-26DB-4134-9ADD-57A71FAF982A}"/>
              </a:ext>
            </a:extLst>
          </p:cNvPr>
          <p:cNvPicPr/>
          <p:nvPr/>
        </p:nvPicPr>
        <p:blipFill rotWithShape="1">
          <a:blip r:embed="rId2"/>
          <a:srcRect l="13590" t="73507" r="26269" b="15000"/>
          <a:stretch/>
        </p:blipFill>
        <p:spPr bwMode="auto">
          <a:xfrm>
            <a:off x="126069" y="3875571"/>
            <a:ext cx="7621617" cy="912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0D1A160-C521-483D-BD24-593116FE47B3}"/>
              </a:ext>
            </a:extLst>
          </p:cNvPr>
          <p:cNvSpPr txBox="1"/>
          <p:nvPr/>
        </p:nvSpPr>
        <p:spPr>
          <a:xfrm>
            <a:off x="872358" y="4787965"/>
            <a:ext cx="215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cs-CZ" sz="2800" baseline="-25000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cs-CZ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l-GR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cs-CZ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.r</a:t>
            </a:r>
            <a:r>
              <a:rPr lang="cs-CZ" sz="28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E8827FC-87DF-4CEF-BA1F-138C5094E45B}"/>
                  </a:ext>
                </a:extLst>
              </p:cNvPr>
              <p:cNvSpPr txBox="1"/>
              <p:nvPr/>
            </p:nvSpPr>
            <p:spPr>
              <a:xfrm>
                <a:off x="872357" y="5420850"/>
                <a:ext cx="2150817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cs-CZ" sz="2800" baseline="-25000" dirty="0" err="1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cs-CZ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.7</a:t>
                </a:r>
                <a:r>
                  <a:rPr lang="cs-CZ" sz="2800" baseline="30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E8827FC-87DF-4CEF-BA1F-138C5094E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57" y="5420850"/>
                <a:ext cx="2150817" cy="702244"/>
              </a:xfrm>
              <a:prstGeom prst="rect">
                <a:avLst/>
              </a:prstGeom>
              <a:blipFill>
                <a:blip r:embed="rId3"/>
                <a:stretch>
                  <a:fillRect l="-5666" b="-95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BF8FA7A4-B815-48E7-A16B-B57CC7FBA3BC}"/>
                  </a:ext>
                </a:extLst>
              </p:cNvPr>
              <p:cNvSpPr txBox="1"/>
              <p:nvPr/>
            </p:nvSpPr>
            <p:spPr>
              <a:xfrm>
                <a:off x="872356" y="6195864"/>
                <a:ext cx="2488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cs-CZ" sz="2800" b="1" baseline="-25000" dirty="0" err="1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sz="28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𝟏𝟓𝟒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cm</a:t>
                </a:r>
                <a:r>
                  <a:rPr lang="cs-CZ" sz="2800" b="1" baseline="30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BF8FA7A4-B815-48E7-A16B-B57CC7FBA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56" y="6195864"/>
                <a:ext cx="2488682" cy="523220"/>
              </a:xfrm>
              <a:prstGeom prst="rect">
                <a:avLst/>
              </a:prstGeom>
              <a:blipFill>
                <a:blip r:embed="rId4"/>
                <a:stretch>
                  <a:fillRect l="-4902" t="-11628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ek 10">
            <a:extLst>
              <a:ext uri="{FF2B5EF4-FFF2-40B4-BE49-F238E27FC236}">
                <a16:creationId xmlns:a16="http://schemas.microsoft.com/office/drawing/2014/main" id="{61059AE3-8C2A-4A0E-A79E-9C0BA4F8F538}"/>
              </a:ext>
            </a:extLst>
          </p:cNvPr>
          <p:cNvPicPr/>
          <p:nvPr/>
        </p:nvPicPr>
        <p:blipFill rotWithShape="1">
          <a:blip r:embed="rId2"/>
          <a:srcRect l="13590" t="84249" r="64243" b="9160"/>
          <a:stretch/>
        </p:blipFill>
        <p:spPr bwMode="auto">
          <a:xfrm>
            <a:off x="4572000" y="4264745"/>
            <a:ext cx="2809216" cy="523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AA870CD-565C-48DA-86B2-1D13AA083D46}"/>
              </a:ext>
            </a:extLst>
          </p:cNvPr>
          <p:cNvSpPr txBox="1"/>
          <p:nvPr/>
        </p:nvSpPr>
        <p:spPr>
          <a:xfrm>
            <a:off x="5780104" y="4769152"/>
            <a:ext cx="215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cs-CZ" sz="2800" baseline="-25000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</a:t>
            </a:r>
            <a:r>
              <a:rPr lang="cs-CZ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2.</a:t>
            </a:r>
            <a:r>
              <a:rPr lang="el-GR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cs-CZ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cs-CZ" sz="2800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r.v</a:t>
            </a:r>
            <a:endParaRPr lang="cs-CZ" sz="28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E7A3A288-68FA-4F51-8BC0-B3CEFCF5C232}"/>
                  </a:ext>
                </a:extLst>
              </p:cNvPr>
              <p:cNvSpPr txBox="1"/>
              <p:nvPr/>
            </p:nvSpPr>
            <p:spPr>
              <a:xfrm>
                <a:off x="5780104" y="5367495"/>
                <a:ext cx="2956123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cs-CZ" sz="2800" baseline="-25000" dirty="0" err="1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pl</a:t>
                </a:r>
                <a:r>
                  <a:rPr lang="cs-CZ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cs-CZ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cs-CZ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7 . 50</a:t>
                </a:r>
                <a:endParaRPr lang="cs-CZ" sz="2800" baseline="300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E7A3A288-68FA-4F51-8BC0-B3CEFCF5C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104" y="5367495"/>
                <a:ext cx="2956123" cy="702244"/>
              </a:xfrm>
              <a:prstGeom prst="rect">
                <a:avLst/>
              </a:prstGeom>
              <a:blipFill>
                <a:blip r:embed="rId5"/>
                <a:stretch>
                  <a:fillRect l="-4124" b="-86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85E5D56E-B84D-49A9-A5B5-AA8DC1464EE5}"/>
              </a:ext>
            </a:extLst>
          </p:cNvPr>
          <p:cNvSpPr txBox="1"/>
          <p:nvPr/>
        </p:nvSpPr>
        <p:spPr>
          <a:xfrm>
            <a:off x="5780103" y="6102231"/>
            <a:ext cx="295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cs-CZ" sz="2800" b="1" baseline="-25000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</a:t>
            </a:r>
            <a:r>
              <a:rPr lang="cs-CZ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2 200 cm</a:t>
            </a:r>
            <a:r>
              <a:rPr lang="cs-CZ" sz="28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8FBF61E-C1D5-4236-8081-13C348CC1BC1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9-2020-1</a:t>
            </a:r>
          </a:p>
        </p:txBody>
      </p:sp>
      <p:sp>
        <p:nvSpPr>
          <p:cNvPr id="16" name="Šipka: doprava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2CB81D-DF23-44B2-B106-1B7FA5AD87CB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7" name="Šipka: doprava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31AB347-99B6-4465-B7EF-72CA4A2A4EC4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55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5943FD5-729B-4035-AACF-85A72F275292}"/>
              </a:ext>
            </a:extLst>
          </p:cNvPr>
          <p:cNvPicPr/>
          <p:nvPr/>
        </p:nvPicPr>
        <p:blipFill rotWithShape="1">
          <a:blip r:embed="rId2"/>
          <a:srcRect l="21314" t="17429" r="22465" b="12857"/>
          <a:stretch/>
        </p:blipFill>
        <p:spPr bwMode="auto">
          <a:xfrm>
            <a:off x="133315" y="148284"/>
            <a:ext cx="7391949" cy="4843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DAA73CA-F722-4D32-ADA9-9A080BEB0FA8}"/>
              </a:ext>
            </a:extLst>
          </p:cNvPr>
          <p:cNvPicPr/>
          <p:nvPr/>
        </p:nvPicPr>
        <p:blipFill rotWithShape="1">
          <a:blip r:embed="rId3"/>
          <a:srcRect l="16265" t="63641" r="37542" b="19591"/>
          <a:stretch/>
        </p:blipFill>
        <p:spPr bwMode="auto">
          <a:xfrm>
            <a:off x="133314" y="5109329"/>
            <a:ext cx="6032708" cy="11431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396EA16-9C81-4822-B623-C005F7AFE43C}"/>
              </a:ext>
            </a:extLst>
          </p:cNvPr>
          <p:cNvSpPr txBox="1"/>
          <p:nvPr/>
        </p:nvSpPr>
        <p:spPr>
          <a:xfrm>
            <a:off x="5878957" y="5320461"/>
            <a:ext cx="30179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ea typeface="Cambria Math" panose="02040503050406030204" pitchFamily="18" charset="0"/>
              </a:rPr>
              <a:t>n(105,140) = </a:t>
            </a:r>
            <a:r>
              <a:rPr lang="cs-CZ" sz="2600" b="1" dirty="0">
                <a:solidFill>
                  <a:srgbClr val="0070C0"/>
                </a:solidFill>
                <a:ea typeface="Cambria Math" panose="02040503050406030204" pitchFamily="18" charset="0"/>
              </a:rPr>
              <a:t>35 cm</a:t>
            </a:r>
            <a:endParaRPr lang="cs-CZ" sz="2600" b="1" baseline="30000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2D17505-527F-49BE-88A1-9AEBFD1B9584}"/>
              </a:ext>
            </a:extLst>
          </p:cNvPr>
          <p:cNvSpPr txBox="1"/>
          <p:nvPr/>
        </p:nvSpPr>
        <p:spPr>
          <a:xfrm>
            <a:off x="289538" y="6264872"/>
            <a:ext cx="51940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ea typeface="Cambria Math" panose="02040503050406030204" pitchFamily="18" charset="0"/>
              </a:rPr>
              <a:t>o = 2.(a + b) = 2. (90 + 160) = 500 cm</a:t>
            </a:r>
            <a:endParaRPr lang="cs-CZ" sz="2600" baseline="30000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669C83A-6771-4E14-BEA7-48D54AE87786}"/>
              </a:ext>
            </a:extLst>
          </p:cNvPr>
          <p:cNvSpPr txBox="1"/>
          <p:nvPr/>
        </p:nvSpPr>
        <p:spPr>
          <a:xfrm>
            <a:off x="5624946" y="6285674"/>
            <a:ext cx="30179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ea typeface="Cambria Math" panose="02040503050406030204" pitchFamily="18" charset="0"/>
              </a:rPr>
              <a:t>500 : 10 = </a:t>
            </a:r>
            <a:r>
              <a:rPr lang="cs-CZ" sz="2600" b="1" dirty="0">
                <a:solidFill>
                  <a:srgbClr val="0070C0"/>
                </a:solidFill>
                <a:ea typeface="Cambria Math" panose="02040503050406030204" pitchFamily="18" charset="0"/>
              </a:rPr>
              <a:t>50 narcisů</a:t>
            </a:r>
            <a:endParaRPr lang="cs-CZ" sz="2600" b="1" baseline="30000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657D9A2-12DA-4218-9745-6B3C398FE0DA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9-2020-1</a:t>
            </a:r>
          </a:p>
        </p:txBody>
      </p:sp>
      <p:sp>
        <p:nvSpPr>
          <p:cNvPr id="13" name="Šipka: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D4E1AF4-7A1D-4D88-9266-D332F716CBDD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4" name="Šipka: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0EAAC5F-CE35-41A8-A42D-F1E1742F3713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3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829DAA06-2B63-4B09-8C91-0D6920905253}"/>
              </a:ext>
            </a:extLst>
          </p:cNvPr>
          <p:cNvPicPr/>
          <p:nvPr/>
        </p:nvPicPr>
        <p:blipFill rotWithShape="1">
          <a:blip r:embed="rId2"/>
          <a:srcRect l="21463" t="19673" r="22540" b="12065"/>
          <a:stretch/>
        </p:blipFill>
        <p:spPr bwMode="auto">
          <a:xfrm>
            <a:off x="69325" y="49904"/>
            <a:ext cx="8332046" cy="5526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blouk 7">
            <a:extLst>
              <a:ext uri="{FF2B5EF4-FFF2-40B4-BE49-F238E27FC236}">
                <a16:creationId xmlns:a16="http://schemas.microsoft.com/office/drawing/2014/main" id="{A84F2D55-2A79-43B0-B49D-378022A13F65}"/>
              </a:ext>
            </a:extLst>
          </p:cNvPr>
          <p:cNvSpPr/>
          <p:nvPr/>
        </p:nvSpPr>
        <p:spPr>
          <a:xfrm>
            <a:off x="367135" y="1090987"/>
            <a:ext cx="3420000" cy="3420000"/>
          </a:xfrm>
          <a:prstGeom prst="arc">
            <a:avLst>
              <a:gd name="adj1" fmla="val 17411565"/>
              <a:gd name="adj2" fmla="val 659475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E17B7CD-30F3-46B8-8B1B-A923B93D294D}"/>
              </a:ext>
            </a:extLst>
          </p:cNvPr>
          <p:cNvSpPr txBox="1"/>
          <p:nvPr/>
        </p:nvSpPr>
        <p:spPr>
          <a:xfrm flipH="1">
            <a:off x="2043784" y="4697370"/>
            <a:ext cx="588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B</a:t>
            </a:r>
            <a:r>
              <a:rPr lang="cs-CZ" sz="26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3" name="Oblouk 22">
            <a:extLst>
              <a:ext uri="{FF2B5EF4-FFF2-40B4-BE49-F238E27FC236}">
                <a16:creationId xmlns:a16="http://schemas.microsoft.com/office/drawing/2014/main" id="{FA189E92-E05B-4ED3-84F8-9D9B4BFD9E5D}"/>
              </a:ext>
            </a:extLst>
          </p:cNvPr>
          <p:cNvSpPr/>
          <p:nvPr/>
        </p:nvSpPr>
        <p:spPr>
          <a:xfrm>
            <a:off x="656767" y="-575780"/>
            <a:ext cx="5544000" cy="5544000"/>
          </a:xfrm>
          <a:prstGeom prst="arc">
            <a:avLst>
              <a:gd name="adj1" fmla="val 1769448"/>
              <a:gd name="adj2" fmla="val 7334807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39FB08B-9CF0-40F1-99E4-F65EA0B776E1}"/>
              </a:ext>
            </a:extLst>
          </p:cNvPr>
          <p:cNvSpPr txBox="1"/>
          <p:nvPr/>
        </p:nvSpPr>
        <p:spPr>
          <a:xfrm flipH="1">
            <a:off x="3099276" y="1535582"/>
            <a:ext cx="430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S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38A488F3-E0CB-46FB-BF8F-1621CB468A67}"/>
              </a:ext>
            </a:extLst>
          </p:cNvPr>
          <p:cNvCxnSpPr>
            <a:cxnSpLocks/>
          </p:cNvCxnSpPr>
          <p:nvPr/>
        </p:nvCxnSpPr>
        <p:spPr>
          <a:xfrm>
            <a:off x="2077114" y="2800987"/>
            <a:ext cx="116329" cy="18944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62846D5B-B22A-484D-9F92-C79B804CF897}"/>
              </a:ext>
            </a:extLst>
          </p:cNvPr>
          <p:cNvCxnSpPr>
            <a:cxnSpLocks/>
          </p:cNvCxnSpPr>
          <p:nvPr/>
        </p:nvCxnSpPr>
        <p:spPr>
          <a:xfrm flipV="1">
            <a:off x="2077114" y="1397778"/>
            <a:ext cx="2713129" cy="14032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6FF5635A-9E4F-49E3-BFE4-0FFC5A94BE0C}"/>
              </a:ext>
            </a:extLst>
          </p:cNvPr>
          <p:cNvCxnSpPr>
            <a:cxnSpLocks/>
          </p:cNvCxnSpPr>
          <p:nvPr/>
        </p:nvCxnSpPr>
        <p:spPr>
          <a:xfrm>
            <a:off x="2077114" y="2812092"/>
            <a:ext cx="3237836" cy="13890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AB7B4A78-BF94-4F92-82AB-58B7B5B5FEE3}"/>
              </a:ext>
            </a:extLst>
          </p:cNvPr>
          <p:cNvCxnSpPr>
            <a:cxnSpLocks/>
          </p:cNvCxnSpPr>
          <p:nvPr/>
        </p:nvCxnSpPr>
        <p:spPr>
          <a:xfrm flipV="1">
            <a:off x="2211738" y="1395869"/>
            <a:ext cx="2602429" cy="32866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ázek 31">
            <a:extLst>
              <a:ext uri="{FF2B5EF4-FFF2-40B4-BE49-F238E27FC236}">
                <a16:creationId xmlns:a16="http://schemas.microsoft.com/office/drawing/2014/main" id="{30316A92-AAD3-406A-9B0C-C939EF21BD51}"/>
              </a:ext>
            </a:extLst>
          </p:cNvPr>
          <p:cNvPicPr/>
          <p:nvPr/>
        </p:nvPicPr>
        <p:blipFill rotWithShape="1">
          <a:blip r:embed="rId3"/>
          <a:srcRect l="16487" t="51362" r="17712" b="29757"/>
          <a:stretch/>
        </p:blipFill>
        <p:spPr bwMode="auto">
          <a:xfrm>
            <a:off x="118488" y="5560113"/>
            <a:ext cx="7641555" cy="13507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8FC2EA3D-7C22-4E58-82A9-6291A5F64893}"/>
              </a:ext>
            </a:extLst>
          </p:cNvPr>
          <p:cNvCxnSpPr>
            <a:cxnSpLocks/>
          </p:cNvCxnSpPr>
          <p:nvPr/>
        </p:nvCxnSpPr>
        <p:spPr>
          <a:xfrm flipH="1" flipV="1">
            <a:off x="3323147" y="1935911"/>
            <a:ext cx="198529" cy="3377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louk 35">
            <a:extLst>
              <a:ext uri="{FF2B5EF4-FFF2-40B4-BE49-F238E27FC236}">
                <a16:creationId xmlns:a16="http://schemas.microsoft.com/office/drawing/2014/main" id="{57B34DC0-ED79-49FA-B151-92E49D268FDB}"/>
              </a:ext>
            </a:extLst>
          </p:cNvPr>
          <p:cNvSpPr/>
          <p:nvPr/>
        </p:nvSpPr>
        <p:spPr>
          <a:xfrm>
            <a:off x="3104167" y="-312222"/>
            <a:ext cx="3420000" cy="3420000"/>
          </a:xfrm>
          <a:prstGeom prst="arc">
            <a:avLst>
              <a:gd name="adj1" fmla="val 6666041"/>
              <a:gd name="adj2" fmla="val 11351805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63710790-0B19-4B4E-93F5-2C8C75F5DD3C}"/>
              </a:ext>
            </a:extLst>
          </p:cNvPr>
          <p:cNvSpPr txBox="1"/>
          <p:nvPr/>
        </p:nvSpPr>
        <p:spPr>
          <a:xfrm flipH="1">
            <a:off x="5243113" y="4203018"/>
            <a:ext cx="588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B</a:t>
            </a:r>
            <a:r>
              <a:rPr lang="cs-CZ" sz="2600" baseline="-25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4DB4005D-380A-443C-9545-3ED6501F224D}"/>
              </a:ext>
            </a:extLst>
          </p:cNvPr>
          <p:cNvCxnSpPr>
            <a:cxnSpLocks/>
          </p:cNvCxnSpPr>
          <p:nvPr/>
        </p:nvCxnSpPr>
        <p:spPr>
          <a:xfrm>
            <a:off x="4808538" y="1395869"/>
            <a:ext cx="511303" cy="27922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3F13B5FD-7CB2-4CE0-ABE8-23E6C9AFEFEB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9-2020-1</a:t>
            </a:r>
          </a:p>
        </p:txBody>
      </p:sp>
      <p:sp>
        <p:nvSpPr>
          <p:cNvPr id="17" name="Šipka: doprava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32C4A62-E305-414F-B47B-8F9D80AAAE70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8" name="Šipka: doprava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15A79FC-8D5E-4D1D-89EF-B0CADA3E07A1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63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3" grpId="0" animBg="1"/>
      <p:bldP spid="24" grpId="0"/>
      <p:bldP spid="36" grpId="0" animBg="1"/>
      <p:bldP spid="37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3008</TotalTime>
  <Words>547</Words>
  <Application>Microsoft Office PowerPoint</Application>
  <PresentationFormat>Předvádění na obrazovce (4:3)</PresentationFormat>
  <Paragraphs>125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492</cp:revision>
  <dcterms:created xsi:type="dcterms:W3CDTF">2020-04-30T12:47:45Z</dcterms:created>
  <dcterms:modified xsi:type="dcterms:W3CDTF">2022-03-10T22:21:20Z</dcterms:modified>
</cp:coreProperties>
</file>