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93" r:id="rId3"/>
    <p:sldId id="306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7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68" autoAdjust="0"/>
    <p:restoredTop sz="95380" autoAdjust="0"/>
  </p:normalViewPr>
  <p:slideViewPr>
    <p:cSldViewPr snapToGrid="0">
      <p:cViewPr varScale="1">
        <p:scale>
          <a:sx n="86" d="100"/>
          <a:sy n="86" d="100"/>
        </p:scale>
        <p:origin x="138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13.10.2022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8401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13.10.2022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9011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13.10.2022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202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13.10.2022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0075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13.10.2022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2628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13.10.2022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9470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13.10.2022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8138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13.10.2022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6976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13.10.2022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196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13.10.2022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6908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735A9-5FC8-4304-8BD7-E62E95C94496}" type="datetimeFigureOut">
              <a:rPr lang="cs-CZ" smtClean="0"/>
              <a:t>13.10.2022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5014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735A9-5FC8-4304-8BD7-E62E95C94496}" type="datetimeFigureOut">
              <a:rPr lang="cs-CZ" smtClean="0"/>
              <a:t>13.10.2022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E1EE5-0993-4B2A-ACE9-D3A097570B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3160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2123728" y="2437195"/>
            <a:ext cx="475252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>
                <a:solidFill>
                  <a:prstClr val="black"/>
                </a:solidFill>
              </a:rPr>
              <a:t>Výukový materiál pro 9.ročník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79512" y="5373216"/>
            <a:ext cx="6095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prstClr val="black"/>
                </a:solidFill>
              </a:rPr>
              <a:t>Autor materiálu: </a:t>
            </a:r>
            <a:r>
              <a:rPr lang="cs-CZ" dirty="0">
                <a:solidFill>
                  <a:prstClr val="black"/>
                </a:solidFill>
              </a:rPr>
              <a:t>Mgr. Martin Holý     </a:t>
            </a:r>
          </a:p>
          <a:p>
            <a:r>
              <a:rPr lang="cs-CZ" dirty="0">
                <a:solidFill>
                  <a:prstClr val="black"/>
                </a:solidFill>
              </a:rPr>
              <a:t>Další šíření materiálu je možné pouze se souhlasem autora     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136478"/>
            <a:ext cx="2832474" cy="25925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ové pole 7">
            <a:extLst>
              <a:ext uri="{FF2B5EF4-FFF2-40B4-BE49-F238E27FC236}">
                <a16:creationId xmlns:a16="http://schemas.microsoft.com/office/drawing/2014/main" id="{D074EDF8-3C82-4523-9266-089AF86D3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4068" y="1082708"/>
            <a:ext cx="3888932" cy="109940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6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kumimoji="0" lang="cs-CZ" altLang="cs-CZ" sz="6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9-2018-3</a:t>
            </a:r>
            <a:endParaRPr kumimoji="0" lang="cs-CZ" altLang="cs-CZ" sz="8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661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940E1367-A06B-4D14-8E7F-B74CC0C877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16" t="19303" r="10001" b="9173"/>
          <a:stretch/>
        </p:blipFill>
        <p:spPr>
          <a:xfrm>
            <a:off x="10633" y="124187"/>
            <a:ext cx="9099036" cy="458263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4734294B-1A46-4B4A-90A4-3DD516ED2C2A}"/>
              </a:ext>
            </a:extLst>
          </p:cNvPr>
          <p:cNvSpPr txBox="1"/>
          <p:nvPr/>
        </p:nvSpPr>
        <p:spPr>
          <a:xfrm>
            <a:off x="1128493" y="4778604"/>
            <a:ext cx="1650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>
                <a:solidFill>
                  <a:srgbClr val="0070C0"/>
                </a:solidFill>
                <a:ea typeface="Cambria Math" panose="02040503050406030204" pitchFamily="18" charset="0"/>
              </a:rPr>
              <a:t>Nj</a:t>
            </a:r>
            <a:r>
              <a:rPr lang="cs-CZ" sz="2400" dirty="0">
                <a:solidFill>
                  <a:srgbClr val="0070C0"/>
                </a:solidFill>
                <a:ea typeface="Cambria Math" panose="02040503050406030204" pitchFamily="18" charset="0"/>
              </a:rPr>
              <a:t> … 6</a:t>
            </a:r>
            <a:endParaRPr lang="cs-CZ" sz="2400" b="1" dirty="0">
              <a:solidFill>
                <a:srgbClr val="0070C0"/>
              </a:solidFill>
              <a:ea typeface="Cambria Math" panose="02040503050406030204" pitchFamily="18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5383C71-2EDC-4C06-A5AA-EE9A28351592}"/>
              </a:ext>
            </a:extLst>
          </p:cNvPr>
          <p:cNvSpPr txBox="1"/>
          <p:nvPr/>
        </p:nvSpPr>
        <p:spPr>
          <a:xfrm>
            <a:off x="1128493" y="5240269"/>
            <a:ext cx="1650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>
                <a:solidFill>
                  <a:srgbClr val="0070C0"/>
                </a:solidFill>
                <a:ea typeface="Cambria Math" panose="02040503050406030204" pitchFamily="18" charset="0"/>
              </a:rPr>
              <a:t>Šj</a:t>
            </a:r>
            <a:r>
              <a:rPr lang="cs-CZ" sz="2400" dirty="0">
                <a:solidFill>
                  <a:srgbClr val="0070C0"/>
                </a:solidFill>
                <a:ea typeface="Cambria Math" panose="02040503050406030204" pitchFamily="18" charset="0"/>
              </a:rPr>
              <a:t> … s</a:t>
            </a:r>
            <a:endParaRPr lang="cs-CZ" sz="2400" b="1" dirty="0">
              <a:solidFill>
                <a:srgbClr val="0070C0"/>
              </a:solidFill>
              <a:ea typeface="Cambria Math" panose="02040503050406030204" pitchFamily="18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0252D2D-FFF3-4B2A-81D6-A7D5CCBC0D5B}"/>
              </a:ext>
            </a:extLst>
          </p:cNvPr>
          <p:cNvSpPr txBox="1"/>
          <p:nvPr/>
        </p:nvSpPr>
        <p:spPr>
          <a:xfrm>
            <a:off x="1128493" y="5701934"/>
            <a:ext cx="1650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ea typeface="Cambria Math" panose="02040503050406030204" pitchFamily="18" charset="0"/>
              </a:rPr>
              <a:t>Aj … 2s</a:t>
            </a:r>
            <a:endParaRPr lang="cs-CZ" sz="2400" b="1" dirty="0">
              <a:solidFill>
                <a:srgbClr val="0070C0"/>
              </a:solidFill>
              <a:ea typeface="Cambria Math" panose="02040503050406030204" pitchFamily="18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0642324-4A26-482A-8C04-F085BB3204E5}"/>
              </a:ext>
            </a:extLst>
          </p:cNvPr>
          <p:cNvSpPr txBox="1"/>
          <p:nvPr/>
        </p:nvSpPr>
        <p:spPr>
          <a:xfrm>
            <a:off x="3265200" y="5199970"/>
            <a:ext cx="2002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ea typeface="Cambria Math" panose="02040503050406030204" pitchFamily="18" charset="0"/>
              </a:rPr>
              <a:t>6 + s + 2s = 24</a:t>
            </a:r>
            <a:endParaRPr lang="cs-CZ" sz="2400" b="1" dirty="0">
              <a:solidFill>
                <a:srgbClr val="0070C0"/>
              </a:solidFill>
              <a:ea typeface="Cambria Math" panose="02040503050406030204" pitchFamily="18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89B449A-9F7A-425F-9165-CA646EFAFFD9}"/>
              </a:ext>
            </a:extLst>
          </p:cNvPr>
          <p:cNvSpPr txBox="1"/>
          <p:nvPr/>
        </p:nvSpPr>
        <p:spPr>
          <a:xfrm>
            <a:off x="4103401" y="5665571"/>
            <a:ext cx="1127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ea typeface="Cambria Math" panose="02040503050406030204" pitchFamily="18" charset="0"/>
              </a:rPr>
              <a:t>3s = 18</a:t>
            </a:r>
            <a:endParaRPr lang="cs-CZ" sz="2400" b="1" dirty="0">
              <a:solidFill>
                <a:srgbClr val="0070C0"/>
              </a:solidFill>
              <a:ea typeface="Cambria Math" panose="02040503050406030204" pitchFamily="18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4CEE205-2CF4-4A7F-AAD1-9F82D113F896}"/>
              </a:ext>
            </a:extLst>
          </p:cNvPr>
          <p:cNvSpPr txBox="1"/>
          <p:nvPr/>
        </p:nvSpPr>
        <p:spPr>
          <a:xfrm>
            <a:off x="4246276" y="6116604"/>
            <a:ext cx="1288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  <a:ea typeface="Cambria Math" panose="02040503050406030204" pitchFamily="18" charset="0"/>
              </a:rPr>
              <a:t>s = 6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6B241E0E-0B51-442B-9932-41B8A9B446EE}"/>
              </a:ext>
            </a:extLst>
          </p:cNvPr>
          <p:cNvSpPr txBox="1"/>
          <p:nvPr/>
        </p:nvSpPr>
        <p:spPr>
          <a:xfrm>
            <a:off x="1921667" y="5246965"/>
            <a:ext cx="715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  <a:ea typeface="Cambria Math" panose="02040503050406030204" pitchFamily="18" charset="0"/>
              </a:rPr>
              <a:t>… 6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5FF75E7B-0D01-45AD-9655-B34D7F6EC5A4}"/>
              </a:ext>
            </a:extLst>
          </p:cNvPr>
          <p:cNvSpPr txBox="1"/>
          <p:nvPr/>
        </p:nvSpPr>
        <p:spPr>
          <a:xfrm>
            <a:off x="2120175" y="5696874"/>
            <a:ext cx="878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  <a:ea typeface="Cambria Math" panose="02040503050406030204" pitchFamily="18" charset="0"/>
              </a:rPr>
              <a:t>… 12</a:t>
            </a:r>
          </a:p>
        </p:txBody>
      </p:sp>
      <p:sp>
        <p:nvSpPr>
          <p:cNvPr id="11" name="Znak násobení 10">
            <a:extLst>
              <a:ext uri="{FF2B5EF4-FFF2-40B4-BE49-F238E27FC236}">
                <a16:creationId xmlns:a16="http://schemas.microsoft.com/office/drawing/2014/main" id="{B9C9DD24-C2B7-4BE8-9001-68CA8934D3AF}"/>
              </a:ext>
            </a:extLst>
          </p:cNvPr>
          <p:cNvSpPr/>
          <p:nvPr/>
        </p:nvSpPr>
        <p:spPr>
          <a:xfrm>
            <a:off x="8259584" y="2894635"/>
            <a:ext cx="360000" cy="3600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70C0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BB06894C-306D-4302-900E-3F74E76B1611}"/>
              </a:ext>
            </a:extLst>
          </p:cNvPr>
          <p:cNvSpPr txBox="1"/>
          <p:nvPr/>
        </p:nvSpPr>
        <p:spPr>
          <a:xfrm>
            <a:off x="5910043" y="2766658"/>
            <a:ext cx="814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ea typeface="Cambria Math" panose="02040503050406030204" pitchFamily="18" charset="0"/>
              </a:rPr>
              <a:t>6 = 6</a:t>
            </a:r>
            <a:endParaRPr lang="cs-CZ" sz="2400" b="1" dirty="0">
              <a:solidFill>
                <a:srgbClr val="0070C0"/>
              </a:solidFill>
              <a:ea typeface="Cambria Math" panose="02040503050406030204" pitchFamily="18" charset="0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8B0256D6-02AB-45B9-8ACD-923019D6473E}"/>
              </a:ext>
            </a:extLst>
          </p:cNvPr>
          <p:cNvSpPr txBox="1"/>
          <p:nvPr/>
        </p:nvSpPr>
        <p:spPr>
          <a:xfrm>
            <a:off x="4981576" y="3540889"/>
            <a:ext cx="3519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ea typeface="Cambria Math" panose="02040503050406030204" pitchFamily="18" charset="0"/>
              </a:rPr>
              <a:t>Aj : </a:t>
            </a:r>
            <a:r>
              <a:rPr lang="cs-CZ" sz="2400" dirty="0" err="1">
                <a:solidFill>
                  <a:srgbClr val="0070C0"/>
                </a:solidFill>
                <a:ea typeface="Cambria Math" panose="02040503050406030204" pitchFamily="18" charset="0"/>
              </a:rPr>
              <a:t>Nj</a:t>
            </a:r>
            <a:r>
              <a:rPr lang="cs-CZ" sz="2400" dirty="0">
                <a:solidFill>
                  <a:srgbClr val="0070C0"/>
                </a:solidFill>
                <a:ea typeface="Cambria Math" panose="02040503050406030204" pitchFamily="18" charset="0"/>
              </a:rPr>
              <a:t> = 12 : 6 = </a:t>
            </a:r>
            <a:r>
              <a:rPr lang="cs-CZ" sz="2400" b="1" dirty="0">
                <a:solidFill>
                  <a:srgbClr val="0070C0"/>
                </a:solidFill>
                <a:ea typeface="Cambria Math" panose="02040503050406030204" pitchFamily="18" charset="0"/>
              </a:rPr>
              <a:t>2 : 1</a:t>
            </a:r>
          </a:p>
        </p:txBody>
      </p:sp>
      <p:sp>
        <p:nvSpPr>
          <p:cNvPr id="14" name="Znak násobení 13">
            <a:extLst>
              <a:ext uri="{FF2B5EF4-FFF2-40B4-BE49-F238E27FC236}">
                <a16:creationId xmlns:a16="http://schemas.microsoft.com/office/drawing/2014/main" id="{2FE725C6-2E59-4130-BBED-E1E3A98F470C}"/>
              </a:ext>
            </a:extLst>
          </p:cNvPr>
          <p:cNvSpPr/>
          <p:nvPr/>
        </p:nvSpPr>
        <p:spPr>
          <a:xfrm>
            <a:off x="8662668" y="3411721"/>
            <a:ext cx="360000" cy="3600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115E2434-1C7E-49B6-98BB-708F46CC6471}"/>
              </a:ext>
            </a:extLst>
          </p:cNvPr>
          <p:cNvSpPr txBox="1"/>
          <p:nvPr/>
        </p:nvSpPr>
        <p:spPr>
          <a:xfrm>
            <a:off x="5000085" y="4361735"/>
            <a:ext cx="4009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ea typeface="Cambria Math" panose="02040503050406030204" pitchFamily="18" charset="0"/>
              </a:rPr>
              <a:t>Aj : </a:t>
            </a:r>
            <a:r>
              <a:rPr lang="cs-CZ" sz="2400" dirty="0" err="1">
                <a:solidFill>
                  <a:srgbClr val="0070C0"/>
                </a:solidFill>
                <a:ea typeface="Cambria Math" panose="02040503050406030204" pitchFamily="18" charset="0"/>
              </a:rPr>
              <a:t>Nj</a:t>
            </a:r>
            <a:r>
              <a:rPr lang="cs-CZ" sz="2400" dirty="0">
                <a:solidFill>
                  <a:srgbClr val="0070C0"/>
                </a:solidFill>
                <a:ea typeface="Cambria Math" panose="02040503050406030204" pitchFamily="18" charset="0"/>
              </a:rPr>
              <a:t> : </a:t>
            </a:r>
            <a:r>
              <a:rPr lang="cs-CZ" sz="2400" dirty="0" err="1">
                <a:solidFill>
                  <a:srgbClr val="0070C0"/>
                </a:solidFill>
                <a:ea typeface="Cambria Math" panose="02040503050406030204" pitchFamily="18" charset="0"/>
              </a:rPr>
              <a:t>Šj</a:t>
            </a:r>
            <a:r>
              <a:rPr lang="cs-CZ" sz="2400" dirty="0">
                <a:solidFill>
                  <a:srgbClr val="0070C0"/>
                </a:solidFill>
                <a:ea typeface="Cambria Math" panose="02040503050406030204" pitchFamily="18" charset="0"/>
              </a:rPr>
              <a:t> = 12 : 6 : 6 = </a:t>
            </a:r>
            <a:r>
              <a:rPr lang="cs-CZ" sz="2400" b="1" dirty="0">
                <a:solidFill>
                  <a:srgbClr val="0070C0"/>
                </a:solidFill>
                <a:ea typeface="Cambria Math" panose="02040503050406030204" pitchFamily="18" charset="0"/>
              </a:rPr>
              <a:t>2 : 1 : 1</a:t>
            </a:r>
          </a:p>
        </p:txBody>
      </p:sp>
      <p:sp>
        <p:nvSpPr>
          <p:cNvPr id="16" name="Znak násobení 15">
            <a:extLst>
              <a:ext uri="{FF2B5EF4-FFF2-40B4-BE49-F238E27FC236}">
                <a16:creationId xmlns:a16="http://schemas.microsoft.com/office/drawing/2014/main" id="{F9D2C313-4B93-48BD-B1B1-F4467ED7DFDB}"/>
              </a:ext>
            </a:extLst>
          </p:cNvPr>
          <p:cNvSpPr/>
          <p:nvPr/>
        </p:nvSpPr>
        <p:spPr>
          <a:xfrm>
            <a:off x="8649997" y="3993029"/>
            <a:ext cx="360000" cy="3600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C0D287C3-7717-45C8-A79A-2D819C775F00}"/>
              </a:ext>
            </a:extLst>
          </p:cNvPr>
          <p:cNvSpPr txBox="1"/>
          <p:nvPr/>
        </p:nvSpPr>
        <p:spPr>
          <a:xfrm>
            <a:off x="5283616" y="5219004"/>
            <a:ext cx="659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ea typeface="Cambria Math" panose="02040503050406030204" pitchFamily="18" charset="0"/>
              </a:rPr>
              <a:t>/ -6</a:t>
            </a:r>
            <a:endParaRPr lang="cs-CZ" sz="2400" b="1" dirty="0">
              <a:solidFill>
                <a:srgbClr val="0070C0"/>
              </a:solidFill>
              <a:ea typeface="Cambria Math" panose="02040503050406030204" pitchFamily="18" charset="0"/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1E3BABCC-5572-44C0-BC29-DA55AE6F62D0}"/>
              </a:ext>
            </a:extLst>
          </p:cNvPr>
          <p:cNvSpPr txBox="1"/>
          <p:nvPr/>
        </p:nvSpPr>
        <p:spPr>
          <a:xfrm>
            <a:off x="5262351" y="5654938"/>
            <a:ext cx="659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ea typeface="Cambria Math" panose="02040503050406030204" pitchFamily="18" charset="0"/>
              </a:rPr>
              <a:t>/ :3</a:t>
            </a:r>
            <a:endParaRPr lang="cs-CZ" sz="2400" b="1" dirty="0">
              <a:solidFill>
                <a:srgbClr val="0070C0"/>
              </a:solidFill>
              <a:ea typeface="Cambria Math" panose="02040503050406030204" pitchFamily="18" charset="0"/>
            </a:endParaRP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318A7173-2E2B-4CCD-8366-CF33DB24896C}"/>
              </a:ext>
            </a:extLst>
          </p:cNvPr>
          <p:cNvSpPr/>
          <p:nvPr/>
        </p:nvSpPr>
        <p:spPr>
          <a:xfrm>
            <a:off x="5809939" y="1634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9-2018-3</a:t>
            </a:r>
          </a:p>
        </p:txBody>
      </p:sp>
      <p:sp>
        <p:nvSpPr>
          <p:cNvPr id="20" name="Šipka: doprava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33A5AB7-2E5F-4CC6-B8F9-A63A3547281D}"/>
              </a:ext>
            </a:extLst>
          </p:cNvPr>
          <p:cNvSpPr/>
          <p:nvPr/>
        </p:nvSpPr>
        <p:spPr>
          <a:xfrm>
            <a:off x="8224017" y="18395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1" name="Šipka: doprava 2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3A7C097-E0A6-4077-98B3-7F42CC363812}"/>
              </a:ext>
            </a:extLst>
          </p:cNvPr>
          <p:cNvSpPr/>
          <p:nvPr/>
        </p:nvSpPr>
        <p:spPr>
          <a:xfrm flipH="1">
            <a:off x="5868195" y="10166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089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2" grpId="0"/>
      <p:bldP spid="13" grpId="0"/>
      <p:bldP spid="14" grpId="0" animBg="1"/>
      <p:bldP spid="15" grpId="0"/>
      <p:bldP spid="16" grpId="0" animBg="1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E5E27BB8-B863-401A-8C3E-B8174EBC47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01" t="18682" r="10813" b="10207"/>
          <a:stretch/>
        </p:blipFill>
        <p:spPr>
          <a:xfrm>
            <a:off x="31899" y="150817"/>
            <a:ext cx="9050970" cy="4572004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3CD91CE5-A19C-4451-8023-8AF35AF9996D}"/>
              </a:ext>
            </a:extLst>
          </p:cNvPr>
          <p:cNvSpPr txBox="1"/>
          <p:nvPr/>
        </p:nvSpPr>
        <p:spPr>
          <a:xfrm>
            <a:off x="5633818" y="1088319"/>
            <a:ext cx="2148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ea typeface="Cambria Math" panose="02040503050406030204" pitchFamily="18" charset="0"/>
              </a:rPr>
              <a:t>S = a</a:t>
            </a:r>
            <a:r>
              <a:rPr lang="cs-CZ" sz="2400" baseline="30000" dirty="0">
                <a:ea typeface="Cambria Math" panose="02040503050406030204" pitchFamily="18" charset="0"/>
              </a:rPr>
              <a:t>2</a:t>
            </a:r>
            <a:r>
              <a:rPr lang="cs-CZ" sz="2400" dirty="0">
                <a:ea typeface="Cambria Math" panose="02040503050406030204" pitchFamily="18" charset="0"/>
              </a:rPr>
              <a:t> = 64 cm</a:t>
            </a:r>
            <a:r>
              <a:rPr lang="cs-CZ" sz="2400" baseline="30000" dirty="0">
                <a:ea typeface="Cambria Math" panose="02040503050406030204" pitchFamily="18" charset="0"/>
              </a:rPr>
              <a:t>2</a:t>
            </a:r>
            <a:endParaRPr lang="cs-CZ" sz="2400" b="1" dirty="0"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1B58EF7D-2D1D-4DC7-9335-808CA1E37107}"/>
                  </a:ext>
                </a:extLst>
              </p:cNvPr>
              <p:cNvSpPr txBox="1"/>
              <p:nvPr/>
            </p:nvSpPr>
            <p:spPr>
              <a:xfrm>
                <a:off x="5633817" y="1526469"/>
                <a:ext cx="2148107" cy="513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ea typeface="Cambria Math" panose="02040503050406030204" pitchFamily="18" charset="0"/>
                  </a:rPr>
                  <a:t>a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64</m:t>
                        </m:r>
                      </m:e>
                    </m:rad>
                  </m:oMath>
                </a14:m>
                <a:endParaRPr lang="cs-CZ" sz="2400" b="1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1B58EF7D-2D1D-4DC7-9335-808CA1E371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3817" y="1526469"/>
                <a:ext cx="2148107" cy="513602"/>
              </a:xfrm>
              <a:prstGeom prst="rect">
                <a:avLst/>
              </a:prstGeom>
              <a:blipFill>
                <a:blip r:embed="rId3"/>
                <a:stretch>
                  <a:fillRect l="-4249" t="-2353" b="-2235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ovéPole 6">
            <a:extLst>
              <a:ext uri="{FF2B5EF4-FFF2-40B4-BE49-F238E27FC236}">
                <a16:creationId xmlns:a16="http://schemas.microsoft.com/office/drawing/2014/main" id="{60EE0838-1EE7-4B2B-B51E-6038F7AE856D}"/>
              </a:ext>
            </a:extLst>
          </p:cNvPr>
          <p:cNvSpPr txBox="1"/>
          <p:nvPr/>
        </p:nvSpPr>
        <p:spPr>
          <a:xfrm>
            <a:off x="5633817" y="2021021"/>
            <a:ext cx="1662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  <a:ea typeface="Cambria Math" panose="02040503050406030204" pitchFamily="18" charset="0"/>
              </a:rPr>
              <a:t>a = 8 cm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DDCBB8E-CCB0-47EC-8115-7C39650A6BB2}"/>
              </a:ext>
            </a:extLst>
          </p:cNvPr>
          <p:cNvSpPr txBox="1"/>
          <p:nvPr/>
        </p:nvSpPr>
        <p:spPr>
          <a:xfrm>
            <a:off x="5633817" y="2534623"/>
            <a:ext cx="2148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ea typeface="Cambria Math" panose="02040503050406030204" pitchFamily="18" charset="0"/>
              </a:rPr>
              <a:t>v = 8 : 4 </a:t>
            </a:r>
            <a:endParaRPr lang="cs-CZ" sz="2400" b="1" dirty="0">
              <a:ea typeface="Cambria Math" panose="02040503050406030204" pitchFamily="18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525A4DDE-6C46-4EFD-A493-8105AE54243D}"/>
              </a:ext>
            </a:extLst>
          </p:cNvPr>
          <p:cNvSpPr txBox="1"/>
          <p:nvPr/>
        </p:nvSpPr>
        <p:spPr>
          <a:xfrm>
            <a:off x="5633817" y="2951693"/>
            <a:ext cx="2148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  <a:ea typeface="Cambria Math" panose="02040503050406030204" pitchFamily="18" charset="0"/>
              </a:rPr>
              <a:t>v = 2 cm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A9DB493-C052-4509-B1FF-2B1126C2EA56}"/>
              </a:ext>
            </a:extLst>
          </p:cNvPr>
          <p:cNvSpPr txBox="1"/>
          <p:nvPr/>
        </p:nvSpPr>
        <p:spPr>
          <a:xfrm>
            <a:off x="4895850" y="4570631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ea typeface="Cambria Math" panose="02040503050406030204" pitchFamily="18" charset="0"/>
              </a:rPr>
              <a:t>S = 2.(</a:t>
            </a:r>
            <a:r>
              <a:rPr lang="cs-CZ" sz="2400" dirty="0" err="1">
                <a:solidFill>
                  <a:srgbClr val="0070C0"/>
                </a:solidFill>
                <a:ea typeface="Cambria Math" panose="02040503050406030204" pitchFamily="18" charset="0"/>
              </a:rPr>
              <a:t>a.b</a:t>
            </a:r>
            <a:r>
              <a:rPr lang="cs-CZ" sz="2400" dirty="0">
                <a:solidFill>
                  <a:srgbClr val="0070C0"/>
                </a:solidFill>
                <a:ea typeface="Cambria Math" panose="02040503050406030204" pitchFamily="18" charset="0"/>
              </a:rPr>
              <a:t> + </a:t>
            </a:r>
            <a:r>
              <a:rPr lang="cs-CZ" sz="2400" dirty="0" err="1">
                <a:solidFill>
                  <a:srgbClr val="0070C0"/>
                </a:solidFill>
                <a:ea typeface="Cambria Math" panose="02040503050406030204" pitchFamily="18" charset="0"/>
              </a:rPr>
              <a:t>a.c</a:t>
            </a:r>
            <a:r>
              <a:rPr lang="cs-CZ" sz="2400" dirty="0">
                <a:solidFill>
                  <a:srgbClr val="0070C0"/>
                </a:solidFill>
                <a:ea typeface="Cambria Math" panose="02040503050406030204" pitchFamily="18" charset="0"/>
              </a:rPr>
              <a:t> + </a:t>
            </a:r>
            <a:r>
              <a:rPr lang="cs-CZ" sz="2400" dirty="0" err="1">
                <a:solidFill>
                  <a:srgbClr val="0070C0"/>
                </a:solidFill>
                <a:ea typeface="Cambria Math" panose="02040503050406030204" pitchFamily="18" charset="0"/>
              </a:rPr>
              <a:t>b.c</a:t>
            </a:r>
            <a:r>
              <a:rPr lang="cs-CZ" sz="2400" dirty="0">
                <a:solidFill>
                  <a:srgbClr val="0070C0"/>
                </a:solidFill>
                <a:ea typeface="Cambria Math" panose="02040503050406030204" pitchFamily="18" charset="0"/>
              </a:rPr>
              <a:t>)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DE8EC365-F55C-41CB-BE6C-9B60BF9F094C}"/>
              </a:ext>
            </a:extLst>
          </p:cNvPr>
          <p:cNvSpPr txBox="1"/>
          <p:nvPr/>
        </p:nvSpPr>
        <p:spPr>
          <a:xfrm>
            <a:off x="4895850" y="4994884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ea typeface="Cambria Math" panose="02040503050406030204" pitchFamily="18" charset="0"/>
              </a:rPr>
              <a:t>S = 2.(8.8 + 2.8 + 2.8)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A9940D7D-A2A9-4C4A-9460-E3968EF5EB66}"/>
              </a:ext>
            </a:extLst>
          </p:cNvPr>
          <p:cNvSpPr txBox="1"/>
          <p:nvPr/>
        </p:nvSpPr>
        <p:spPr>
          <a:xfrm>
            <a:off x="4895850" y="542949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ea typeface="Cambria Math" panose="02040503050406030204" pitchFamily="18" charset="0"/>
              </a:rPr>
              <a:t>S = 2.96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15B2C3E5-C1DB-4547-AF20-C4BB90477266}"/>
              </a:ext>
            </a:extLst>
          </p:cNvPr>
          <p:cNvSpPr txBox="1"/>
          <p:nvPr/>
        </p:nvSpPr>
        <p:spPr>
          <a:xfrm>
            <a:off x="4895850" y="5900619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  <a:ea typeface="Cambria Math" panose="02040503050406030204" pitchFamily="18" charset="0"/>
              </a:rPr>
              <a:t>S = 192 cm</a:t>
            </a:r>
            <a:r>
              <a:rPr lang="cs-CZ" sz="2400" b="1" baseline="30000" dirty="0">
                <a:solidFill>
                  <a:srgbClr val="0070C0"/>
                </a:solidFill>
                <a:ea typeface="Cambria Math" panose="02040503050406030204" pitchFamily="18" charset="0"/>
              </a:rPr>
              <a:t>2</a:t>
            </a:r>
            <a:endParaRPr lang="cs-CZ" sz="2400" b="1" dirty="0">
              <a:solidFill>
                <a:srgbClr val="0070C0"/>
              </a:solidFill>
              <a:ea typeface="Cambria Math" panose="02040503050406030204" pitchFamily="18" charset="0"/>
            </a:endParaRPr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1AE3F138-3B6D-449C-8CCF-B97CF0CD3D9B}"/>
              </a:ext>
            </a:extLst>
          </p:cNvPr>
          <p:cNvSpPr/>
          <p:nvPr/>
        </p:nvSpPr>
        <p:spPr>
          <a:xfrm>
            <a:off x="712637" y="4297439"/>
            <a:ext cx="1754337" cy="5040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AEB4184E-1ACD-4C6A-BBF0-7F9C3BEF59E0}"/>
              </a:ext>
            </a:extLst>
          </p:cNvPr>
          <p:cNvCxnSpPr/>
          <p:nvPr/>
        </p:nvCxnSpPr>
        <p:spPr>
          <a:xfrm>
            <a:off x="786809" y="2925918"/>
            <a:ext cx="239232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D7EA0B35-D96C-42BA-B928-E016C20CC9AD}"/>
              </a:ext>
            </a:extLst>
          </p:cNvPr>
          <p:cNvCxnSpPr>
            <a:cxnSpLocks/>
          </p:cNvCxnSpPr>
          <p:nvPr/>
        </p:nvCxnSpPr>
        <p:spPr>
          <a:xfrm flipV="1">
            <a:off x="3179134" y="2054049"/>
            <a:ext cx="882503" cy="87186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0487EA5A-89E5-49E5-9A21-E5DC87BC64BA}"/>
              </a:ext>
            </a:extLst>
          </p:cNvPr>
          <p:cNvSpPr txBox="1"/>
          <p:nvPr/>
        </p:nvSpPr>
        <p:spPr>
          <a:xfrm>
            <a:off x="3815650" y="2393160"/>
            <a:ext cx="121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  <a:ea typeface="Cambria Math" panose="02040503050406030204" pitchFamily="18" charset="0"/>
              </a:rPr>
              <a:t>= b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5AFE8190-4093-4C79-A936-086902A462B7}"/>
              </a:ext>
            </a:extLst>
          </p:cNvPr>
          <p:cNvSpPr txBox="1"/>
          <p:nvPr/>
        </p:nvSpPr>
        <p:spPr>
          <a:xfrm>
            <a:off x="2071911" y="2903523"/>
            <a:ext cx="873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  <a:ea typeface="Cambria Math" panose="02040503050406030204" pitchFamily="18" charset="0"/>
              </a:rPr>
              <a:t>= 8 cm</a:t>
            </a:r>
          </a:p>
        </p:txBody>
      </p: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C71AD293-9319-4721-8DE3-843163D413A4}"/>
              </a:ext>
            </a:extLst>
          </p:cNvPr>
          <p:cNvCxnSpPr>
            <a:cxnSpLocks/>
          </p:cNvCxnSpPr>
          <p:nvPr/>
        </p:nvCxnSpPr>
        <p:spPr>
          <a:xfrm>
            <a:off x="786809" y="2319863"/>
            <a:ext cx="0" cy="574158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4D7BE886-AAE0-40D5-8154-5FEFB765FB72}"/>
              </a:ext>
            </a:extLst>
          </p:cNvPr>
          <p:cNvSpPr txBox="1"/>
          <p:nvPr/>
        </p:nvSpPr>
        <p:spPr>
          <a:xfrm>
            <a:off x="42532" y="2616444"/>
            <a:ext cx="8733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  <a:ea typeface="Cambria Math" panose="02040503050406030204" pitchFamily="18" charset="0"/>
              </a:rPr>
              <a:t>= 2 cm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CF694902-9E5F-47B4-8B10-BC2B004F1831}"/>
              </a:ext>
            </a:extLst>
          </p:cNvPr>
          <p:cNvSpPr txBox="1"/>
          <p:nvPr/>
        </p:nvSpPr>
        <p:spPr>
          <a:xfrm>
            <a:off x="116961" y="2371895"/>
            <a:ext cx="467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70C0"/>
                </a:solidFill>
                <a:ea typeface="Cambria Math" panose="02040503050406030204" pitchFamily="18" charset="0"/>
              </a:rPr>
              <a:t>c = 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855F32E8-1A4C-4E57-8E92-1A8DC7E1B858}"/>
              </a:ext>
            </a:extLst>
          </p:cNvPr>
          <p:cNvSpPr txBox="1"/>
          <p:nvPr/>
        </p:nvSpPr>
        <p:spPr>
          <a:xfrm>
            <a:off x="4177157" y="2403793"/>
            <a:ext cx="852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  <a:ea typeface="Cambria Math" panose="02040503050406030204" pitchFamily="18" charset="0"/>
              </a:rPr>
              <a:t>= 8 cm</a:t>
            </a:r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C9CF2276-46F5-471D-942F-A7D9BBD99F9A}"/>
              </a:ext>
            </a:extLst>
          </p:cNvPr>
          <p:cNvSpPr/>
          <p:nvPr/>
        </p:nvSpPr>
        <p:spPr>
          <a:xfrm>
            <a:off x="5809939" y="1634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9-2018-3</a:t>
            </a:r>
          </a:p>
        </p:txBody>
      </p:sp>
      <p:sp>
        <p:nvSpPr>
          <p:cNvPr id="25" name="Šipka: doprava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3FE3DD0-1E0B-4F52-8CB0-D371E3F7E8DB}"/>
              </a:ext>
            </a:extLst>
          </p:cNvPr>
          <p:cNvSpPr/>
          <p:nvPr/>
        </p:nvSpPr>
        <p:spPr>
          <a:xfrm>
            <a:off x="8224017" y="18395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6" name="Šipka: doprava 2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A6E0692-63A3-4368-B9CB-8E743386F92B}"/>
              </a:ext>
            </a:extLst>
          </p:cNvPr>
          <p:cNvSpPr/>
          <p:nvPr/>
        </p:nvSpPr>
        <p:spPr>
          <a:xfrm flipH="1">
            <a:off x="5868195" y="10166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7227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7" grpId="0"/>
      <p:bldP spid="18" grpId="0"/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DC3E8985-AF63-4596-AD42-31317A1C6E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32" t="13514" r="12791" b="23437"/>
          <a:stretch/>
        </p:blipFill>
        <p:spPr>
          <a:xfrm>
            <a:off x="31898" y="163211"/>
            <a:ext cx="9112102" cy="4198175"/>
          </a:xfrm>
          <a:prstGeom prst="rect">
            <a:avLst/>
          </a:prstGeom>
        </p:spPr>
      </p:pic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9DC5CBA4-B958-46BA-9ED7-51136786379B}"/>
              </a:ext>
            </a:extLst>
          </p:cNvPr>
          <p:cNvCxnSpPr>
            <a:cxnSpLocks/>
          </p:cNvCxnSpPr>
          <p:nvPr/>
        </p:nvCxnSpPr>
        <p:spPr>
          <a:xfrm flipH="1">
            <a:off x="2281238" y="1069855"/>
            <a:ext cx="85725" cy="1428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5BEFB753-422F-4BEF-8D17-91B91F407ED1}"/>
              </a:ext>
            </a:extLst>
          </p:cNvPr>
          <p:cNvCxnSpPr>
            <a:cxnSpLocks/>
          </p:cNvCxnSpPr>
          <p:nvPr/>
        </p:nvCxnSpPr>
        <p:spPr>
          <a:xfrm flipH="1">
            <a:off x="2324100" y="1069855"/>
            <a:ext cx="85725" cy="1428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E520DD3E-A6D5-4B36-837D-84FA425AF650}"/>
              </a:ext>
            </a:extLst>
          </p:cNvPr>
          <p:cNvCxnSpPr>
            <a:cxnSpLocks/>
          </p:cNvCxnSpPr>
          <p:nvPr/>
        </p:nvCxnSpPr>
        <p:spPr>
          <a:xfrm flipH="1">
            <a:off x="2986088" y="2565280"/>
            <a:ext cx="85725" cy="1428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D5C7FC23-A0C4-4CA7-9A28-D26D17BD1923}"/>
              </a:ext>
            </a:extLst>
          </p:cNvPr>
          <p:cNvCxnSpPr>
            <a:cxnSpLocks/>
          </p:cNvCxnSpPr>
          <p:nvPr/>
        </p:nvCxnSpPr>
        <p:spPr>
          <a:xfrm flipH="1">
            <a:off x="3028950" y="2565280"/>
            <a:ext cx="85725" cy="1428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>
            <a:extLst>
              <a:ext uri="{FF2B5EF4-FFF2-40B4-BE49-F238E27FC236}">
                <a16:creationId xmlns:a16="http://schemas.microsoft.com/office/drawing/2014/main" id="{400913E7-964A-4BA2-B600-E3AC49705E1E}"/>
              </a:ext>
            </a:extLst>
          </p:cNvPr>
          <p:cNvSpPr txBox="1"/>
          <p:nvPr/>
        </p:nvSpPr>
        <p:spPr>
          <a:xfrm>
            <a:off x="2754155" y="2129630"/>
            <a:ext cx="4638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β</a:t>
            </a:r>
            <a:r>
              <a:rPr lang="cs-CZ" sz="2200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endParaRPr lang="cs-CZ" sz="22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D2F0E84E-1A2A-4020-8436-86AB0DB9E596}"/>
              </a:ext>
            </a:extLst>
          </p:cNvPr>
          <p:cNvSpPr txBox="1"/>
          <p:nvPr/>
        </p:nvSpPr>
        <p:spPr>
          <a:xfrm>
            <a:off x="5208270" y="1212730"/>
            <a:ext cx="24450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β</a:t>
            </a:r>
            <a:r>
              <a:rPr lang="cs-CZ" sz="22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cs-CZ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 (180</a:t>
            </a:r>
            <a:r>
              <a:rPr lang="cs-CZ" sz="2200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 </a:t>
            </a:r>
            <a:r>
              <a:rPr lang="cs-CZ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- 80</a:t>
            </a:r>
            <a:r>
              <a:rPr lang="cs-CZ" sz="2200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r>
              <a:rPr lang="cs-CZ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 : 2</a:t>
            </a:r>
            <a:endParaRPr lang="cs-CZ" sz="22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C5019490-5E92-4924-8021-612F9239FF52}"/>
              </a:ext>
            </a:extLst>
          </p:cNvPr>
          <p:cNvSpPr txBox="1"/>
          <p:nvPr/>
        </p:nvSpPr>
        <p:spPr>
          <a:xfrm>
            <a:off x="5208270" y="1643617"/>
            <a:ext cx="13163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β</a:t>
            </a:r>
            <a:r>
              <a:rPr lang="cs-CZ" sz="22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cs-CZ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 50</a:t>
            </a:r>
            <a:r>
              <a:rPr lang="cs-CZ" sz="2200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endParaRPr lang="cs-CZ" sz="22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381B4953-42F0-4748-86E9-B90306ADFEE5}"/>
              </a:ext>
            </a:extLst>
          </p:cNvPr>
          <p:cNvSpPr txBox="1"/>
          <p:nvPr/>
        </p:nvSpPr>
        <p:spPr>
          <a:xfrm>
            <a:off x="5208270" y="2140727"/>
            <a:ext cx="23355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α</a:t>
            </a:r>
            <a:r>
              <a:rPr lang="cs-CZ" sz="22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cs-CZ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 80</a:t>
            </a:r>
            <a:r>
              <a:rPr lang="cs-CZ" sz="2200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 </a:t>
            </a:r>
            <a:r>
              <a:rPr lang="cs-CZ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+ 50</a:t>
            </a:r>
            <a:r>
              <a:rPr lang="cs-CZ" sz="2200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endParaRPr lang="cs-CZ" sz="22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185CF980-1314-4358-92DB-96993C8D2A0F}"/>
              </a:ext>
            </a:extLst>
          </p:cNvPr>
          <p:cNvSpPr txBox="1"/>
          <p:nvPr/>
        </p:nvSpPr>
        <p:spPr>
          <a:xfrm>
            <a:off x="5197792" y="2538502"/>
            <a:ext cx="15173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α</a:t>
            </a:r>
            <a:r>
              <a:rPr lang="cs-CZ" sz="22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= 130</a:t>
            </a:r>
            <a:r>
              <a:rPr lang="cs-CZ" sz="2200" b="1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 </a:t>
            </a:r>
            <a:endParaRPr lang="cs-CZ" sz="22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AEDE4D1A-BFC6-4F97-BC1E-52B2BB2656C8}"/>
              </a:ext>
            </a:extLst>
          </p:cNvPr>
          <p:cNvSpPr/>
          <p:nvPr/>
        </p:nvSpPr>
        <p:spPr>
          <a:xfrm>
            <a:off x="2170832" y="3383686"/>
            <a:ext cx="1477244" cy="5040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65FA3DDD-65B9-45EF-90ED-EC57EA135FEE}"/>
              </a:ext>
            </a:extLst>
          </p:cNvPr>
          <p:cNvSpPr/>
          <p:nvPr/>
        </p:nvSpPr>
        <p:spPr>
          <a:xfrm>
            <a:off x="5809939" y="1634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9-2018-3</a:t>
            </a:r>
          </a:p>
        </p:txBody>
      </p:sp>
      <p:sp>
        <p:nvSpPr>
          <p:cNvPr id="16" name="Šipka: doprava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780F0B0-599A-4C4D-A29B-08ABA8648731}"/>
              </a:ext>
            </a:extLst>
          </p:cNvPr>
          <p:cNvSpPr/>
          <p:nvPr/>
        </p:nvSpPr>
        <p:spPr>
          <a:xfrm>
            <a:off x="8224017" y="18395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7" name="Šipka: doprava 1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F948F2C-27A7-4901-98F1-6710F9DAD44A}"/>
              </a:ext>
            </a:extLst>
          </p:cNvPr>
          <p:cNvSpPr/>
          <p:nvPr/>
        </p:nvSpPr>
        <p:spPr>
          <a:xfrm flipH="1">
            <a:off x="5868195" y="10166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850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C432308C-5EA5-4760-89F9-37A3A4A473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00" t="17236" r="12093" b="12066"/>
          <a:stretch/>
        </p:blipFill>
        <p:spPr>
          <a:xfrm>
            <a:off x="0" y="179206"/>
            <a:ext cx="9102652" cy="4646427"/>
          </a:xfrm>
          <a:prstGeom prst="rect">
            <a:avLst/>
          </a:prstGeom>
        </p:spPr>
      </p:pic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DD8AF1DB-DCE1-44C8-8F61-9E57AAB2ABCA}"/>
              </a:ext>
            </a:extLst>
          </p:cNvPr>
          <p:cNvCxnSpPr/>
          <p:nvPr/>
        </p:nvCxnSpPr>
        <p:spPr>
          <a:xfrm>
            <a:off x="971550" y="2068039"/>
            <a:ext cx="154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84417A35-3BC0-4023-A8CA-D23166630143}"/>
              </a:ext>
            </a:extLst>
          </p:cNvPr>
          <p:cNvCxnSpPr/>
          <p:nvPr/>
        </p:nvCxnSpPr>
        <p:spPr>
          <a:xfrm>
            <a:off x="971550" y="2068039"/>
            <a:ext cx="0" cy="12001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>
            <a:extLst>
              <a:ext uri="{FF2B5EF4-FFF2-40B4-BE49-F238E27FC236}">
                <a16:creationId xmlns:a16="http://schemas.microsoft.com/office/drawing/2014/main" id="{F7FA61F7-2078-480E-96F2-3F4456A244B2}"/>
              </a:ext>
            </a:extLst>
          </p:cNvPr>
          <p:cNvSpPr txBox="1"/>
          <p:nvPr/>
        </p:nvSpPr>
        <p:spPr>
          <a:xfrm>
            <a:off x="280768" y="2452671"/>
            <a:ext cx="776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  <a:ea typeface="Cambria Math" panose="02040503050406030204" pitchFamily="18" charset="0"/>
              </a:rPr>
              <a:t>6 cm</a:t>
            </a:r>
            <a:endParaRPr lang="cs-CZ" sz="2000" b="1" dirty="0">
              <a:solidFill>
                <a:srgbClr val="FF0000"/>
              </a:solidFill>
              <a:ea typeface="Cambria Math" panose="02040503050406030204" pitchFamily="18" charset="0"/>
            </a:endParaRPr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1FD57BFA-4DAF-45D8-ACFA-693B52330DB5}"/>
              </a:ext>
            </a:extLst>
          </p:cNvPr>
          <p:cNvCxnSpPr/>
          <p:nvPr/>
        </p:nvCxnSpPr>
        <p:spPr>
          <a:xfrm>
            <a:off x="2371725" y="1528746"/>
            <a:ext cx="0" cy="5400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>
            <a:extLst>
              <a:ext uri="{FF2B5EF4-FFF2-40B4-BE49-F238E27FC236}">
                <a16:creationId xmlns:a16="http://schemas.microsoft.com/office/drawing/2014/main" id="{FDC20486-FA77-46C4-B746-60B1915C7500}"/>
              </a:ext>
            </a:extLst>
          </p:cNvPr>
          <p:cNvSpPr txBox="1"/>
          <p:nvPr/>
        </p:nvSpPr>
        <p:spPr>
          <a:xfrm>
            <a:off x="2371725" y="1598338"/>
            <a:ext cx="7765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  <a:ea typeface="Cambria Math" panose="02040503050406030204" pitchFamily="18" charset="0"/>
              </a:rPr>
              <a:t>4 cm</a:t>
            </a:r>
            <a:endParaRPr lang="cs-CZ" sz="2000" b="1" dirty="0">
              <a:solidFill>
                <a:srgbClr val="0070C0"/>
              </a:solidFill>
              <a:ea typeface="Cambria Math" panose="02040503050406030204" pitchFamily="18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8DFAA5AE-FC16-4D22-A106-EF49362F7D17}"/>
              </a:ext>
            </a:extLst>
          </p:cNvPr>
          <p:cNvSpPr txBox="1"/>
          <p:nvPr/>
        </p:nvSpPr>
        <p:spPr>
          <a:xfrm>
            <a:off x="4551326" y="1198228"/>
            <a:ext cx="1855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ea typeface="Cambria Math" panose="02040503050406030204" pitchFamily="18" charset="0"/>
              </a:rPr>
              <a:t>S = S</a:t>
            </a:r>
            <a:r>
              <a:rPr lang="cs-CZ" sz="2400" baseline="-25000" dirty="0">
                <a:solidFill>
                  <a:srgbClr val="0070C0"/>
                </a:solidFill>
                <a:ea typeface="Cambria Math" panose="02040503050406030204" pitchFamily="18" charset="0"/>
              </a:rPr>
              <a:t>□</a:t>
            </a:r>
            <a:r>
              <a:rPr lang="cs-CZ" sz="2400" dirty="0">
                <a:solidFill>
                  <a:srgbClr val="0070C0"/>
                </a:solidFill>
                <a:ea typeface="Cambria Math" panose="02040503050406030204" pitchFamily="18" charset="0"/>
              </a:rPr>
              <a:t> + S</a:t>
            </a:r>
            <a:endParaRPr lang="cs-CZ" sz="2400" b="1" dirty="0">
              <a:solidFill>
                <a:srgbClr val="0070C0"/>
              </a:solidFill>
              <a:ea typeface="Cambria Math" panose="02040503050406030204" pitchFamily="18" charset="0"/>
            </a:endParaRPr>
          </a:p>
        </p:txBody>
      </p:sp>
      <p:sp>
        <p:nvSpPr>
          <p:cNvPr id="11" name="Lichoběžník 10">
            <a:extLst>
              <a:ext uri="{FF2B5EF4-FFF2-40B4-BE49-F238E27FC236}">
                <a16:creationId xmlns:a16="http://schemas.microsoft.com/office/drawing/2014/main" id="{84C5103A-65C2-4CA5-A06B-96A6108A0BFF}"/>
              </a:ext>
            </a:extLst>
          </p:cNvPr>
          <p:cNvSpPr/>
          <p:nvPr/>
        </p:nvSpPr>
        <p:spPr>
          <a:xfrm>
            <a:off x="5763491" y="1490338"/>
            <a:ext cx="144000" cy="90000"/>
          </a:xfrm>
          <a:prstGeom prst="trapezoid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70C0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F30941C2-1035-435A-88E1-F1D830278B51}"/>
              </a:ext>
            </a:extLst>
          </p:cNvPr>
          <p:cNvSpPr txBox="1"/>
          <p:nvPr/>
        </p:nvSpPr>
        <p:spPr>
          <a:xfrm>
            <a:off x="7204093" y="1028673"/>
            <a:ext cx="1495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ea typeface="Cambria Math" panose="02040503050406030204" pitchFamily="18" charset="0"/>
              </a:rPr>
              <a:t>S</a:t>
            </a:r>
            <a:r>
              <a:rPr lang="cs-CZ" sz="2400" baseline="-25000" dirty="0">
                <a:solidFill>
                  <a:srgbClr val="0070C0"/>
                </a:solidFill>
                <a:ea typeface="Cambria Math" panose="02040503050406030204" pitchFamily="18" charset="0"/>
              </a:rPr>
              <a:t>□</a:t>
            </a:r>
            <a:r>
              <a:rPr lang="cs-CZ" sz="2400" dirty="0">
                <a:solidFill>
                  <a:srgbClr val="0070C0"/>
                </a:solidFill>
                <a:ea typeface="Cambria Math" panose="02040503050406030204" pitchFamily="18" charset="0"/>
              </a:rPr>
              <a:t> = a . a</a:t>
            </a:r>
            <a:endParaRPr lang="cs-CZ" sz="2400" b="1" dirty="0">
              <a:solidFill>
                <a:srgbClr val="0070C0"/>
              </a:solidFill>
              <a:ea typeface="Cambria Math" panose="02040503050406030204" pitchFamily="18" charset="0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1164CC85-55DB-4D5D-AD34-BFAF6C415CAB}"/>
              </a:ext>
            </a:extLst>
          </p:cNvPr>
          <p:cNvSpPr txBox="1"/>
          <p:nvPr/>
        </p:nvSpPr>
        <p:spPr>
          <a:xfrm>
            <a:off x="7183417" y="1478753"/>
            <a:ext cx="1582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ea typeface="Cambria Math" panose="02040503050406030204" pitchFamily="18" charset="0"/>
              </a:rPr>
              <a:t>S</a:t>
            </a:r>
            <a:r>
              <a:rPr lang="cs-CZ" sz="2400" baseline="-25000" dirty="0">
                <a:solidFill>
                  <a:srgbClr val="0070C0"/>
                </a:solidFill>
                <a:ea typeface="Cambria Math" panose="02040503050406030204" pitchFamily="18" charset="0"/>
              </a:rPr>
              <a:t>□</a:t>
            </a:r>
            <a:r>
              <a:rPr lang="cs-CZ" sz="2400" dirty="0">
                <a:solidFill>
                  <a:srgbClr val="0070C0"/>
                </a:solidFill>
                <a:ea typeface="Cambria Math" panose="02040503050406030204" pitchFamily="18" charset="0"/>
              </a:rPr>
              <a:t> = 6 . 6 </a:t>
            </a:r>
            <a:endParaRPr lang="cs-CZ" sz="2400" b="1" dirty="0">
              <a:solidFill>
                <a:srgbClr val="0070C0"/>
              </a:solidFill>
              <a:ea typeface="Cambria Math" panose="02040503050406030204" pitchFamily="18" charset="0"/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2C1446CF-F290-460C-B374-61AA73BB2195}"/>
              </a:ext>
            </a:extLst>
          </p:cNvPr>
          <p:cNvSpPr txBox="1"/>
          <p:nvPr/>
        </p:nvSpPr>
        <p:spPr>
          <a:xfrm>
            <a:off x="7160416" y="1998448"/>
            <a:ext cx="1774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  <a:ea typeface="Cambria Math" panose="02040503050406030204" pitchFamily="18" charset="0"/>
              </a:rPr>
              <a:t>S</a:t>
            </a:r>
            <a:r>
              <a:rPr lang="cs-CZ" sz="2400" b="1" baseline="-25000" dirty="0">
                <a:solidFill>
                  <a:srgbClr val="0070C0"/>
                </a:solidFill>
                <a:ea typeface="Cambria Math" panose="02040503050406030204" pitchFamily="18" charset="0"/>
              </a:rPr>
              <a:t>□</a:t>
            </a:r>
            <a:r>
              <a:rPr lang="cs-CZ" sz="2400" b="1" dirty="0">
                <a:solidFill>
                  <a:srgbClr val="0070C0"/>
                </a:solidFill>
                <a:ea typeface="Cambria Math" panose="02040503050406030204" pitchFamily="18" charset="0"/>
              </a:rPr>
              <a:t> = 36 cm</a:t>
            </a:r>
            <a:r>
              <a:rPr lang="cs-CZ" sz="2400" b="1" baseline="30000" dirty="0">
                <a:solidFill>
                  <a:srgbClr val="0070C0"/>
                </a:solidFill>
                <a:ea typeface="Cambria Math" panose="02040503050406030204" pitchFamily="18" charset="0"/>
              </a:rPr>
              <a:t>2</a:t>
            </a:r>
            <a:r>
              <a:rPr lang="cs-CZ" sz="2400" b="1" dirty="0">
                <a:solidFill>
                  <a:srgbClr val="0070C0"/>
                </a:solidFill>
                <a:ea typeface="Cambria Math" panose="020405030504060302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4D3DA50A-AF0A-430B-8FBB-4D16C0EEBE06}"/>
                  </a:ext>
                </a:extLst>
              </p:cNvPr>
              <p:cNvSpPr txBox="1"/>
              <p:nvPr/>
            </p:nvSpPr>
            <p:spPr>
              <a:xfrm>
                <a:off x="6618250" y="3668239"/>
                <a:ext cx="2316191" cy="731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S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cs-CZ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cs-CZ" sz="28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cs-CZ" sz="28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+ </m:t>
                            </m:r>
                            <m:r>
                              <m:rPr>
                                <m:sty m:val="p"/>
                              </m:rPr>
                              <a:rPr lang="cs-CZ" sz="28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</m:t>
                            </m:r>
                          </m:e>
                        </m:d>
                        <m:r>
                          <a:rPr lang="cs-CZ" sz="28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.  </m:t>
                        </m:r>
                        <m:r>
                          <m:rPr>
                            <m:sty m:val="p"/>
                          </m:rPr>
                          <a:rPr lang="cs-CZ" sz="28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</m:t>
                        </m:r>
                      </m:num>
                      <m:den>
                        <m:r>
                          <a:rPr lang="cs-CZ" sz="28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cs-CZ" sz="2400" b="1" dirty="0">
                  <a:solidFill>
                    <a:srgbClr val="0070C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ovéPole 14">
                <a:extLst>
                  <a:ext uri="{FF2B5EF4-FFF2-40B4-BE49-F238E27FC236}">
                    <a16:creationId xmlns:a16="http://schemas.microsoft.com/office/drawing/2014/main" id="{4D3DA50A-AF0A-430B-8FBB-4D16C0EEBE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8250" y="3668239"/>
                <a:ext cx="2316191" cy="731932"/>
              </a:xfrm>
              <a:prstGeom prst="rect">
                <a:avLst/>
              </a:prstGeom>
              <a:blipFill>
                <a:blip r:embed="rId3"/>
                <a:stretch>
                  <a:fillRect l="-4211" b="-5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Lichoběžník 15">
            <a:extLst>
              <a:ext uri="{FF2B5EF4-FFF2-40B4-BE49-F238E27FC236}">
                <a16:creationId xmlns:a16="http://schemas.microsoft.com/office/drawing/2014/main" id="{C2436976-6AFB-45B2-B5CA-35CB29E1F7CD}"/>
              </a:ext>
            </a:extLst>
          </p:cNvPr>
          <p:cNvSpPr/>
          <p:nvPr/>
        </p:nvSpPr>
        <p:spPr>
          <a:xfrm>
            <a:off x="6830291" y="4147813"/>
            <a:ext cx="144000" cy="90000"/>
          </a:xfrm>
          <a:prstGeom prst="trapezoid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03A20122-6D73-4866-8016-47C9C81C0D3F}"/>
                  </a:ext>
                </a:extLst>
              </p:cNvPr>
              <p:cNvSpPr txBox="1"/>
              <p:nvPr/>
            </p:nvSpPr>
            <p:spPr>
              <a:xfrm>
                <a:off x="6618250" y="4459667"/>
                <a:ext cx="2316191" cy="731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S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cs-CZ" sz="28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2800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6 + 4</m:t>
                            </m:r>
                          </m:e>
                        </m:d>
                        <m:r>
                          <a:rPr lang="cs-CZ" sz="28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.  4</m:t>
                        </m:r>
                      </m:num>
                      <m:den>
                        <m:r>
                          <a:rPr lang="cs-CZ" sz="28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cs-CZ" sz="2400" b="1" dirty="0">
                  <a:solidFill>
                    <a:srgbClr val="0070C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03A20122-6D73-4866-8016-47C9C81C0D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8250" y="4459667"/>
                <a:ext cx="2316191" cy="731932"/>
              </a:xfrm>
              <a:prstGeom prst="rect">
                <a:avLst/>
              </a:prstGeom>
              <a:blipFill>
                <a:blip r:embed="rId4"/>
                <a:stretch>
                  <a:fillRect l="-4211" b="-5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Lichoběžník 17">
            <a:extLst>
              <a:ext uri="{FF2B5EF4-FFF2-40B4-BE49-F238E27FC236}">
                <a16:creationId xmlns:a16="http://schemas.microsoft.com/office/drawing/2014/main" id="{D1AF1E09-997A-44E6-8A3D-64C8ACAEDFE1}"/>
              </a:ext>
            </a:extLst>
          </p:cNvPr>
          <p:cNvSpPr/>
          <p:nvPr/>
        </p:nvSpPr>
        <p:spPr>
          <a:xfrm>
            <a:off x="6830291" y="4939241"/>
            <a:ext cx="144000" cy="90000"/>
          </a:xfrm>
          <a:prstGeom prst="trapezoid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70C0"/>
              </a:solidFill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6E9C6066-E74F-47F4-A8AE-09BD188E1A6A}"/>
              </a:ext>
            </a:extLst>
          </p:cNvPr>
          <p:cNvSpPr txBox="1"/>
          <p:nvPr/>
        </p:nvSpPr>
        <p:spPr>
          <a:xfrm>
            <a:off x="6615866" y="5164308"/>
            <a:ext cx="2316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  <a:ea typeface="Cambria Math" panose="02040503050406030204" pitchFamily="18" charset="0"/>
              </a:rPr>
              <a:t>S  =</a:t>
            </a:r>
            <a:r>
              <a:rPr lang="cs-CZ" sz="2400" dirty="0">
                <a:solidFill>
                  <a:srgbClr val="0070C0"/>
                </a:solidFill>
                <a:ea typeface="Cambria Math" panose="02040503050406030204" pitchFamily="18" charset="0"/>
              </a:rPr>
              <a:t> </a:t>
            </a:r>
            <a:r>
              <a:rPr lang="cs-CZ" sz="2400" b="1" dirty="0">
                <a:solidFill>
                  <a:srgbClr val="0070C0"/>
                </a:solidFill>
                <a:ea typeface="Cambria Math" panose="02040503050406030204" pitchFamily="18" charset="0"/>
              </a:rPr>
              <a:t>20 cm</a:t>
            </a:r>
            <a:r>
              <a:rPr lang="cs-CZ" sz="2400" b="1" baseline="30000" dirty="0">
                <a:solidFill>
                  <a:srgbClr val="0070C0"/>
                </a:solidFill>
                <a:ea typeface="Cambria Math" panose="02040503050406030204" pitchFamily="18" charset="0"/>
              </a:rPr>
              <a:t>2</a:t>
            </a:r>
            <a:r>
              <a:rPr lang="cs-CZ" sz="2400" dirty="0">
                <a:solidFill>
                  <a:srgbClr val="0070C0"/>
                </a:solidFill>
                <a:ea typeface="Cambria Math" panose="02040503050406030204" pitchFamily="18" charset="0"/>
              </a:rPr>
              <a:t> </a:t>
            </a:r>
            <a:endParaRPr lang="cs-CZ" sz="2400" b="1" dirty="0">
              <a:solidFill>
                <a:srgbClr val="0070C0"/>
              </a:solidFill>
              <a:ea typeface="Cambria Math" panose="02040503050406030204" pitchFamily="18" charset="0"/>
            </a:endParaRPr>
          </a:p>
        </p:txBody>
      </p:sp>
      <p:sp>
        <p:nvSpPr>
          <p:cNvPr id="20" name="Lichoběžník 19">
            <a:extLst>
              <a:ext uri="{FF2B5EF4-FFF2-40B4-BE49-F238E27FC236}">
                <a16:creationId xmlns:a16="http://schemas.microsoft.com/office/drawing/2014/main" id="{63B2718D-5BE7-49D7-97B6-DC55C316C71B}"/>
              </a:ext>
            </a:extLst>
          </p:cNvPr>
          <p:cNvSpPr/>
          <p:nvPr/>
        </p:nvSpPr>
        <p:spPr>
          <a:xfrm>
            <a:off x="6830291" y="5485274"/>
            <a:ext cx="144000" cy="90000"/>
          </a:xfrm>
          <a:prstGeom prst="trapezoid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70C0"/>
              </a:solidFill>
            </a:endParaRP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A575EDAC-09B5-4F86-82A2-37C7B19C9074}"/>
              </a:ext>
            </a:extLst>
          </p:cNvPr>
          <p:cNvSpPr txBox="1"/>
          <p:nvPr/>
        </p:nvSpPr>
        <p:spPr>
          <a:xfrm>
            <a:off x="4528325" y="1641615"/>
            <a:ext cx="1855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ea typeface="Cambria Math" panose="02040503050406030204" pitchFamily="18" charset="0"/>
              </a:rPr>
              <a:t>S = 36 + 20</a:t>
            </a:r>
            <a:endParaRPr lang="cs-CZ" sz="2400" b="1" dirty="0">
              <a:solidFill>
                <a:srgbClr val="0070C0"/>
              </a:solidFill>
              <a:ea typeface="Cambria Math" panose="02040503050406030204" pitchFamily="18" charset="0"/>
            </a:endParaRP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5F3A4505-9B23-4A05-93C5-B3802346424E}"/>
              </a:ext>
            </a:extLst>
          </p:cNvPr>
          <p:cNvSpPr txBox="1"/>
          <p:nvPr/>
        </p:nvSpPr>
        <p:spPr>
          <a:xfrm>
            <a:off x="4528325" y="2103280"/>
            <a:ext cx="1855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  <a:ea typeface="Cambria Math" panose="02040503050406030204" pitchFamily="18" charset="0"/>
              </a:rPr>
              <a:t>S = 56 cm</a:t>
            </a:r>
            <a:r>
              <a:rPr lang="cs-CZ" sz="2400" b="1" baseline="30000" dirty="0">
                <a:solidFill>
                  <a:srgbClr val="0070C0"/>
                </a:solidFill>
                <a:ea typeface="Cambria Math" panose="02040503050406030204" pitchFamily="18" charset="0"/>
              </a:rPr>
              <a:t>2</a:t>
            </a:r>
            <a:r>
              <a:rPr lang="cs-CZ" sz="2400" b="1" dirty="0">
                <a:solidFill>
                  <a:srgbClr val="0070C0"/>
                </a:solidFill>
                <a:ea typeface="Cambria Math" panose="02040503050406030204" pitchFamily="18" charset="0"/>
              </a:rPr>
              <a:t> </a:t>
            </a:r>
          </a:p>
        </p:txBody>
      </p:sp>
      <p:sp>
        <p:nvSpPr>
          <p:cNvPr id="23" name="Ovál 22">
            <a:extLst>
              <a:ext uri="{FF2B5EF4-FFF2-40B4-BE49-F238E27FC236}">
                <a16:creationId xmlns:a16="http://schemas.microsoft.com/office/drawing/2014/main" id="{B366E0DE-FD03-4D38-81E8-7F5922412FA7}"/>
              </a:ext>
            </a:extLst>
          </p:cNvPr>
          <p:cNvSpPr/>
          <p:nvPr/>
        </p:nvSpPr>
        <p:spPr>
          <a:xfrm>
            <a:off x="2169708" y="3896147"/>
            <a:ext cx="1547983" cy="5040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CE010CB9-72A3-402C-B0E9-970210804CF5}"/>
              </a:ext>
            </a:extLst>
          </p:cNvPr>
          <p:cNvSpPr/>
          <p:nvPr/>
        </p:nvSpPr>
        <p:spPr>
          <a:xfrm>
            <a:off x="5809939" y="1634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9-2018-3</a:t>
            </a:r>
          </a:p>
        </p:txBody>
      </p:sp>
      <p:sp>
        <p:nvSpPr>
          <p:cNvPr id="25" name="Šipka: doprava 2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8B6E3BD-DA93-47D1-9441-8BDA0B67D921}"/>
              </a:ext>
            </a:extLst>
          </p:cNvPr>
          <p:cNvSpPr/>
          <p:nvPr/>
        </p:nvSpPr>
        <p:spPr>
          <a:xfrm>
            <a:off x="8224017" y="18395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6" name="Šipka: doprava 2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854A3B1-2678-4972-A9D0-1473F8E425DA}"/>
              </a:ext>
            </a:extLst>
          </p:cNvPr>
          <p:cNvSpPr/>
          <p:nvPr/>
        </p:nvSpPr>
        <p:spPr>
          <a:xfrm flipH="1">
            <a:off x="5868195" y="10166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557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 animBg="1"/>
      <p:bldP spid="12" grpId="0"/>
      <p:bldP spid="13" grpId="0"/>
      <p:bldP spid="14" grpId="0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  <p:bldP spid="22" grpId="0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22CB1B9F-6E01-44B8-B4C9-B666C12F02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67" t="17442" r="13023" b="22197"/>
          <a:stretch/>
        </p:blipFill>
        <p:spPr>
          <a:xfrm>
            <a:off x="10633" y="436660"/>
            <a:ext cx="9090990" cy="3997845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CE63C3F8-C5E9-4AE0-84AA-496D088519E6}"/>
              </a:ext>
            </a:extLst>
          </p:cNvPr>
          <p:cNvSpPr txBox="1"/>
          <p:nvPr/>
        </p:nvSpPr>
        <p:spPr>
          <a:xfrm>
            <a:off x="693311" y="4390720"/>
            <a:ext cx="2707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100% = 15 Kč 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BEB52F2-5175-4F9E-B414-BE00A7579907}"/>
              </a:ext>
            </a:extLst>
          </p:cNvPr>
          <p:cNvSpPr txBox="1"/>
          <p:nvPr/>
        </p:nvSpPr>
        <p:spPr>
          <a:xfrm>
            <a:off x="693312" y="4852385"/>
            <a:ext cx="2307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140% = </a:t>
            </a:r>
            <a:r>
              <a:rPr lang="cs-CZ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21 Kč 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FEA61BF-745F-41D3-B2B3-6FA172295342}"/>
              </a:ext>
            </a:extLst>
          </p:cNvPr>
          <p:cNvSpPr txBox="1"/>
          <p:nvPr/>
        </p:nvSpPr>
        <p:spPr>
          <a:xfrm>
            <a:off x="8585975" y="1179634"/>
            <a:ext cx="424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  <a:ea typeface="Cambria Math" panose="02040503050406030204" pitchFamily="18" charset="0"/>
              </a:rPr>
              <a:t>A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A49F5D7-2674-469E-AB16-BCDDCF0D5311}"/>
              </a:ext>
            </a:extLst>
          </p:cNvPr>
          <p:cNvSpPr txBox="1"/>
          <p:nvPr/>
        </p:nvSpPr>
        <p:spPr>
          <a:xfrm>
            <a:off x="3218443" y="4393766"/>
            <a:ext cx="1934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25% = 10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E188530-5378-4E9A-A054-4019886FAB56}"/>
              </a:ext>
            </a:extLst>
          </p:cNvPr>
          <p:cNvSpPr txBox="1"/>
          <p:nvPr/>
        </p:nvSpPr>
        <p:spPr>
          <a:xfrm>
            <a:off x="3218443" y="4835221"/>
            <a:ext cx="1934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100% = </a:t>
            </a:r>
            <a:r>
              <a:rPr lang="cs-CZ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40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E92038C-9BB6-49B8-8ADD-B005E7048DFC}"/>
              </a:ext>
            </a:extLst>
          </p:cNvPr>
          <p:cNvSpPr txBox="1"/>
          <p:nvPr/>
        </p:nvSpPr>
        <p:spPr>
          <a:xfrm>
            <a:off x="8585974" y="2233324"/>
            <a:ext cx="424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  <a:ea typeface="Cambria Math" panose="02040503050406030204" pitchFamily="18" charset="0"/>
              </a:rPr>
              <a:t>E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F678415E-9704-47BF-84A3-E2560C101F15}"/>
              </a:ext>
            </a:extLst>
          </p:cNvPr>
          <p:cNvSpPr txBox="1"/>
          <p:nvPr/>
        </p:nvSpPr>
        <p:spPr>
          <a:xfrm>
            <a:off x="5925556" y="4409511"/>
            <a:ext cx="23421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150% = 42 min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CB6322B5-F8A5-4093-A8A1-ED804BA81AEC}"/>
              </a:ext>
            </a:extLst>
          </p:cNvPr>
          <p:cNvSpPr txBox="1"/>
          <p:nvPr/>
        </p:nvSpPr>
        <p:spPr>
          <a:xfrm>
            <a:off x="5925557" y="4850966"/>
            <a:ext cx="2427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100% = </a:t>
            </a:r>
            <a:r>
              <a:rPr lang="cs-CZ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28 min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ED6C311-03AC-4A0D-802A-547221208B4A}"/>
              </a:ext>
            </a:extLst>
          </p:cNvPr>
          <p:cNvSpPr txBox="1"/>
          <p:nvPr/>
        </p:nvSpPr>
        <p:spPr>
          <a:xfrm>
            <a:off x="5925557" y="5451041"/>
            <a:ext cx="2427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100% = 28 min</a:t>
            </a:r>
            <a:endParaRPr lang="cs-CZ" sz="2400" dirty="0">
              <a:solidFill>
                <a:srgbClr val="0070C0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FC8323BF-86A6-43AD-9742-FF0B957BE2AF}"/>
              </a:ext>
            </a:extLst>
          </p:cNvPr>
          <p:cNvSpPr txBox="1"/>
          <p:nvPr/>
        </p:nvSpPr>
        <p:spPr>
          <a:xfrm>
            <a:off x="5925556" y="5933383"/>
            <a:ext cx="2427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125% = </a:t>
            </a:r>
            <a:r>
              <a:rPr lang="cs-CZ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35 min</a:t>
            </a:r>
            <a:endParaRPr lang="cs-CZ" sz="2400" b="1" dirty="0">
              <a:solidFill>
                <a:srgbClr val="0070C0"/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3A142D04-819D-4476-8C43-DA2F652CC57A}"/>
              </a:ext>
            </a:extLst>
          </p:cNvPr>
          <p:cNvSpPr txBox="1"/>
          <p:nvPr/>
        </p:nvSpPr>
        <p:spPr>
          <a:xfrm>
            <a:off x="8576448" y="2996978"/>
            <a:ext cx="424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  <a:ea typeface="Cambria Math" panose="02040503050406030204" pitchFamily="18" charset="0"/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FD0BD1AC-6F04-49F8-B017-F8F3D4EE0E91}"/>
                  </a:ext>
                </a:extLst>
              </p:cNvPr>
              <p:cNvSpPr txBox="1"/>
              <p:nvPr/>
            </p:nvSpPr>
            <p:spPr>
              <a:xfrm>
                <a:off x="427497" y="5947539"/>
                <a:ext cx="3028084" cy="616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15+ </m:t>
                    </m:r>
                    <m:f>
                      <m:fPr>
                        <m:ctrlPr>
                          <a:rPr lang="cs-CZ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cs-CZ" sz="2400" b="0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cs-CZ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.15=</m:t>
                    </m:r>
                    <m:r>
                      <a:rPr lang="cs-CZ" sz="2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𝟐𝟏</m:t>
                    </m:r>
                    <m:r>
                      <a:rPr lang="cs-CZ" sz="2400" b="1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400" b="1" dirty="0">
                    <a:solidFill>
                      <a:srgbClr val="0070C0"/>
                    </a:solidFill>
                  </a:rPr>
                  <a:t>Kč</a:t>
                </a:r>
              </a:p>
            </p:txBody>
          </p:sp>
        </mc:Choice>
        <mc:Fallback xmlns="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FD0BD1AC-6F04-49F8-B017-F8F3D4EE0E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497" y="5947539"/>
                <a:ext cx="3028084" cy="616964"/>
              </a:xfrm>
              <a:prstGeom prst="rect">
                <a:avLst/>
              </a:prstGeom>
              <a:blipFill>
                <a:blip r:embed="rId3"/>
                <a:stretch>
                  <a:fillRect b="-990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ovéPole 14">
            <a:extLst>
              <a:ext uri="{FF2B5EF4-FFF2-40B4-BE49-F238E27FC236}">
                <a16:creationId xmlns:a16="http://schemas.microsoft.com/office/drawing/2014/main" id="{449222BB-9093-4A38-B89E-098257E21D90}"/>
              </a:ext>
            </a:extLst>
          </p:cNvPr>
          <p:cNvSpPr txBox="1"/>
          <p:nvPr/>
        </p:nvSpPr>
        <p:spPr>
          <a:xfrm>
            <a:off x="1238877" y="5398487"/>
            <a:ext cx="866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ea typeface="Cambria Math" panose="02040503050406030204" pitchFamily="18" charset="0"/>
              </a:rPr>
              <a:t>nebo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428CA99E-C97F-4FD1-AF62-5B1D1711C3E6}"/>
              </a:ext>
            </a:extLst>
          </p:cNvPr>
          <p:cNvSpPr/>
          <p:nvPr/>
        </p:nvSpPr>
        <p:spPr>
          <a:xfrm>
            <a:off x="5809939" y="1634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9-2018-3</a:t>
            </a:r>
          </a:p>
        </p:txBody>
      </p:sp>
      <p:sp>
        <p:nvSpPr>
          <p:cNvPr id="17" name="Šipka: doprava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9576432-618C-427B-81E0-3BAB90D24789}"/>
              </a:ext>
            </a:extLst>
          </p:cNvPr>
          <p:cNvSpPr/>
          <p:nvPr/>
        </p:nvSpPr>
        <p:spPr>
          <a:xfrm>
            <a:off x="8224017" y="18395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8" name="Šipka: doprava 17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7D5CCD8-F7F6-4FA0-80D0-41D04F31D6E5}"/>
              </a:ext>
            </a:extLst>
          </p:cNvPr>
          <p:cNvSpPr/>
          <p:nvPr/>
        </p:nvSpPr>
        <p:spPr>
          <a:xfrm flipH="1">
            <a:off x="5868195" y="10166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973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11E832D2-50C8-41AE-9034-BFC484C639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581" t="28191" r="13372" b="11240"/>
          <a:stretch/>
        </p:blipFill>
        <p:spPr>
          <a:xfrm>
            <a:off x="31898" y="173844"/>
            <a:ext cx="9089628" cy="4072266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E788609C-0B2D-4739-85FC-425B3C5B69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98" t="48036" r="27791" b="23644"/>
          <a:stretch/>
        </p:blipFill>
        <p:spPr>
          <a:xfrm>
            <a:off x="31898" y="4253024"/>
            <a:ext cx="7800568" cy="2020185"/>
          </a:xfrm>
          <a:prstGeom prst="rect">
            <a:avLst/>
          </a:prstGeom>
        </p:spPr>
      </p:pic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8DF9225A-AC16-49AF-8739-6AB6CBBDD6A5}"/>
              </a:ext>
            </a:extLst>
          </p:cNvPr>
          <p:cNvCxnSpPr/>
          <p:nvPr/>
        </p:nvCxnSpPr>
        <p:spPr>
          <a:xfrm>
            <a:off x="2724150" y="2298580"/>
            <a:ext cx="0" cy="19475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491D6431-EA82-49D0-868B-92D0555043B2}"/>
              </a:ext>
            </a:extLst>
          </p:cNvPr>
          <p:cNvCxnSpPr/>
          <p:nvPr/>
        </p:nvCxnSpPr>
        <p:spPr>
          <a:xfrm>
            <a:off x="4505325" y="2308549"/>
            <a:ext cx="0" cy="19475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>
            <a:extLst>
              <a:ext uri="{FF2B5EF4-FFF2-40B4-BE49-F238E27FC236}">
                <a16:creationId xmlns:a16="http://schemas.microsoft.com/office/drawing/2014/main" id="{D1EFFF1E-B80A-42A9-A604-FCB067E6A44D}"/>
              </a:ext>
            </a:extLst>
          </p:cNvPr>
          <p:cNvSpPr txBox="1"/>
          <p:nvPr/>
        </p:nvSpPr>
        <p:spPr>
          <a:xfrm>
            <a:off x="5576082" y="2308549"/>
            <a:ext cx="3402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ea typeface="Cambria Math" panose="02040503050406030204" pitchFamily="18" charset="0"/>
              </a:rPr>
              <a:t>2 věže = 3 bílé + 6 šedých</a:t>
            </a:r>
            <a:endParaRPr lang="cs-CZ" sz="2400" b="1" dirty="0">
              <a:solidFill>
                <a:srgbClr val="0070C0"/>
              </a:solidFill>
              <a:ea typeface="Cambria Math" panose="02040503050406030204" pitchFamily="18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6F29FD8-F02B-478B-A1F1-33ABDBBC9E7E}"/>
              </a:ext>
            </a:extLst>
          </p:cNvPr>
          <p:cNvSpPr txBox="1"/>
          <p:nvPr/>
        </p:nvSpPr>
        <p:spPr>
          <a:xfrm>
            <a:off x="5648960" y="4938824"/>
            <a:ext cx="14343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  <a:ea typeface="Cambria Math" panose="02040503050406030204" pitchFamily="18" charset="0"/>
              </a:rPr>
              <a:t>12 : 2 = 6</a:t>
            </a:r>
            <a:endParaRPr lang="cs-CZ" sz="2200" b="1" dirty="0">
              <a:solidFill>
                <a:srgbClr val="0070C0"/>
              </a:solidFill>
              <a:ea typeface="Cambria Math" panose="02040503050406030204" pitchFamily="18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D899B0F7-A86F-4846-B9DA-0AFBA6B42B9C}"/>
              </a:ext>
            </a:extLst>
          </p:cNvPr>
          <p:cNvSpPr txBox="1"/>
          <p:nvPr/>
        </p:nvSpPr>
        <p:spPr>
          <a:xfrm>
            <a:off x="7544435" y="4928855"/>
            <a:ext cx="14343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  <a:ea typeface="Cambria Math" panose="02040503050406030204" pitchFamily="18" charset="0"/>
              </a:rPr>
              <a:t>6 . 3 = </a:t>
            </a:r>
            <a:r>
              <a:rPr lang="cs-CZ" sz="2200" b="1" dirty="0">
                <a:solidFill>
                  <a:srgbClr val="0070C0"/>
                </a:solidFill>
                <a:ea typeface="Cambria Math" panose="02040503050406030204" pitchFamily="18" charset="0"/>
              </a:rPr>
              <a:t>18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2CE61669-10BD-42BD-A943-32EFBC7D3C86}"/>
              </a:ext>
            </a:extLst>
          </p:cNvPr>
          <p:cNvSpPr txBox="1"/>
          <p:nvPr/>
        </p:nvSpPr>
        <p:spPr>
          <a:xfrm>
            <a:off x="7534910" y="5455436"/>
            <a:ext cx="14343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  <a:ea typeface="Cambria Math" panose="02040503050406030204" pitchFamily="18" charset="0"/>
              </a:rPr>
              <a:t>6 . 6 = </a:t>
            </a:r>
            <a:r>
              <a:rPr lang="cs-CZ" sz="2200" b="1" dirty="0">
                <a:solidFill>
                  <a:srgbClr val="0070C0"/>
                </a:solidFill>
                <a:ea typeface="Cambria Math" panose="02040503050406030204" pitchFamily="18" charset="0"/>
              </a:rPr>
              <a:t>36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237ECF4A-F1D9-49AD-BDBA-313525E8C27D}"/>
              </a:ext>
            </a:extLst>
          </p:cNvPr>
          <p:cNvSpPr txBox="1"/>
          <p:nvPr/>
        </p:nvSpPr>
        <p:spPr>
          <a:xfrm>
            <a:off x="3534409" y="6358934"/>
            <a:ext cx="29678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  <a:ea typeface="Cambria Math" panose="02040503050406030204" pitchFamily="18" charset="0"/>
              </a:rPr>
              <a:t>180 : 9 = 20 „dvojvěží“</a:t>
            </a:r>
            <a:endParaRPr lang="cs-CZ" sz="2200" b="1" dirty="0">
              <a:solidFill>
                <a:srgbClr val="0070C0"/>
              </a:solidFill>
              <a:ea typeface="Cambria Math" panose="02040503050406030204" pitchFamily="18" charset="0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DCFF0E8C-1FD7-4550-A835-81736762B270}"/>
              </a:ext>
            </a:extLst>
          </p:cNvPr>
          <p:cNvSpPr txBox="1"/>
          <p:nvPr/>
        </p:nvSpPr>
        <p:spPr>
          <a:xfrm>
            <a:off x="5576082" y="2925144"/>
            <a:ext cx="3402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ea typeface="Cambria Math" panose="02040503050406030204" pitchFamily="18" charset="0"/>
              </a:rPr>
              <a:t>2 věže = 9 kostek</a:t>
            </a:r>
            <a:endParaRPr lang="cs-CZ" sz="2400" b="1" dirty="0">
              <a:solidFill>
                <a:srgbClr val="0070C0"/>
              </a:solidFill>
              <a:ea typeface="Cambria Math" panose="02040503050406030204" pitchFamily="18" charset="0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F0BA27D-8E49-4EEE-8268-17705760209D}"/>
              </a:ext>
            </a:extLst>
          </p:cNvPr>
          <p:cNvSpPr txBox="1"/>
          <p:nvPr/>
        </p:nvSpPr>
        <p:spPr>
          <a:xfrm>
            <a:off x="6543269" y="6342049"/>
            <a:ext cx="18724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  <a:ea typeface="Cambria Math" panose="02040503050406030204" pitchFamily="18" charset="0"/>
              </a:rPr>
              <a:t>2 . 20 = </a:t>
            </a:r>
            <a:r>
              <a:rPr lang="cs-CZ" sz="2200" b="1" dirty="0">
                <a:solidFill>
                  <a:srgbClr val="0070C0"/>
                </a:solidFill>
                <a:ea typeface="Cambria Math" panose="02040503050406030204" pitchFamily="18" charset="0"/>
              </a:rPr>
              <a:t>40 věží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EB7213FD-04EF-418F-8A38-274DF786E3A1}"/>
              </a:ext>
            </a:extLst>
          </p:cNvPr>
          <p:cNvSpPr/>
          <p:nvPr/>
        </p:nvSpPr>
        <p:spPr>
          <a:xfrm>
            <a:off x="5809939" y="1634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9-2018-3</a:t>
            </a:r>
          </a:p>
        </p:txBody>
      </p:sp>
      <p:sp>
        <p:nvSpPr>
          <p:cNvPr id="15" name="Šipka: doprava 1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415EED0-795B-404B-8987-6E3FAB775ED4}"/>
              </a:ext>
            </a:extLst>
          </p:cNvPr>
          <p:cNvSpPr/>
          <p:nvPr/>
        </p:nvSpPr>
        <p:spPr>
          <a:xfrm>
            <a:off x="8224017" y="18395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6" name="Šipka: doprava 1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2C3D280-EF8E-4E3F-ACFA-2B41498AA51C}"/>
              </a:ext>
            </a:extLst>
          </p:cNvPr>
          <p:cNvSpPr/>
          <p:nvPr/>
        </p:nvSpPr>
        <p:spPr>
          <a:xfrm flipH="1">
            <a:off x="5868195" y="10166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201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ovéPole 18">
            <a:extLst>
              <a:ext uri="{FF2B5EF4-FFF2-40B4-BE49-F238E27FC236}">
                <a16:creationId xmlns:a16="http://schemas.microsoft.com/office/drawing/2014/main" id="{6E9C6066-E74F-47F4-A8AE-09BD188E1A6A}"/>
              </a:ext>
            </a:extLst>
          </p:cNvPr>
          <p:cNvSpPr txBox="1"/>
          <p:nvPr/>
        </p:nvSpPr>
        <p:spPr>
          <a:xfrm>
            <a:off x="2405374" y="1497620"/>
            <a:ext cx="4994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>
                <a:ea typeface="Cambria Math" panose="02040503050406030204" pitchFamily="18" charset="0"/>
              </a:rPr>
              <a:t>Konec prezentace</a:t>
            </a:r>
          </a:p>
        </p:txBody>
      </p:sp>
      <p:pic>
        <p:nvPicPr>
          <p:cNvPr id="24" name="Obrázek 23">
            <a:extLst>
              <a:ext uri="{FF2B5EF4-FFF2-40B4-BE49-F238E27FC236}">
                <a16:creationId xmlns:a16="http://schemas.microsoft.com/office/drawing/2014/main" id="{39FB6AFE-291A-4F97-AADB-E7DB929B35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487" y="3094487"/>
            <a:ext cx="3274904" cy="29974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FF4CDBC5-8731-4B14-9796-CAFD6EFE8618}"/>
              </a:ext>
            </a:extLst>
          </p:cNvPr>
          <p:cNvSpPr/>
          <p:nvPr/>
        </p:nvSpPr>
        <p:spPr>
          <a:xfrm>
            <a:off x="5809939" y="1634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9-2018-3</a:t>
            </a:r>
          </a:p>
        </p:txBody>
      </p:sp>
      <p:sp>
        <p:nvSpPr>
          <p:cNvPr id="6" name="Šipka: doprava 5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0F8E06E-17B1-4574-B449-EFAD7C25FB78}"/>
              </a:ext>
            </a:extLst>
          </p:cNvPr>
          <p:cNvSpPr/>
          <p:nvPr/>
        </p:nvSpPr>
        <p:spPr>
          <a:xfrm flipH="1">
            <a:off x="5868195" y="10166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17831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BD171244-1DAD-40DB-87C8-3021E0131E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67" t="22817" r="21279" b="60112"/>
          <a:stretch/>
        </p:blipFill>
        <p:spPr>
          <a:xfrm>
            <a:off x="85060" y="807657"/>
            <a:ext cx="8932847" cy="124401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492244F-38E9-49CB-B3B1-5FCC42FCE5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67" t="48674" r="71647" b="45271"/>
          <a:stretch/>
        </p:blipFill>
        <p:spPr>
          <a:xfrm>
            <a:off x="53162" y="3054645"/>
            <a:ext cx="2668774" cy="489096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FF730114-573F-4209-A4B9-E4FEFDE937C2}"/>
              </a:ext>
            </a:extLst>
          </p:cNvPr>
          <p:cNvSpPr txBox="1"/>
          <p:nvPr/>
        </p:nvSpPr>
        <p:spPr>
          <a:xfrm>
            <a:off x="1238180" y="1664281"/>
            <a:ext cx="1940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4,5 . 3 =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33684C01-AE4B-4CA7-99F6-8F94A95773F2}"/>
              </a:ext>
            </a:extLst>
          </p:cNvPr>
          <p:cNvSpPr txBox="1"/>
          <p:nvPr/>
        </p:nvSpPr>
        <p:spPr>
          <a:xfrm>
            <a:off x="4225929" y="1664282"/>
            <a:ext cx="1887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4,5 : 3 =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D401DB5F-E864-4583-81F8-4A7C9E336CBA}"/>
              </a:ext>
            </a:extLst>
          </p:cNvPr>
          <p:cNvSpPr txBox="1"/>
          <p:nvPr/>
        </p:nvSpPr>
        <p:spPr>
          <a:xfrm>
            <a:off x="2492822" y="1653648"/>
            <a:ext cx="12392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13,5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1E519D5A-9A60-4495-9955-7B9EC392C315}"/>
              </a:ext>
            </a:extLst>
          </p:cNvPr>
          <p:cNvSpPr txBox="1"/>
          <p:nvPr/>
        </p:nvSpPr>
        <p:spPr>
          <a:xfrm>
            <a:off x="5501841" y="1653647"/>
            <a:ext cx="728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1,5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BB9CBBD2-2ECA-4768-A466-B61FDF521757}"/>
              </a:ext>
            </a:extLst>
          </p:cNvPr>
          <p:cNvSpPr txBox="1"/>
          <p:nvPr/>
        </p:nvSpPr>
        <p:spPr>
          <a:xfrm>
            <a:off x="1206281" y="2323502"/>
            <a:ext cx="1802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13,5 : 1,5 =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CA766A66-6557-4CD5-A698-402689E01D11}"/>
              </a:ext>
            </a:extLst>
          </p:cNvPr>
          <p:cNvSpPr txBox="1"/>
          <p:nvPr/>
        </p:nvSpPr>
        <p:spPr>
          <a:xfrm>
            <a:off x="2524719" y="2142747"/>
            <a:ext cx="526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.10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B5EBDB01-3196-4A4C-B6A0-AD7333A2612A}"/>
              </a:ext>
            </a:extLst>
          </p:cNvPr>
          <p:cNvSpPr txBox="1"/>
          <p:nvPr/>
        </p:nvSpPr>
        <p:spPr>
          <a:xfrm>
            <a:off x="2939388" y="2334133"/>
            <a:ext cx="1643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0070C0"/>
                </a:solidFill>
              </a:rPr>
              <a:t>135 : 15 =</a:t>
            </a:r>
            <a:endParaRPr lang="cs-CZ" sz="2800" b="1" dirty="0">
              <a:solidFill>
                <a:srgbClr val="0070C0"/>
              </a:solidFill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15B23428-46F0-4297-B7B7-9CEF4DFC802A}"/>
              </a:ext>
            </a:extLst>
          </p:cNvPr>
          <p:cNvSpPr txBox="1"/>
          <p:nvPr/>
        </p:nvSpPr>
        <p:spPr>
          <a:xfrm>
            <a:off x="4481109" y="2334133"/>
            <a:ext cx="696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70C0"/>
                </a:solidFill>
              </a:rPr>
              <a:t>9x</a:t>
            </a: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3D90450E-FECB-41D9-ADCB-FBFF0CE6FE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67" t="66269" r="71573" b="20129"/>
          <a:stretch/>
        </p:blipFill>
        <p:spPr>
          <a:xfrm>
            <a:off x="0" y="5080917"/>
            <a:ext cx="2679405" cy="10986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9EC623CE-B5F6-4E9D-97AC-86F4CBE07F71}"/>
                  </a:ext>
                </a:extLst>
              </p:cNvPr>
              <p:cNvSpPr txBox="1"/>
              <p:nvPr/>
            </p:nvSpPr>
            <p:spPr>
              <a:xfrm>
                <a:off x="2516334" y="5288939"/>
                <a:ext cx="1800485" cy="8252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3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3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0,09</m:t>
                          </m:r>
                        </m:num>
                        <m:den>
                          <m:r>
                            <a:rPr lang="cs-CZ" sz="23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0,1</m:t>
                          </m:r>
                        </m:den>
                      </m:f>
                      <m:r>
                        <a:rPr lang="cs-CZ" sz="23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:0,01=</m:t>
                      </m:r>
                    </m:oMath>
                  </m:oMathPara>
                </a14:m>
                <a:endParaRPr lang="cs-CZ" sz="23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9EC623CE-B5F6-4E9D-97AC-86F4CBE07F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334" y="5288939"/>
                <a:ext cx="1800485" cy="8252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Obrázek 20">
            <a:extLst>
              <a:ext uri="{FF2B5EF4-FFF2-40B4-BE49-F238E27FC236}">
                <a16:creationId xmlns:a16="http://schemas.microsoft.com/office/drawing/2014/main" id="{F5ED77E5-6389-4CA5-A1E7-1F7B80C11C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767" t="55739" r="49384" b="37109"/>
          <a:stretch/>
        </p:blipFill>
        <p:spPr>
          <a:xfrm>
            <a:off x="-1" y="3581934"/>
            <a:ext cx="6261469" cy="616689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D19F1698-AE82-4FEC-8874-97708E8545A8}"/>
              </a:ext>
            </a:extLst>
          </p:cNvPr>
          <p:cNvSpPr txBox="1"/>
          <p:nvPr/>
        </p:nvSpPr>
        <p:spPr>
          <a:xfrm>
            <a:off x="1020726" y="4219883"/>
            <a:ext cx="58479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dirty="0">
                <a:solidFill>
                  <a:srgbClr val="0070C0"/>
                </a:solidFill>
              </a:rPr>
              <a:t>40</a:t>
            </a:r>
            <a:endParaRPr lang="cs-CZ" sz="2500" b="1" dirty="0">
              <a:solidFill>
                <a:srgbClr val="0070C0"/>
              </a:solidFill>
            </a:endParaRP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B01CA4F4-224A-49B9-B416-8D80000754D7}"/>
              </a:ext>
            </a:extLst>
          </p:cNvPr>
          <p:cNvSpPr txBox="1"/>
          <p:nvPr/>
        </p:nvSpPr>
        <p:spPr>
          <a:xfrm>
            <a:off x="5007935" y="3326748"/>
            <a:ext cx="393404" cy="47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dirty="0">
                <a:solidFill>
                  <a:srgbClr val="0070C0"/>
                </a:solidFill>
              </a:rPr>
              <a:t>3</a:t>
            </a:r>
            <a:endParaRPr lang="cs-CZ" sz="2500" b="1" dirty="0">
              <a:solidFill>
                <a:srgbClr val="0070C0"/>
              </a:solidFill>
            </a:endParaRP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163D05E4-6174-408C-BE7B-7A5D928C3C93}"/>
              </a:ext>
            </a:extLst>
          </p:cNvPr>
          <p:cNvSpPr txBox="1"/>
          <p:nvPr/>
        </p:nvSpPr>
        <p:spPr>
          <a:xfrm>
            <a:off x="2094614" y="4209251"/>
            <a:ext cx="87186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dirty="0">
                <a:solidFill>
                  <a:srgbClr val="0070C0"/>
                </a:solidFill>
              </a:rPr>
              <a:t>+ 30</a:t>
            </a:r>
            <a:endParaRPr lang="cs-CZ" sz="2500" b="1" dirty="0">
              <a:solidFill>
                <a:srgbClr val="0070C0"/>
              </a:solidFill>
            </a:endParaRP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E6E15B08-570E-4234-95AD-77D528B23564}"/>
              </a:ext>
            </a:extLst>
          </p:cNvPr>
          <p:cNvSpPr txBox="1"/>
          <p:nvPr/>
        </p:nvSpPr>
        <p:spPr>
          <a:xfrm>
            <a:off x="4146698" y="4209251"/>
            <a:ext cx="81870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dirty="0">
                <a:solidFill>
                  <a:srgbClr val="0070C0"/>
                </a:solidFill>
              </a:rPr>
              <a:t>– 35 </a:t>
            </a:r>
            <a:endParaRPr lang="cs-CZ" sz="2500" b="1" dirty="0">
              <a:solidFill>
                <a:srgbClr val="0070C0"/>
              </a:solidFill>
            </a:endParaRP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5910E78A-CDFE-44C2-B867-B7236993FBF8}"/>
              </a:ext>
            </a:extLst>
          </p:cNvPr>
          <p:cNvSpPr txBox="1"/>
          <p:nvPr/>
        </p:nvSpPr>
        <p:spPr>
          <a:xfrm>
            <a:off x="6071192" y="3603195"/>
            <a:ext cx="58479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b="1" dirty="0">
                <a:solidFill>
                  <a:srgbClr val="0070C0"/>
                </a:solidFill>
              </a:rPr>
              <a:t>35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ovéPole 26">
                <a:extLst>
                  <a:ext uri="{FF2B5EF4-FFF2-40B4-BE49-F238E27FC236}">
                    <a16:creationId xmlns:a16="http://schemas.microsoft.com/office/drawing/2014/main" id="{0FD22114-ECEC-408E-AA69-6868FB482DE7}"/>
                  </a:ext>
                </a:extLst>
              </p:cNvPr>
              <p:cNvSpPr txBox="1"/>
              <p:nvPr/>
            </p:nvSpPr>
            <p:spPr>
              <a:xfrm>
                <a:off x="5642314" y="5478370"/>
                <a:ext cx="1694160" cy="446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3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0,9 :0,01</m:t>
                      </m:r>
                      <m:r>
                        <a:rPr lang="cs-CZ" sz="23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3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7" name="TextovéPole 26">
                <a:extLst>
                  <a:ext uri="{FF2B5EF4-FFF2-40B4-BE49-F238E27FC236}">
                    <a16:creationId xmlns:a16="http://schemas.microsoft.com/office/drawing/2014/main" id="{0FD22114-ECEC-408E-AA69-6868FB482D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2314" y="5478370"/>
                <a:ext cx="1694160" cy="446276"/>
              </a:xfrm>
              <a:prstGeom prst="rect">
                <a:avLst/>
              </a:prstGeom>
              <a:blipFill>
                <a:blip r:embed="rId4"/>
                <a:stretch>
                  <a:fillRect l="-72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ovéPole 27">
                <a:extLst>
                  <a:ext uri="{FF2B5EF4-FFF2-40B4-BE49-F238E27FC236}">
                    <a16:creationId xmlns:a16="http://schemas.microsoft.com/office/drawing/2014/main" id="{E0501334-33AC-48E0-989A-112E322C6CC2}"/>
                  </a:ext>
                </a:extLst>
              </p:cNvPr>
              <p:cNvSpPr txBox="1"/>
              <p:nvPr/>
            </p:nvSpPr>
            <p:spPr>
              <a:xfrm>
                <a:off x="7215931" y="5478369"/>
                <a:ext cx="1896179" cy="446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3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90 :1=</m:t>
                      </m:r>
                    </m:oMath>
                  </m:oMathPara>
                </a14:m>
                <a:endParaRPr lang="cs-CZ" sz="23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8" name="TextovéPole 27">
                <a:extLst>
                  <a:ext uri="{FF2B5EF4-FFF2-40B4-BE49-F238E27FC236}">
                    <a16:creationId xmlns:a16="http://schemas.microsoft.com/office/drawing/2014/main" id="{E0501334-33AC-48E0-989A-112E322C6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5931" y="5478369"/>
                <a:ext cx="1896179" cy="446276"/>
              </a:xfrm>
              <a:prstGeom prst="rect">
                <a:avLst/>
              </a:prstGeom>
              <a:blipFill>
                <a:blip r:embed="rId5"/>
                <a:stretch>
                  <a:fillRect l="-64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ovéPole 28">
                <a:extLst>
                  <a:ext uri="{FF2B5EF4-FFF2-40B4-BE49-F238E27FC236}">
                    <a16:creationId xmlns:a16="http://schemas.microsoft.com/office/drawing/2014/main" id="{E5333EBA-D4F0-4DF5-BF50-B71B959C8560}"/>
                  </a:ext>
                </a:extLst>
              </p:cNvPr>
              <p:cNvSpPr txBox="1"/>
              <p:nvPr/>
            </p:nvSpPr>
            <p:spPr>
              <a:xfrm>
                <a:off x="8353616" y="5489000"/>
                <a:ext cx="609640" cy="446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3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𝟗𝟎</m:t>
                      </m:r>
                    </m:oMath>
                  </m:oMathPara>
                </a14:m>
                <a:endParaRPr lang="cs-CZ" sz="23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9" name="TextovéPole 28">
                <a:extLst>
                  <a:ext uri="{FF2B5EF4-FFF2-40B4-BE49-F238E27FC236}">
                    <a16:creationId xmlns:a16="http://schemas.microsoft.com/office/drawing/2014/main" id="{E5333EBA-D4F0-4DF5-BF50-B71B959C85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3616" y="5489000"/>
                <a:ext cx="609640" cy="446276"/>
              </a:xfrm>
              <a:prstGeom prst="rect">
                <a:avLst/>
              </a:prstGeom>
              <a:blipFill>
                <a:blip r:embed="rId6"/>
                <a:stretch>
                  <a:fillRect l="-100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ovéPole 29">
                <a:extLst>
                  <a:ext uri="{FF2B5EF4-FFF2-40B4-BE49-F238E27FC236}">
                    <a16:creationId xmlns:a16="http://schemas.microsoft.com/office/drawing/2014/main" id="{364C3340-EC63-4B93-8F5E-4C5C7F450255}"/>
                  </a:ext>
                </a:extLst>
              </p:cNvPr>
              <p:cNvSpPr txBox="1"/>
              <p:nvPr/>
            </p:nvSpPr>
            <p:spPr>
              <a:xfrm>
                <a:off x="4164380" y="5297618"/>
                <a:ext cx="1800485" cy="7549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3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3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0,9</m:t>
                          </m:r>
                        </m:num>
                        <m:den>
                          <m:r>
                            <a:rPr lang="cs-CZ" sz="2300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cs-CZ" sz="23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:0,01=</m:t>
                      </m:r>
                    </m:oMath>
                  </m:oMathPara>
                </a14:m>
                <a:endParaRPr lang="cs-CZ" sz="23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0" name="TextovéPole 29">
                <a:extLst>
                  <a:ext uri="{FF2B5EF4-FFF2-40B4-BE49-F238E27FC236}">
                    <a16:creationId xmlns:a16="http://schemas.microsoft.com/office/drawing/2014/main" id="{364C3340-EC63-4B93-8F5E-4C5C7F4502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380" y="5297618"/>
                <a:ext cx="1800485" cy="7549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ovéPole 25">
            <a:extLst>
              <a:ext uri="{FF2B5EF4-FFF2-40B4-BE49-F238E27FC236}">
                <a16:creationId xmlns:a16="http://schemas.microsoft.com/office/drawing/2014/main" id="{BC28B8AD-A9F0-40B4-854A-EC6061A07710}"/>
              </a:ext>
            </a:extLst>
          </p:cNvPr>
          <p:cNvSpPr txBox="1"/>
          <p:nvPr/>
        </p:nvSpPr>
        <p:spPr>
          <a:xfrm>
            <a:off x="2626243" y="4953323"/>
            <a:ext cx="584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.10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A7387AFE-46C4-4165-92B4-AD8EC9D70A15}"/>
              </a:ext>
            </a:extLst>
          </p:cNvPr>
          <p:cNvSpPr txBox="1"/>
          <p:nvPr/>
        </p:nvSpPr>
        <p:spPr>
          <a:xfrm>
            <a:off x="6804839" y="5229769"/>
            <a:ext cx="7336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.100</a:t>
            </a:r>
          </a:p>
        </p:txBody>
      </p:sp>
      <p:sp>
        <p:nvSpPr>
          <p:cNvPr id="2" name="Levá složená závorka 1">
            <a:extLst>
              <a:ext uri="{FF2B5EF4-FFF2-40B4-BE49-F238E27FC236}">
                <a16:creationId xmlns:a16="http://schemas.microsoft.com/office/drawing/2014/main" id="{592EC8CB-0BBE-47FB-934C-93ACB3321BF2}"/>
              </a:ext>
            </a:extLst>
          </p:cNvPr>
          <p:cNvSpPr/>
          <p:nvPr/>
        </p:nvSpPr>
        <p:spPr>
          <a:xfrm rot="16200000">
            <a:off x="2440172" y="3215111"/>
            <a:ext cx="148856" cy="186069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70C0"/>
              </a:solidFill>
            </a:endParaRPr>
          </a:p>
        </p:txBody>
      </p:sp>
      <p:sp>
        <p:nvSpPr>
          <p:cNvPr id="32" name="Levá složená závorka 31">
            <a:extLst>
              <a:ext uri="{FF2B5EF4-FFF2-40B4-BE49-F238E27FC236}">
                <a16:creationId xmlns:a16="http://schemas.microsoft.com/office/drawing/2014/main" id="{D4F75B69-EF02-4414-96E4-198A5072F32E}"/>
              </a:ext>
            </a:extLst>
          </p:cNvPr>
          <p:cNvSpPr/>
          <p:nvPr/>
        </p:nvSpPr>
        <p:spPr>
          <a:xfrm rot="16200000">
            <a:off x="4505803" y="3122333"/>
            <a:ext cx="176904" cy="206073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70C0"/>
              </a:solidFill>
            </a:endParaRPr>
          </a:p>
        </p:txBody>
      </p:sp>
      <p:sp>
        <p:nvSpPr>
          <p:cNvPr id="33" name="Obdélník 32">
            <a:extLst>
              <a:ext uri="{FF2B5EF4-FFF2-40B4-BE49-F238E27FC236}">
                <a16:creationId xmlns:a16="http://schemas.microsoft.com/office/drawing/2014/main" id="{3C59F4A9-735E-4C63-B9FF-9F9F1D6F994C}"/>
              </a:ext>
            </a:extLst>
          </p:cNvPr>
          <p:cNvSpPr/>
          <p:nvPr/>
        </p:nvSpPr>
        <p:spPr>
          <a:xfrm>
            <a:off x="5809939" y="1634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9-2018-3</a:t>
            </a:r>
          </a:p>
        </p:txBody>
      </p:sp>
      <p:sp>
        <p:nvSpPr>
          <p:cNvPr id="34" name="Šipka: doprava 3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F33FB64-2192-4FC5-AB55-33152C161D52}"/>
              </a:ext>
            </a:extLst>
          </p:cNvPr>
          <p:cNvSpPr/>
          <p:nvPr/>
        </p:nvSpPr>
        <p:spPr>
          <a:xfrm>
            <a:off x="8224017" y="18395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5" name="Šipka: doprava 3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D36BD50-315B-453E-9E2D-7A670F7A2D55}"/>
              </a:ext>
            </a:extLst>
          </p:cNvPr>
          <p:cNvSpPr/>
          <p:nvPr/>
        </p:nvSpPr>
        <p:spPr>
          <a:xfrm flipH="1">
            <a:off x="5868195" y="10166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858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9" grpId="0"/>
      <p:bldP spid="8" grpId="0"/>
      <p:bldP spid="22" grpId="0"/>
      <p:bldP spid="23" grpId="0"/>
      <p:bldP spid="24" grpId="0"/>
      <p:bldP spid="25" grpId="0"/>
      <p:bldP spid="27" grpId="0"/>
      <p:bldP spid="28" grpId="0"/>
      <p:bldP spid="29" grpId="0"/>
      <p:bldP spid="30" grpId="0"/>
      <p:bldP spid="26" grpId="0"/>
      <p:bldP spid="31" grpId="0"/>
      <p:bldP spid="2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BF14D098-7C07-4621-A927-E6B7A87F8B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32" t="43695" r="30349" b="18475"/>
          <a:stretch/>
        </p:blipFill>
        <p:spPr>
          <a:xfrm>
            <a:off x="127591" y="621005"/>
            <a:ext cx="8342891" cy="29877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8CA88AA9-78EB-4E12-AFE8-9C5F141FEF77}"/>
                  </a:ext>
                </a:extLst>
              </p:cNvPr>
              <p:cNvSpPr txBox="1"/>
              <p:nvPr/>
            </p:nvSpPr>
            <p:spPr>
              <a:xfrm>
                <a:off x="2790538" y="1200112"/>
                <a:ext cx="1643240" cy="757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cs-CZ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cs-CZ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cs-CZ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cs-CZ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sz="22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cs-CZ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cs-CZ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TextovéPole 9">
                <a:extLst>
                  <a:ext uri="{FF2B5EF4-FFF2-40B4-BE49-F238E27FC236}">
                    <a16:creationId xmlns:a16="http://schemas.microsoft.com/office/drawing/2014/main" id="{8CA88AA9-78EB-4E12-AFE8-9C5F141FEF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0538" y="1200112"/>
                <a:ext cx="1643240" cy="7575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1C224F16-1B5E-46E7-9015-58F2BFC70BF6}"/>
                  </a:ext>
                </a:extLst>
              </p:cNvPr>
              <p:cNvSpPr txBox="1"/>
              <p:nvPr/>
            </p:nvSpPr>
            <p:spPr>
              <a:xfrm>
                <a:off x="2465444" y="2281083"/>
                <a:ext cx="1213421" cy="12251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cs-CZ" sz="22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0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cs-CZ" sz="22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cs-CZ" sz="2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cs-CZ" sz="22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0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cs-CZ" sz="22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cs-CZ" sz="22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cs-CZ" sz="22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den>
                      </m:f>
                      <m:r>
                        <a:rPr lang="cs-CZ" sz="2200" b="0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1C224F16-1B5E-46E7-9015-58F2BFC70B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5444" y="2281083"/>
                <a:ext cx="1213421" cy="12251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06F252E7-EA8D-41EE-B1EB-9FF61065960B}"/>
                  </a:ext>
                </a:extLst>
              </p:cNvPr>
              <p:cNvSpPr txBox="1"/>
              <p:nvPr/>
            </p:nvSpPr>
            <p:spPr>
              <a:xfrm>
                <a:off x="4279096" y="1210744"/>
                <a:ext cx="1345527" cy="7239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cs-CZ" sz="22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cs-CZ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cs-CZ" sz="22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sz="220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cs-CZ" sz="2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TextovéPole 11">
                <a:extLst>
                  <a:ext uri="{FF2B5EF4-FFF2-40B4-BE49-F238E27FC236}">
                    <a16:creationId xmlns:a16="http://schemas.microsoft.com/office/drawing/2014/main" id="{06F252E7-EA8D-41EE-B1EB-9FF6106596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9096" y="1210744"/>
                <a:ext cx="1345527" cy="7239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3203F520-664D-4234-85F9-975645D2B53C}"/>
                  </a:ext>
                </a:extLst>
              </p:cNvPr>
              <p:cNvSpPr txBox="1"/>
              <p:nvPr/>
            </p:nvSpPr>
            <p:spPr>
              <a:xfrm>
                <a:off x="5469944" y="1221377"/>
                <a:ext cx="1324261" cy="726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7−12</m:t>
                          </m:r>
                        </m:num>
                        <m:den>
                          <m:r>
                            <a:rPr lang="cs-CZ" sz="22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cs-CZ" sz="22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" name="TextovéPole 12">
                <a:extLst>
                  <a:ext uri="{FF2B5EF4-FFF2-40B4-BE49-F238E27FC236}">
                    <a16:creationId xmlns:a16="http://schemas.microsoft.com/office/drawing/2014/main" id="{3203F520-664D-4234-85F9-975645D2B5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9944" y="1221377"/>
                <a:ext cx="1324261" cy="7261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28C9E656-C58A-44C5-B60C-95689B387D83}"/>
                  </a:ext>
                </a:extLst>
              </p:cNvPr>
              <p:cNvSpPr txBox="1"/>
              <p:nvPr/>
            </p:nvSpPr>
            <p:spPr>
              <a:xfrm>
                <a:off x="6650158" y="1221376"/>
                <a:ext cx="867061" cy="757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2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cs-CZ" sz="2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cs-CZ" sz="2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lang="cs-CZ" sz="2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4" name="TextovéPole 13">
                <a:extLst>
                  <a:ext uri="{FF2B5EF4-FFF2-40B4-BE49-F238E27FC236}">
                    <a16:creationId xmlns:a16="http://schemas.microsoft.com/office/drawing/2014/main" id="{28C9E656-C58A-44C5-B60C-95689B387D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0158" y="1221376"/>
                <a:ext cx="867061" cy="75758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73B0E992-6651-4CCC-9781-BF9747CC3955}"/>
                  </a:ext>
                </a:extLst>
              </p:cNvPr>
              <p:cNvSpPr txBox="1"/>
              <p:nvPr/>
            </p:nvSpPr>
            <p:spPr>
              <a:xfrm>
                <a:off x="5049135" y="2504366"/>
                <a:ext cx="1532398" cy="728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cs-CZ" sz="2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cs-CZ" sz="22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f>
                        <m:fPr>
                          <m:ctrlPr>
                            <a:rPr lang="cs-CZ" sz="2200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cs-CZ" sz="22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cs-CZ" sz="2200" i="1" dirty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73B0E992-6651-4CCC-9781-BF9747CC39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9135" y="2504366"/>
                <a:ext cx="1532398" cy="7284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E98A7DB1-090D-45F5-A902-D42CE039E625}"/>
                  </a:ext>
                </a:extLst>
              </p:cNvPr>
              <p:cNvSpPr txBox="1"/>
              <p:nvPr/>
            </p:nvSpPr>
            <p:spPr>
              <a:xfrm>
                <a:off x="6080494" y="2504367"/>
                <a:ext cx="405346" cy="728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200" b="1" i="0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cs-CZ" sz="22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cs-CZ" sz="2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E98A7DB1-090D-45F5-A902-D42CE039E6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0494" y="2504367"/>
                <a:ext cx="405346" cy="72840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BC776A2F-00C3-4849-B8F2-5FF97B9A7715}"/>
                  </a:ext>
                </a:extLst>
              </p:cNvPr>
              <p:cNvSpPr txBox="1"/>
              <p:nvPr/>
            </p:nvSpPr>
            <p:spPr>
              <a:xfrm>
                <a:off x="3613763" y="2291715"/>
                <a:ext cx="1511129" cy="12251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cs-CZ" sz="22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40−24</m:t>
                              </m:r>
                            </m:num>
                            <m:den>
                              <m:r>
                                <a:rPr lang="cs-CZ" sz="22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cs-CZ" sz="22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cs-CZ" sz="22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num>
                            <m:den>
                              <m:r>
                                <a:rPr lang="cs-CZ" sz="22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den>
                      </m:f>
                      <m:r>
                        <a:rPr lang="cs-CZ" sz="2200" b="0" i="0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cs-CZ" sz="2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BC776A2F-00C3-4849-B8F2-5FF97B9A77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3763" y="2291715"/>
                <a:ext cx="1511129" cy="122514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>
                <a:extLst>
                  <a:ext uri="{FF2B5EF4-FFF2-40B4-BE49-F238E27FC236}">
                    <a16:creationId xmlns:a16="http://schemas.microsoft.com/office/drawing/2014/main" id="{D72E8C66-232C-4DDB-8B8A-BC31A1B4DA02}"/>
                  </a:ext>
                </a:extLst>
              </p:cNvPr>
              <p:cNvSpPr txBox="1"/>
              <p:nvPr/>
            </p:nvSpPr>
            <p:spPr>
              <a:xfrm>
                <a:off x="3932740" y="1983371"/>
                <a:ext cx="501037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20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cs-CZ" sz="2200" b="0" i="1" dirty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cs-CZ" sz="22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0" name="TextovéPole 19">
                <a:extLst>
                  <a:ext uri="{FF2B5EF4-FFF2-40B4-BE49-F238E27FC236}">
                    <a16:creationId xmlns:a16="http://schemas.microsoft.com/office/drawing/2014/main" id="{D72E8C66-232C-4DDB-8B8A-BC31A1B4DA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2740" y="1983371"/>
                <a:ext cx="501037" cy="430887"/>
              </a:xfrm>
              <a:prstGeom prst="rect">
                <a:avLst/>
              </a:prstGeom>
              <a:blipFill>
                <a:blip r:embed="rId11"/>
                <a:stretch>
                  <a:fillRect l="-122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538504C2-AD73-4B77-9888-82B0ABA7FBD8}"/>
              </a:ext>
            </a:extLst>
          </p:cNvPr>
          <p:cNvCxnSpPr>
            <a:cxnSpLocks/>
          </p:cNvCxnSpPr>
          <p:nvPr/>
        </p:nvCxnSpPr>
        <p:spPr>
          <a:xfrm flipV="1">
            <a:off x="5140285" y="2570604"/>
            <a:ext cx="301034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>
            <a:extLst>
              <a:ext uri="{FF2B5EF4-FFF2-40B4-BE49-F238E27FC236}">
                <a16:creationId xmlns:a16="http://schemas.microsoft.com/office/drawing/2014/main" id="{A92BEBF0-97EE-42D4-A5C9-7720A9E81AB8}"/>
              </a:ext>
            </a:extLst>
          </p:cNvPr>
          <p:cNvCxnSpPr>
            <a:cxnSpLocks/>
          </p:cNvCxnSpPr>
          <p:nvPr/>
        </p:nvCxnSpPr>
        <p:spPr>
          <a:xfrm flipV="1">
            <a:off x="5552241" y="2951604"/>
            <a:ext cx="216000" cy="25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D59C2ACF-1435-430C-AC03-F0846330D59D}"/>
              </a:ext>
            </a:extLst>
          </p:cNvPr>
          <p:cNvSpPr txBox="1"/>
          <p:nvPr/>
        </p:nvSpPr>
        <p:spPr>
          <a:xfrm>
            <a:off x="5158562" y="2216678"/>
            <a:ext cx="360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2</a:t>
            </a:r>
          </a:p>
        </p:txBody>
      </p:sp>
      <p:cxnSp>
        <p:nvCxnSpPr>
          <p:cNvPr id="23" name="Přímá spojnice 22">
            <a:extLst>
              <a:ext uri="{FF2B5EF4-FFF2-40B4-BE49-F238E27FC236}">
                <a16:creationId xmlns:a16="http://schemas.microsoft.com/office/drawing/2014/main" id="{6905F1AA-074B-4285-B502-71D996482226}"/>
              </a:ext>
            </a:extLst>
          </p:cNvPr>
          <p:cNvCxnSpPr>
            <a:cxnSpLocks/>
          </p:cNvCxnSpPr>
          <p:nvPr/>
        </p:nvCxnSpPr>
        <p:spPr>
          <a:xfrm flipV="1">
            <a:off x="5561766" y="2561079"/>
            <a:ext cx="216000" cy="252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0FD66BB7-6D30-449B-953F-8D12C64B5FB3}"/>
              </a:ext>
            </a:extLst>
          </p:cNvPr>
          <p:cNvCxnSpPr>
            <a:cxnSpLocks/>
          </p:cNvCxnSpPr>
          <p:nvPr/>
        </p:nvCxnSpPr>
        <p:spPr>
          <a:xfrm flipV="1">
            <a:off x="5133141" y="2958748"/>
            <a:ext cx="324000" cy="252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5A52A5CE-F415-4E0D-B4FB-8F6C1F8A1A60}"/>
              </a:ext>
            </a:extLst>
          </p:cNvPr>
          <p:cNvSpPr txBox="1"/>
          <p:nvPr/>
        </p:nvSpPr>
        <p:spPr>
          <a:xfrm>
            <a:off x="5134749" y="3114409"/>
            <a:ext cx="360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4731C33B-CD1D-4895-B3A1-5082287D728D}"/>
              </a:ext>
            </a:extLst>
          </p:cNvPr>
          <p:cNvSpPr txBox="1"/>
          <p:nvPr/>
        </p:nvSpPr>
        <p:spPr>
          <a:xfrm>
            <a:off x="5522892" y="2223822"/>
            <a:ext cx="360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02752F9D-9FD8-4C4A-9234-125E3E151369}"/>
              </a:ext>
            </a:extLst>
          </p:cNvPr>
          <p:cNvSpPr txBox="1"/>
          <p:nvPr/>
        </p:nvSpPr>
        <p:spPr>
          <a:xfrm>
            <a:off x="5522893" y="3107265"/>
            <a:ext cx="3603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28" name="Obdélník 27">
            <a:extLst>
              <a:ext uri="{FF2B5EF4-FFF2-40B4-BE49-F238E27FC236}">
                <a16:creationId xmlns:a16="http://schemas.microsoft.com/office/drawing/2014/main" id="{90B8ECE2-F97D-4B0C-A42F-E45B2BF3FD2B}"/>
              </a:ext>
            </a:extLst>
          </p:cNvPr>
          <p:cNvSpPr/>
          <p:nvPr/>
        </p:nvSpPr>
        <p:spPr>
          <a:xfrm>
            <a:off x="5809939" y="1634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9-2018-3</a:t>
            </a:r>
          </a:p>
        </p:txBody>
      </p:sp>
      <p:sp>
        <p:nvSpPr>
          <p:cNvPr id="29" name="Šipka: doprava 2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9AF699B-F307-4F91-B012-668A03460C86}"/>
              </a:ext>
            </a:extLst>
          </p:cNvPr>
          <p:cNvSpPr/>
          <p:nvPr/>
        </p:nvSpPr>
        <p:spPr>
          <a:xfrm>
            <a:off x="8224017" y="18395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30" name="Šipka: doprava 2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E840621-CDDE-4DE4-BF27-E5BD47DA8C5E}"/>
              </a:ext>
            </a:extLst>
          </p:cNvPr>
          <p:cNvSpPr/>
          <p:nvPr/>
        </p:nvSpPr>
        <p:spPr>
          <a:xfrm flipH="1">
            <a:off x="5868195" y="10166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7168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8" grpId="0"/>
      <p:bldP spid="19" grpId="0"/>
      <p:bldP spid="16" grpId="0"/>
      <p:bldP spid="20" grpId="0"/>
      <p:bldP spid="22" grpId="0"/>
      <p:bldP spid="25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B3892CA9-2D59-4CCF-B472-951AAECEF0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65" t="28398" r="24070" b="14134"/>
          <a:stretch/>
        </p:blipFill>
        <p:spPr>
          <a:xfrm>
            <a:off x="85055" y="454307"/>
            <a:ext cx="8462413" cy="4178598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006F1C2F-3B11-4F7D-AA66-86D2E787B4AE}"/>
              </a:ext>
            </a:extLst>
          </p:cNvPr>
          <p:cNvSpPr txBox="1"/>
          <p:nvPr/>
        </p:nvSpPr>
        <p:spPr>
          <a:xfrm>
            <a:off x="3860897" y="1333365"/>
            <a:ext cx="1987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9a</a:t>
            </a:r>
            <a:r>
              <a:rPr lang="cs-CZ" sz="2400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+ 6a + 1</a:t>
            </a:r>
            <a:endParaRPr lang="cs-CZ" sz="24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4BE205F8-389E-4FEA-932B-F5C7C53AEF4A}"/>
                  </a:ext>
                </a:extLst>
              </p:cNvPr>
              <p:cNvSpPr txBox="1"/>
              <p:nvPr/>
            </p:nvSpPr>
            <p:spPr>
              <a:xfrm>
                <a:off x="3584448" y="2024474"/>
                <a:ext cx="1147039" cy="766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cs-CZ" sz="30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cs-CZ" sz="30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</m:t>
                        </m:r>
                      </m:num>
                      <m:den>
                        <m:r>
                          <a:rPr lang="cs-CZ" sz="30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cs-CZ" sz="3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</m:oMath>
                </a14:m>
                <a:r>
                  <a:rPr lang="cs-CZ" sz="24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b</a:t>
                </a:r>
                <a:r>
                  <a:rPr lang="cs-CZ" sz="2400" baseline="300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endParaRPr lang="cs-CZ" sz="2200" b="1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ovéPole 3">
                <a:extLst>
                  <a:ext uri="{FF2B5EF4-FFF2-40B4-BE49-F238E27FC236}">
                    <a16:creationId xmlns:a16="http://schemas.microsoft.com/office/drawing/2014/main" id="{4BE205F8-389E-4FEA-932B-F5C7C53AEF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4448" y="2024474"/>
                <a:ext cx="1147039" cy="766620"/>
              </a:xfrm>
              <a:prstGeom prst="rect">
                <a:avLst/>
              </a:prstGeom>
              <a:blipFill>
                <a:blip r:embed="rId3"/>
                <a:stretch>
                  <a:fillRect b="-79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94A30CD2-DDAC-42CF-AD78-334F43B4EFDD}"/>
                  </a:ext>
                </a:extLst>
              </p:cNvPr>
              <p:cNvSpPr txBox="1"/>
              <p:nvPr/>
            </p:nvSpPr>
            <p:spPr>
              <a:xfrm>
                <a:off x="745555" y="4301094"/>
                <a:ext cx="1508547" cy="483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260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x</m:t>
                    </m:r>
                    <m:r>
                      <a:rPr lang="cs-CZ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22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r>
                  <a:rPr lang="cs-CZ" sz="2200" b="1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0</a:t>
                </a:r>
              </a:p>
            </p:txBody>
          </p:sp>
        </mc:Choice>
        <mc:Fallback xmlns="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94A30CD2-DDAC-42CF-AD78-334F43B4EF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555" y="4301094"/>
                <a:ext cx="1508547" cy="483209"/>
              </a:xfrm>
              <a:prstGeom prst="rect">
                <a:avLst/>
              </a:prstGeom>
              <a:blipFill>
                <a:blip r:embed="rId4"/>
                <a:stretch>
                  <a:fillRect t="-1266" b="-2151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ovéPole 6">
            <a:extLst>
              <a:ext uri="{FF2B5EF4-FFF2-40B4-BE49-F238E27FC236}">
                <a16:creationId xmlns:a16="http://schemas.microsoft.com/office/drawing/2014/main" id="{B765EC3A-2901-4B8F-BC13-3AF999E6007C}"/>
              </a:ext>
            </a:extLst>
          </p:cNvPr>
          <p:cNvSpPr txBox="1"/>
          <p:nvPr/>
        </p:nvSpPr>
        <p:spPr>
          <a:xfrm>
            <a:off x="4816548" y="4587849"/>
            <a:ext cx="2978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15 – 15x </a:t>
            </a:r>
            <a:r>
              <a:rPr lang="cs-CZ" sz="2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20x - 6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B272ADD5-37D1-40DC-8BE5-3AAC6CAE487A}"/>
              </a:ext>
            </a:extLst>
          </p:cNvPr>
          <p:cNvSpPr txBox="1"/>
          <p:nvPr/>
        </p:nvSpPr>
        <p:spPr>
          <a:xfrm>
            <a:off x="5333038" y="5174667"/>
            <a:ext cx="1843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-35x </a:t>
            </a:r>
            <a:r>
              <a:rPr lang="cs-CZ" sz="2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-21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E43961E5-89AB-46BA-87AE-0DE4BF6D76A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131" t="73252" r="24070" b="14134"/>
          <a:stretch/>
        </p:blipFill>
        <p:spPr>
          <a:xfrm>
            <a:off x="3444949" y="3773549"/>
            <a:ext cx="4627598" cy="9172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5584F864-BF8B-4D3F-BA22-D7F984527433}"/>
                  </a:ext>
                </a:extLst>
              </p:cNvPr>
              <p:cNvSpPr txBox="1"/>
              <p:nvPr/>
            </p:nvSpPr>
            <p:spPr>
              <a:xfrm>
                <a:off x="5758748" y="5645683"/>
                <a:ext cx="1843934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b="1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x </a:t>
                </a:r>
                <a:r>
                  <a:rPr lang="cs-CZ" sz="2000" b="1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r>
                  <a:rPr lang="cs-CZ" sz="2400" b="1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cs-CZ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𝟐𝟏</m:t>
                        </m:r>
                      </m:num>
                      <m:den>
                        <m:r>
                          <a:rPr lang="cs-CZ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cs-CZ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𝟑𝟓</m:t>
                        </m:r>
                      </m:den>
                    </m:f>
                  </m:oMath>
                </a14:m>
                <a:r>
                  <a:rPr lang="cs-CZ" sz="2800" b="1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cs-CZ" sz="2000" b="1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cs-CZ" sz="28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cs-CZ" sz="3200" b="1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ovéPole 10">
                <a:extLst>
                  <a:ext uri="{FF2B5EF4-FFF2-40B4-BE49-F238E27FC236}">
                    <a16:creationId xmlns:a16="http://schemas.microsoft.com/office/drawing/2014/main" id="{5584F864-BF8B-4D3F-BA22-D7F9845274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8748" y="5645683"/>
                <a:ext cx="1843934" cy="714683"/>
              </a:xfrm>
              <a:prstGeom prst="rect">
                <a:avLst/>
              </a:prstGeom>
              <a:blipFill>
                <a:blip r:embed="rId6"/>
                <a:stretch>
                  <a:fillRect l="-5298" b="-256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ovéPole 5">
            <a:extLst>
              <a:ext uri="{FF2B5EF4-FFF2-40B4-BE49-F238E27FC236}">
                <a16:creationId xmlns:a16="http://schemas.microsoft.com/office/drawing/2014/main" id="{A4B58316-B7EB-4B46-8B7F-7256636A56BE}"/>
              </a:ext>
            </a:extLst>
          </p:cNvPr>
          <p:cNvSpPr txBox="1"/>
          <p:nvPr/>
        </p:nvSpPr>
        <p:spPr>
          <a:xfrm>
            <a:off x="7878293" y="4012342"/>
            <a:ext cx="8279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/ .18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6E1CFEB-0B54-4DD9-8511-27A4A8C5F0E3}"/>
              </a:ext>
            </a:extLst>
          </p:cNvPr>
          <p:cNvSpPr txBox="1"/>
          <p:nvPr/>
        </p:nvSpPr>
        <p:spPr>
          <a:xfrm>
            <a:off x="7819991" y="4610124"/>
            <a:ext cx="13240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/ -20x-15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682F0C10-96D1-4766-BEAF-39A1D0F9E41E}"/>
              </a:ext>
            </a:extLst>
          </p:cNvPr>
          <p:cNvSpPr txBox="1"/>
          <p:nvPr/>
        </p:nvSpPr>
        <p:spPr>
          <a:xfrm>
            <a:off x="7835203" y="5146299"/>
            <a:ext cx="12556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/ :(-35)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A910B02E-398B-42AA-A643-FCDFCFB90045}"/>
              </a:ext>
            </a:extLst>
          </p:cNvPr>
          <p:cNvSpPr txBox="1"/>
          <p:nvPr/>
        </p:nvSpPr>
        <p:spPr>
          <a:xfrm>
            <a:off x="5625904" y="1333365"/>
            <a:ext cx="2157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– 6a – 15a</a:t>
            </a:r>
            <a:r>
              <a:rPr lang="cs-CZ" sz="2400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  </a:t>
            </a:r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endParaRPr lang="cs-CZ" sz="24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2FF5FCD3-6279-4297-80A6-52F553BD65EF}"/>
              </a:ext>
            </a:extLst>
          </p:cNvPr>
          <p:cNvSpPr txBox="1"/>
          <p:nvPr/>
        </p:nvSpPr>
        <p:spPr>
          <a:xfrm>
            <a:off x="7444068" y="1333366"/>
            <a:ext cx="1263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-6a</a:t>
            </a:r>
            <a:r>
              <a:rPr lang="cs-CZ" sz="2400" b="1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  </a:t>
            </a:r>
            <a:r>
              <a:rPr lang="cs-CZ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FF415E53-C7C6-4936-944C-454C4C547A4F}"/>
                  </a:ext>
                </a:extLst>
              </p:cNvPr>
              <p:cNvSpPr txBox="1"/>
              <p:nvPr/>
            </p:nvSpPr>
            <p:spPr>
              <a:xfrm>
                <a:off x="4626443" y="2024474"/>
                <a:ext cx="1561706" cy="766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– 1</a:t>
                </a:r>
                <a:r>
                  <a:rPr lang="cs-CZ" sz="22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30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cs-CZ" sz="3000" i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</m:t>
                        </m:r>
                      </m:num>
                      <m:den>
                        <m:r>
                          <a:rPr lang="cs-CZ" sz="3000" i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cs-CZ" sz="30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cs-CZ" sz="3000" baseline="300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cs-CZ" sz="22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endParaRPr lang="cs-CZ" sz="2200" b="1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ovéPole 15">
                <a:extLst>
                  <a:ext uri="{FF2B5EF4-FFF2-40B4-BE49-F238E27FC236}">
                    <a16:creationId xmlns:a16="http://schemas.microsoft.com/office/drawing/2014/main" id="{FF415E53-C7C6-4936-944C-454C4C547A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6443" y="2024474"/>
                <a:ext cx="1561706" cy="766620"/>
              </a:xfrm>
              <a:prstGeom prst="rect">
                <a:avLst/>
              </a:prstGeom>
              <a:blipFill>
                <a:blip r:embed="rId7"/>
                <a:stretch>
                  <a:fillRect l="-6250" b="-79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ovéPole 16">
            <a:extLst>
              <a:ext uri="{FF2B5EF4-FFF2-40B4-BE49-F238E27FC236}">
                <a16:creationId xmlns:a16="http://schemas.microsoft.com/office/drawing/2014/main" id="{5902ACFC-B3CB-4572-801B-EF4E48CD0C82}"/>
              </a:ext>
            </a:extLst>
          </p:cNvPr>
          <p:cNvSpPr txBox="1"/>
          <p:nvPr/>
        </p:nvSpPr>
        <p:spPr>
          <a:xfrm>
            <a:off x="6146900" y="2205231"/>
            <a:ext cx="17637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r>
              <a:rPr lang="cs-CZ" sz="2600" b="1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  </a:t>
            </a:r>
            <a:r>
              <a:rPr lang="cs-CZ" sz="26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+ b </a:t>
            </a:r>
            <a:r>
              <a:rPr lang="cs-CZ" sz="26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–</a:t>
            </a:r>
            <a:r>
              <a:rPr lang="cs-CZ" sz="26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1</a:t>
            </a: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AAC4A622-7E8D-45A0-887E-88C16C989B9D}"/>
              </a:ext>
            </a:extLst>
          </p:cNvPr>
          <p:cNvSpPr/>
          <p:nvPr/>
        </p:nvSpPr>
        <p:spPr>
          <a:xfrm>
            <a:off x="5809939" y="1634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9-2018-3</a:t>
            </a:r>
          </a:p>
        </p:txBody>
      </p:sp>
      <p:sp>
        <p:nvSpPr>
          <p:cNvPr id="19" name="Šipka: doprava 1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47D43F1-D8AB-4495-A5FC-2A780E17EFEE}"/>
              </a:ext>
            </a:extLst>
          </p:cNvPr>
          <p:cNvSpPr/>
          <p:nvPr/>
        </p:nvSpPr>
        <p:spPr>
          <a:xfrm>
            <a:off x="8224017" y="18395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0" name="Šipka: doprava 1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9EFDB4F-B6B9-4869-80C1-44BD6D4214CC}"/>
              </a:ext>
            </a:extLst>
          </p:cNvPr>
          <p:cNvSpPr/>
          <p:nvPr/>
        </p:nvSpPr>
        <p:spPr>
          <a:xfrm flipH="1">
            <a:off x="5868195" y="10166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928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9" grpId="0"/>
      <p:bldP spid="11" grpId="0"/>
      <p:bldP spid="6" grpId="0"/>
      <p:bldP spid="8" grpId="0"/>
      <p:bldP spid="10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65637CA8-1E03-42B2-9033-723BD5476F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00" t="28811" r="11744" b="20749"/>
          <a:stretch/>
        </p:blipFill>
        <p:spPr>
          <a:xfrm>
            <a:off x="10626" y="115307"/>
            <a:ext cx="9091265" cy="32960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1CE4052A-2FF2-4690-8D35-442BD362F29D}"/>
                  </a:ext>
                </a:extLst>
              </p:cNvPr>
              <p:cNvSpPr txBox="1"/>
              <p:nvPr/>
            </p:nvSpPr>
            <p:spPr>
              <a:xfrm>
                <a:off x="5800482" y="2466169"/>
                <a:ext cx="3522097" cy="668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sz="26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𝐧</m:t>
                    </m:r>
                    <m:r>
                      <a:rPr lang="cs-CZ" sz="2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cs-CZ" sz="2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cs-CZ" sz="26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cs-CZ" sz="2600" b="1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𝐧</m:t>
                    </m:r>
                    <m:r>
                      <a:rPr lang="cs-CZ" sz="2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cs-CZ" sz="2600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𝐧</m:t>
                    </m:r>
                  </m:oMath>
                </a14:m>
                <a:r>
                  <a:rPr lang="cs-CZ" sz="2400" b="1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+ 140</a:t>
                </a:r>
                <a:r>
                  <a:rPr lang="cs-CZ" sz="2400" b="1" baseline="300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cs-CZ" sz="2400" b="1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3n</a:t>
                </a:r>
              </a:p>
            </p:txBody>
          </p:sp>
        </mc:Choice>
        <mc:Fallback xmlns="">
          <p:sp>
            <p:nvSpPr>
              <p:cNvPr id="3" name="TextovéPole 2">
                <a:extLst>
                  <a:ext uri="{FF2B5EF4-FFF2-40B4-BE49-F238E27FC236}">
                    <a16:creationId xmlns:a16="http://schemas.microsoft.com/office/drawing/2014/main" id="{1CE4052A-2FF2-4690-8D35-442BD362F2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0482" y="2466169"/>
                <a:ext cx="3522097" cy="668388"/>
              </a:xfrm>
              <a:prstGeom prst="rect">
                <a:avLst/>
              </a:prstGeom>
              <a:blipFill>
                <a:blip r:embed="rId3"/>
                <a:stretch>
                  <a:fillRect b="-55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ovéPole 3">
            <a:extLst>
              <a:ext uri="{FF2B5EF4-FFF2-40B4-BE49-F238E27FC236}">
                <a16:creationId xmlns:a16="http://schemas.microsoft.com/office/drawing/2014/main" id="{6FE86F46-4928-46E5-9B46-579B09B3965E}"/>
              </a:ext>
            </a:extLst>
          </p:cNvPr>
          <p:cNvSpPr txBox="1"/>
          <p:nvPr/>
        </p:nvSpPr>
        <p:spPr>
          <a:xfrm>
            <a:off x="559686" y="3570887"/>
            <a:ext cx="1885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ea typeface="Cambria Math" panose="02040503050406030204" pitchFamily="18" charset="0"/>
              </a:rPr>
              <a:t>Nela … 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8EB97A60-EFCE-42FD-AE08-5B784044A574}"/>
                  </a:ext>
                </a:extLst>
              </p:cNvPr>
              <p:cNvSpPr txBox="1"/>
              <p:nvPr/>
            </p:nvSpPr>
            <p:spPr>
              <a:xfrm>
                <a:off x="559686" y="4128249"/>
                <a:ext cx="2364268" cy="614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Olga …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cs-CZ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cs-CZ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m:rPr>
                        <m:sty m:val="p"/>
                      </m:rPr>
                      <a:rPr lang="cs-CZ" sz="24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cs-CZ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cs-CZ" sz="2400" dirty="0">
                  <a:solidFill>
                    <a:srgbClr val="0070C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ovéPole 4">
                <a:extLst>
                  <a:ext uri="{FF2B5EF4-FFF2-40B4-BE49-F238E27FC236}">
                    <a16:creationId xmlns:a16="http://schemas.microsoft.com/office/drawing/2014/main" id="{8EB97A60-EFCE-42FD-AE08-5B784044A5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686" y="4128249"/>
                <a:ext cx="2364268" cy="614655"/>
              </a:xfrm>
              <a:prstGeom prst="rect">
                <a:avLst/>
              </a:prstGeom>
              <a:blipFill>
                <a:blip r:embed="rId4"/>
                <a:stretch>
                  <a:fillRect l="-4124" b="-990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ovéPole 5">
            <a:extLst>
              <a:ext uri="{FF2B5EF4-FFF2-40B4-BE49-F238E27FC236}">
                <a16:creationId xmlns:a16="http://schemas.microsoft.com/office/drawing/2014/main" id="{DE0232D0-4598-46BE-BE59-BA196FE3A94B}"/>
              </a:ext>
            </a:extLst>
          </p:cNvPr>
          <p:cNvSpPr txBox="1"/>
          <p:nvPr/>
        </p:nvSpPr>
        <p:spPr>
          <a:xfrm>
            <a:off x="559685" y="4819373"/>
            <a:ext cx="2321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ea typeface="Cambria Math" panose="02040503050406030204" pitchFamily="18" charset="0"/>
              </a:rPr>
              <a:t>Pavla … n + 140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F1AC70A0-32E0-4D1A-B861-3284E90B2DF9}"/>
                  </a:ext>
                </a:extLst>
              </p:cNvPr>
              <p:cNvSpPr txBox="1"/>
              <p:nvPr/>
            </p:nvSpPr>
            <p:spPr>
              <a:xfrm>
                <a:off x="4014428" y="3652861"/>
                <a:ext cx="4049728" cy="6664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26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cs-CZ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cs-CZ" sz="26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cs-CZ" sz="26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m:rPr>
                        <m:sty m:val="p"/>
                      </m:rPr>
                      <a:rPr lang="cs-CZ" sz="26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  <m:r>
                      <a:rPr lang="cs-CZ" sz="26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cs-CZ" sz="260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r>
                  <a:rPr lang="cs-CZ" sz="22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+ 140</a:t>
                </a:r>
                <a:r>
                  <a:rPr lang="cs-CZ" sz="2200" baseline="300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:r>
                  <a:rPr lang="cs-CZ" sz="22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 </a:t>
                </a:r>
                <a:r>
                  <a:rPr lang="cs-CZ" sz="2600" dirty="0">
                    <a:solidFill>
                      <a:srgbClr val="0070C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3n</a:t>
                </a:r>
              </a:p>
            </p:txBody>
          </p:sp>
        </mc:Choice>
        <mc:Fallback xmlns="">
          <p:sp>
            <p:nvSpPr>
              <p:cNvPr id="7" name="TextovéPole 6">
                <a:extLst>
                  <a:ext uri="{FF2B5EF4-FFF2-40B4-BE49-F238E27FC236}">
                    <a16:creationId xmlns:a16="http://schemas.microsoft.com/office/drawing/2014/main" id="{F1AC70A0-32E0-4D1A-B861-3284E90B2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4428" y="3652861"/>
                <a:ext cx="4049728" cy="666464"/>
              </a:xfrm>
              <a:prstGeom prst="rect">
                <a:avLst/>
              </a:prstGeom>
              <a:blipFill>
                <a:blip r:embed="rId5"/>
                <a:stretch>
                  <a:fillRect b="-727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ovéPole 7">
            <a:extLst>
              <a:ext uri="{FF2B5EF4-FFF2-40B4-BE49-F238E27FC236}">
                <a16:creationId xmlns:a16="http://schemas.microsoft.com/office/drawing/2014/main" id="{53E5D58F-759D-4944-98FA-C7C1D8C1BD94}"/>
              </a:ext>
            </a:extLst>
          </p:cNvPr>
          <p:cNvSpPr txBox="1"/>
          <p:nvPr/>
        </p:nvSpPr>
        <p:spPr>
          <a:xfrm>
            <a:off x="3750017" y="4206311"/>
            <a:ext cx="3772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4n + 3n + 4n + 560 </a:t>
            </a:r>
            <a:r>
              <a:rPr lang="cs-CZ" sz="2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12n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A31D4522-24E5-48F2-966C-F92FECCD7773}"/>
              </a:ext>
            </a:extLst>
          </p:cNvPr>
          <p:cNvSpPr txBox="1"/>
          <p:nvPr/>
        </p:nvSpPr>
        <p:spPr>
          <a:xfrm>
            <a:off x="6084679" y="5122740"/>
            <a:ext cx="1843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-n </a:t>
            </a:r>
            <a:r>
              <a:rPr lang="cs-CZ" sz="2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-560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83AB4E0-4ABD-4C4C-9ED9-9CF3BF2CF661}"/>
              </a:ext>
            </a:extLst>
          </p:cNvPr>
          <p:cNvSpPr txBox="1"/>
          <p:nvPr/>
        </p:nvSpPr>
        <p:spPr>
          <a:xfrm>
            <a:off x="6179971" y="5544092"/>
            <a:ext cx="1843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 = 560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6572FE9A-89D6-40E3-AC7E-CDFF5DE3FAD1}"/>
              </a:ext>
            </a:extLst>
          </p:cNvPr>
          <p:cNvSpPr txBox="1"/>
          <p:nvPr/>
        </p:nvSpPr>
        <p:spPr>
          <a:xfrm>
            <a:off x="7650165" y="3732739"/>
            <a:ext cx="827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/ .4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AEF5F852-CABB-45A5-83A8-538BC3A64803}"/>
              </a:ext>
            </a:extLst>
          </p:cNvPr>
          <p:cNvSpPr txBox="1"/>
          <p:nvPr/>
        </p:nvSpPr>
        <p:spPr>
          <a:xfrm>
            <a:off x="7561531" y="4675151"/>
            <a:ext cx="1497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/ -12n-15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8F73200-71BE-4E05-9B68-C5C5B5E4CADE}"/>
              </a:ext>
            </a:extLst>
          </p:cNvPr>
          <p:cNvSpPr txBox="1"/>
          <p:nvPr/>
        </p:nvSpPr>
        <p:spPr>
          <a:xfrm>
            <a:off x="7576746" y="5105005"/>
            <a:ext cx="125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/ .(-1)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314FC48A-BC2F-484E-84E3-FDE2BD05A538}"/>
              </a:ext>
            </a:extLst>
          </p:cNvPr>
          <p:cNvSpPr txBox="1"/>
          <p:nvPr/>
        </p:nvSpPr>
        <p:spPr>
          <a:xfrm>
            <a:off x="4988752" y="4652573"/>
            <a:ext cx="2661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11n + 560 </a:t>
            </a:r>
            <a:r>
              <a:rPr lang="cs-CZ" sz="2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12n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DE3A2806-2CC5-48E4-B03A-B22A1FE274CF}"/>
              </a:ext>
            </a:extLst>
          </p:cNvPr>
          <p:cNvSpPr txBox="1"/>
          <p:nvPr/>
        </p:nvSpPr>
        <p:spPr>
          <a:xfrm>
            <a:off x="4475524" y="2833562"/>
            <a:ext cx="1324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560 Kč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46B7FEA3-8CB9-4AC9-9319-21117AA15904}"/>
                  </a:ext>
                </a:extLst>
              </p:cNvPr>
              <p:cNvSpPr txBox="1"/>
              <p:nvPr/>
            </p:nvSpPr>
            <p:spPr>
              <a:xfrm>
                <a:off x="2696829" y="4128248"/>
                <a:ext cx="694957" cy="614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solidFill>
                      <a:srgbClr val="0070C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cs-CZ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m:rPr>
                        <m:sty m:val="p"/>
                      </m:rPr>
                      <a:rPr lang="cs-CZ" sz="2400" b="0" i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n</m:t>
                    </m:r>
                  </m:oMath>
                </a14:m>
                <a:endParaRPr lang="cs-CZ" sz="2400" dirty="0">
                  <a:solidFill>
                    <a:srgbClr val="0070C0"/>
                  </a:solidFill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ovéPole 16">
                <a:extLst>
                  <a:ext uri="{FF2B5EF4-FFF2-40B4-BE49-F238E27FC236}">
                    <a16:creationId xmlns:a16="http://schemas.microsoft.com/office/drawing/2014/main" id="{46B7FEA3-8CB9-4AC9-9319-21117AA159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6829" y="4128248"/>
                <a:ext cx="694957" cy="61465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bdélník 17">
            <a:extLst>
              <a:ext uri="{FF2B5EF4-FFF2-40B4-BE49-F238E27FC236}">
                <a16:creationId xmlns:a16="http://schemas.microsoft.com/office/drawing/2014/main" id="{DEDD0BAC-F6EF-4A22-8F73-9D49D7D63037}"/>
              </a:ext>
            </a:extLst>
          </p:cNvPr>
          <p:cNvSpPr/>
          <p:nvPr/>
        </p:nvSpPr>
        <p:spPr>
          <a:xfrm>
            <a:off x="5809939" y="1634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9-2018-3</a:t>
            </a:r>
          </a:p>
        </p:txBody>
      </p:sp>
      <p:sp>
        <p:nvSpPr>
          <p:cNvPr id="19" name="Šipka: doprava 1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696FCA1-8763-446E-A5F4-1F3126C80C5F}"/>
              </a:ext>
            </a:extLst>
          </p:cNvPr>
          <p:cNvSpPr/>
          <p:nvPr/>
        </p:nvSpPr>
        <p:spPr>
          <a:xfrm>
            <a:off x="8224017" y="9517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0" name="Šipka: doprava 1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B79D6B5-813E-41D8-82BE-3E1E3D11C3EE}"/>
              </a:ext>
            </a:extLst>
          </p:cNvPr>
          <p:cNvSpPr/>
          <p:nvPr/>
        </p:nvSpPr>
        <p:spPr>
          <a:xfrm flipH="1">
            <a:off x="5868195" y="10166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183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923B41E3-C4C4-40D1-AAC7-AB058E631B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32" t="27364" r="36163" b="17029"/>
          <a:stretch/>
        </p:blipFill>
        <p:spPr>
          <a:xfrm>
            <a:off x="53165" y="63793"/>
            <a:ext cx="8363716" cy="4880347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8F726F53-3F4F-4602-A66D-415BD66F9D26}"/>
              </a:ext>
            </a:extLst>
          </p:cNvPr>
          <p:cNvSpPr txBox="1"/>
          <p:nvPr/>
        </p:nvSpPr>
        <p:spPr>
          <a:xfrm>
            <a:off x="1883240" y="1293823"/>
            <a:ext cx="268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2,4 m</a:t>
            </a:r>
            <a:r>
              <a:rPr lang="cs-CZ" sz="2400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= 240 dm</a:t>
            </a:r>
            <a:r>
              <a:rPr lang="cs-CZ" sz="2400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cs-CZ" sz="24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4A6DEA3C-AB9D-4E5D-A74D-CED60B162A5E}"/>
              </a:ext>
            </a:extLst>
          </p:cNvPr>
          <p:cNvSpPr txBox="1"/>
          <p:nvPr/>
        </p:nvSpPr>
        <p:spPr>
          <a:xfrm>
            <a:off x="4722132" y="1293822"/>
            <a:ext cx="4081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240 dm</a:t>
            </a:r>
            <a:r>
              <a:rPr lang="cs-CZ" sz="2400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 </a:t>
            </a:r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- 50 dm</a:t>
            </a:r>
            <a:r>
              <a:rPr lang="cs-CZ" sz="2400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= </a:t>
            </a:r>
            <a:r>
              <a:rPr lang="cs-CZ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190 dm</a:t>
            </a:r>
            <a:r>
              <a:rPr lang="cs-CZ" sz="2400" b="1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cs-CZ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5A36E26-E1EA-4685-963C-2C740331E5E9}"/>
              </a:ext>
            </a:extLst>
          </p:cNvPr>
          <p:cNvSpPr txBox="1"/>
          <p:nvPr/>
        </p:nvSpPr>
        <p:spPr>
          <a:xfrm>
            <a:off x="1883240" y="3118980"/>
            <a:ext cx="268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2,4 t = 2 400 kg </a:t>
            </a:r>
            <a:endParaRPr lang="cs-CZ" sz="24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FCB5618B-F01C-4A8E-9E18-3D6CF2395D0B}"/>
              </a:ext>
            </a:extLst>
          </p:cNvPr>
          <p:cNvSpPr txBox="1"/>
          <p:nvPr/>
        </p:nvSpPr>
        <p:spPr>
          <a:xfrm>
            <a:off x="4796563" y="3118979"/>
            <a:ext cx="4081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2400 : 50 = </a:t>
            </a:r>
            <a:r>
              <a:rPr lang="cs-CZ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48x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C7555A8-50E8-4376-8A28-8FB0C3EFC423}"/>
              </a:ext>
            </a:extLst>
          </p:cNvPr>
          <p:cNvSpPr txBox="1"/>
          <p:nvPr/>
        </p:nvSpPr>
        <p:spPr>
          <a:xfrm>
            <a:off x="1947038" y="4924845"/>
            <a:ext cx="268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7</a:t>
            </a:r>
            <a:r>
              <a:rPr lang="cs-CZ" sz="2400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= 420‘</a:t>
            </a:r>
            <a:endParaRPr lang="cs-CZ" sz="24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49C52BF-D682-4E18-BBFD-467AFCE94088}"/>
              </a:ext>
            </a:extLst>
          </p:cNvPr>
          <p:cNvSpPr txBox="1"/>
          <p:nvPr/>
        </p:nvSpPr>
        <p:spPr>
          <a:xfrm>
            <a:off x="4860361" y="4924844"/>
            <a:ext cx="2422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420 : 35 = </a:t>
            </a:r>
            <a:r>
              <a:rPr lang="cs-CZ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12x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E377D735-181B-45F6-969F-335FD620857B}"/>
              </a:ext>
            </a:extLst>
          </p:cNvPr>
          <p:cNvSpPr/>
          <p:nvPr/>
        </p:nvSpPr>
        <p:spPr>
          <a:xfrm>
            <a:off x="5809939" y="1634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9-2018-3</a:t>
            </a:r>
          </a:p>
        </p:txBody>
      </p:sp>
      <p:sp>
        <p:nvSpPr>
          <p:cNvPr id="10" name="Šipka: doprava 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3D2B5AD-4D5F-4E9D-88DF-7FDD11F85E44}"/>
              </a:ext>
            </a:extLst>
          </p:cNvPr>
          <p:cNvSpPr/>
          <p:nvPr/>
        </p:nvSpPr>
        <p:spPr>
          <a:xfrm>
            <a:off x="8224017" y="18395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1" name="Šipka: doprava 1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5868BC1-ABC4-4B5F-8FFC-F46D1F8B194B}"/>
              </a:ext>
            </a:extLst>
          </p:cNvPr>
          <p:cNvSpPr/>
          <p:nvPr/>
        </p:nvSpPr>
        <p:spPr>
          <a:xfrm flipH="1">
            <a:off x="5868195" y="10166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334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B490D0FD-F154-4D67-810B-8709AB8C35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84" t="21426" r="11860" b="10826"/>
          <a:stretch/>
        </p:blipFill>
        <p:spPr>
          <a:xfrm>
            <a:off x="0" y="211099"/>
            <a:ext cx="9126746" cy="4444408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FAB2EDBE-E1D9-4C01-8410-D9DA745E5B56}"/>
              </a:ext>
            </a:extLst>
          </p:cNvPr>
          <p:cNvSpPr txBox="1"/>
          <p:nvPr/>
        </p:nvSpPr>
        <p:spPr>
          <a:xfrm>
            <a:off x="422557" y="1999536"/>
            <a:ext cx="4240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endParaRPr lang="cs-CZ" sz="2000" b="1" dirty="0">
              <a:solidFill>
                <a:srgbClr val="FF000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B66D8E5F-2CDF-4785-8F7F-D3B36A226D57}"/>
              </a:ext>
            </a:extLst>
          </p:cNvPr>
          <p:cNvCxnSpPr>
            <a:cxnSpLocks/>
          </p:cNvCxnSpPr>
          <p:nvPr/>
        </p:nvCxnSpPr>
        <p:spPr>
          <a:xfrm flipH="1">
            <a:off x="744280" y="1550805"/>
            <a:ext cx="1" cy="11802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9B905BE7-1D74-4271-BDA0-56AA955985FD}"/>
              </a:ext>
            </a:extLst>
          </p:cNvPr>
          <p:cNvCxnSpPr>
            <a:cxnSpLocks/>
          </p:cNvCxnSpPr>
          <p:nvPr/>
        </p:nvCxnSpPr>
        <p:spPr>
          <a:xfrm>
            <a:off x="744280" y="1550805"/>
            <a:ext cx="818708" cy="118021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1AAAE7EA-AC40-48FC-BF57-72C438FA6666}"/>
                  </a:ext>
                </a:extLst>
              </p:cNvPr>
              <p:cNvSpPr txBox="1"/>
              <p:nvPr/>
            </p:nvSpPr>
            <p:spPr>
              <a:xfrm>
                <a:off x="1202764" y="1910079"/>
                <a:ext cx="424020" cy="436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cs-CZ" sz="200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cs-CZ" sz="2000" b="0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13</m:t>
                          </m:r>
                        </m:e>
                      </m:rad>
                    </m:oMath>
                  </m:oMathPara>
                </a14:m>
                <a:endParaRPr lang="cs-CZ" sz="2000" b="1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ovéPole 8">
                <a:extLst>
                  <a:ext uri="{FF2B5EF4-FFF2-40B4-BE49-F238E27FC236}">
                    <a16:creationId xmlns:a16="http://schemas.microsoft.com/office/drawing/2014/main" id="{1AAAE7EA-AC40-48FC-BF57-72C438FA66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2764" y="1910079"/>
                <a:ext cx="424020" cy="436402"/>
              </a:xfrm>
              <a:prstGeom prst="rect">
                <a:avLst/>
              </a:prstGeom>
              <a:blipFill>
                <a:blip r:embed="rId3"/>
                <a:stretch>
                  <a:fillRect r="-48571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03443DCB-500A-4415-8B0F-078FB8A73FA8}"/>
              </a:ext>
            </a:extLst>
          </p:cNvPr>
          <p:cNvCxnSpPr>
            <a:cxnSpLocks/>
          </p:cNvCxnSpPr>
          <p:nvPr/>
        </p:nvCxnSpPr>
        <p:spPr>
          <a:xfrm>
            <a:off x="1581509" y="2731019"/>
            <a:ext cx="1778379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C8978222-6069-4D34-AA1A-451EFC65AE5E}"/>
              </a:ext>
            </a:extLst>
          </p:cNvPr>
          <p:cNvSpPr txBox="1"/>
          <p:nvPr/>
        </p:nvSpPr>
        <p:spPr>
          <a:xfrm>
            <a:off x="2241371" y="2694182"/>
            <a:ext cx="4240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B05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5</a:t>
            </a:r>
            <a:endParaRPr lang="cs-CZ" sz="2000" b="1" dirty="0">
              <a:solidFill>
                <a:srgbClr val="00B05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2E6BA3E4-1A03-4470-92EE-262467E5F491}"/>
              </a:ext>
            </a:extLst>
          </p:cNvPr>
          <p:cNvSpPr txBox="1"/>
          <p:nvPr/>
        </p:nvSpPr>
        <p:spPr>
          <a:xfrm>
            <a:off x="6005296" y="3313577"/>
            <a:ext cx="1650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 = a . v</a:t>
            </a:r>
            <a:endParaRPr lang="cs-CZ" sz="24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235C389A-6695-490A-AE44-2F535A3A20E3}"/>
              </a:ext>
            </a:extLst>
          </p:cNvPr>
          <p:cNvSpPr txBox="1"/>
          <p:nvPr/>
        </p:nvSpPr>
        <p:spPr>
          <a:xfrm>
            <a:off x="6005293" y="3775242"/>
            <a:ext cx="1650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 = 5 . 3</a:t>
            </a:r>
            <a:endParaRPr lang="cs-CZ" sz="24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49102211-66B6-4046-8E17-5588A41D1D40}"/>
              </a:ext>
            </a:extLst>
          </p:cNvPr>
          <p:cNvSpPr txBox="1"/>
          <p:nvPr/>
        </p:nvSpPr>
        <p:spPr>
          <a:xfrm>
            <a:off x="6015926" y="4271610"/>
            <a:ext cx="19478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 = 15 cm</a:t>
            </a:r>
            <a:r>
              <a:rPr lang="cs-CZ" sz="2400" b="1" baseline="30000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</a:p>
        </p:txBody>
      </p: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A1D1C2A8-C338-4720-A997-D67E4D26DB7B}"/>
              </a:ext>
            </a:extLst>
          </p:cNvPr>
          <p:cNvCxnSpPr>
            <a:cxnSpLocks/>
          </p:cNvCxnSpPr>
          <p:nvPr/>
        </p:nvCxnSpPr>
        <p:spPr>
          <a:xfrm>
            <a:off x="737594" y="2731018"/>
            <a:ext cx="828000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BEA66ED8-C984-47AF-87B1-8E666FB30511}"/>
              </a:ext>
            </a:extLst>
          </p:cNvPr>
          <p:cNvSpPr txBox="1"/>
          <p:nvPr/>
        </p:nvSpPr>
        <p:spPr>
          <a:xfrm>
            <a:off x="998644" y="2659435"/>
            <a:ext cx="4240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accent2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endParaRPr lang="cs-CZ" sz="2000" b="1" dirty="0">
              <a:solidFill>
                <a:schemeClr val="accent2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9591AE34-6426-4DD9-B639-4C69ECCA1A22}"/>
                  </a:ext>
                </a:extLst>
              </p:cNvPr>
              <p:cNvSpPr txBox="1"/>
              <p:nvPr/>
            </p:nvSpPr>
            <p:spPr>
              <a:xfrm>
                <a:off x="2874499" y="4749711"/>
                <a:ext cx="3313650" cy="586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solidFill>
                      <a:srgbClr val="0070C0"/>
                    </a:solidFill>
                  </a:rPr>
                  <a:t>x</a:t>
                </a:r>
                <a:r>
                  <a:rPr lang="cs-CZ" sz="2400" baseline="30000" dirty="0">
                    <a:solidFill>
                      <a:srgbClr val="0070C0"/>
                    </a:solidFill>
                  </a:rPr>
                  <a:t>2</a:t>
                </a:r>
                <a:r>
                  <a:rPr lang="cs-CZ" sz="2400" dirty="0">
                    <a:solidFill>
                      <a:srgbClr val="0070C0"/>
                    </a:solidFill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cs-CZ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ad>
                          <m:radPr>
                            <m:degHide m:val="on"/>
                            <m:ctrlPr>
                              <a:rPr lang="cs-CZ" sz="24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cs-CZ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13</m:t>
                            </m:r>
                          </m:e>
                        </m:rad>
                      </m:e>
                      <m:sup>
                        <m:r>
                          <a:rPr lang="cs-CZ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cs-CZ" sz="2400" dirty="0">
                    <a:solidFill>
                      <a:srgbClr val="0070C0"/>
                    </a:solidFill>
                  </a:rPr>
                  <a:t>- 3</a:t>
                </a:r>
                <a:r>
                  <a:rPr lang="cs-CZ" sz="2400" baseline="30000" dirty="0">
                    <a:solidFill>
                      <a:srgbClr val="0070C0"/>
                    </a:solidFill>
                  </a:rPr>
                  <a:t>2</a:t>
                </a:r>
                <a:endParaRPr lang="cs-CZ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9591AE34-6426-4DD9-B639-4C69ECCA1A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4499" y="4749711"/>
                <a:ext cx="3313650" cy="586571"/>
              </a:xfrm>
              <a:prstGeom prst="rect">
                <a:avLst/>
              </a:prstGeom>
              <a:blipFill>
                <a:blip r:embed="rId4"/>
                <a:stretch>
                  <a:fillRect l="-2947" b="-2083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ovéPole 18">
            <a:extLst>
              <a:ext uri="{FF2B5EF4-FFF2-40B4-BE49-F238E27FC236}">
                <a16:creationId xmlns:a16="http://schemas.microsoft.com/office/drawing/2014/main" id="{D1777464-5B6E-4BCE-B0F6-D6083DC8AB2D}"/>
              </a:ext>
            </a:extLst>
          </p:cNvPr>
          <p:cNvSpPr txBox="1"/>
          <p:nvPr/>
        </p:nvSpPr>
        <p:spPr>
          <a:xfrm>
            <a:off x="2874497" y="5305995"/>
            <a:ext cx="1901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x</a:t>
            </a:r>
            <a:r>
              <a:rPr lang="cs-CZ" sz="2400" baseline="30000" dirty="0">
                <a:solidFill>
                  <a:srgbClr val="0070C0"/>
                </a:solidFill>
              </a:rPr>
              <a:t>2</a:t>
            </a:r>
            <a:r>
              <a:rPr lang="cs-CZ" sz="2400" dirty="0">
                <a:solidFill>
                  <a:srgbClr val="0070C0"/>
                </a:solidFill>
              </a:rPr>
              <a:t> = 13 - 9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CE0A7B47-25D3-49D1-9B4E-195F1B3EDF59}"/>
              </a:ext>
            </a:extLst>
          </p:cNvPr>
          <p:cNvSpPr txBox="1"/>
          <p:nvPr/>
        </p:nvSpPr>
        <p:spPr>
          <a:xfrm>
            <a:off x="2991456" y="6205503"/>
            <a:ext cx="1901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x = 2 cm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94C21356-A4AE-48FD-9FA2-B77DCDDE8249}"/>
              </a:ext>
            </a:extLst>
          </p:cNvPr>
          <p:cNvSpPr txBox="1"/>
          <p:nvPr/>
        </p:nvSpPr>
        <p:spPr>
          <a:xfrm>
            <a:off x="5754424" y="5414552"/>
            <a:ext cx="2772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0070C0"/>
                </a:solidFill>
              </a:rPr>
              <a:t>|AB| = 2 + 5 = </a:t>
            </a:r>
            <a:r>
              <a:rPr lang="cs-CZ" sz="2400" b="1" dirty="0">
                <a:solidFill>
                  <a:srgbClr val="0070C0"/>
                </a:solidFill>
              </a:rPr>
              <a:t>7 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ovéPole 21">
                <a:extLst>
                  <a:ext uri="{FF2B5EF4-FFF2-40B4-BE49-F238E27FC236}">
                    <a16:creationId xmlns:a16="http://schemas.microsoft.com/office/drawing/2014/main" id="{4FD4FF8D-810E-41B8-A4C8-FB63E43DD674}"/>
                  </a:ext>
                </a:extLst>
              </p:cNvPr>
              <p:cNvSpPr txBox="1"/>
              <p:nvPr/>
            </p:nvSpPr>
            <p:spPr>
              <a:xfrm>
                <a:off x="2991456" y="5726549"/>
                <a:ext cx="1901014" cy="513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400" dirty="0">
                    <a:solidFill>
                      <a:srgbClr val="0070C0"/>
                    </a:solidFill>
                  </a:rPr>
                  <a:t>x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cs-CZ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cs-CZ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rad>
                  </m:oMath>
                </a14:m>
                <a:endParaRPr lang="cs-CZ" sz="2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22" name="TextovéPole 21">
                <a:extLst>
                  <a:ext uri="{FF2B5EF4-FFF2-40B4-BE49-F238E27FC236}">
                    <a16:creationId xmlns:a16="http://schemas.microsoft.com/office/drawing/2014/main" id="{4FD4FF8D-810E-41B8-A4C8-FB63E43DD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1456" y="5726549"/>
                <a:ext cx="1901014" cy="513602"/>
              </a:xfrm>
              <a:prstGeom prst="rect">
                <a:avLst/>
              </a:prstGeom>
              <a:blipFill>
                <a:blip r:embed="rId5"/>
                <a:stretch>
                  <a:fillRect l="-5128" t="-2353" b="-2235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bdélník 22">
            <a:extLst>
              <a:ext uri="{FF2B5EF4-FFF2-40B4-BE49-F238E27FC236}">
                <a16:creationId xmlns:a16="http://schemas.microsoft.com/office/drawing/2014/main" id="{007735A6-265A-4B6E-9907-944C4F2260FF}"/>
              </a:ext>
            </a:extLst>
          </p:cNvPr>
          <p:cNvSpPr/>
          <p:nvPr/>
        </p:nvSpPr>
        <p:spPr>
          <a:xfrm>
            <a:off x="5809939" y="1634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9-2018-3</a:t>
            </a:r>
          </a:p>
        </p:txBody>
      </p:sp>
      <p:sp>
        <p:nvSpPr>
          <p:cNvPr id="24" name="Šipka: doprava 2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69084C4-E025-45AB-A431-6B914B551220}"/>
              </a:ext>
            </a:extLst>
          </p:cNvPr>
          <p:cNvSpPr/>
          <p:nvPr/>
        </p:nvSpPr>
        <p:spPr>
          <a:xfrm>
            <a:off x="8224017" y="18395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25" name="Šipka: doprava 24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1BB61F6-B72D-4AE4-8360-17FDB41339A4}"/>
              </a:ext>
            </a:extLst>
          </p:cNvPr>
          <p:cNvSpPr/>
          <p:nvPr/>
        </p:nvSpPr>
        <p:spPr>
          <a:xfrm flipH="1">
            <a:off x="5868195" y="10166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325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8E106A05-572D-4097-9F5D-B34E989952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17" t="10620" r="14104" b="9380"/>
          <a:stretch/>
        </p:blipFill>
        <p:spPr>
          <a:xfrm>
            <a:off x="53166" y="191596"/>
            <a:ext cx="8952612" cy="531628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0BE8A5A-1376-45AA-8D64-A431E2CA39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14" t="37080" r="13721" b="52171"/>
          <a:stretch/>
        </p:blipFill>
        <p:spPr>
          <a:xfrm>
            <a:off x="53166" y="5699261"/>
            <a:ext cx="8750597" cy="701128"/>
          </a:xfrm>
          <a:prstGeom prst="rect">
            <a:avLst/>
          </a:prstGeom>
        </p:spPr>
      </p:pic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4790CD5F-2B85-419F-A716-C5B321310132}"/>
              </a:ext>
            </a:extLst>
          </p:cNvPr>
          <p:cNvCxnSpPr/>
          <p:nvPr/>
        </p:nvCxnSpPr>
        <p:spPr>
          <a:xfrm>
            <a:off x="9005778" y="627531"/>
            <a:ext cx="0" cy="4860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B0D8D74C-FD6E-49A2-A74C-40C5A479BAFB}"/>
              </a:ext>
            </a:extLst>
          </p:cNvPr>
          <p:cNvCxnSpPr>
            <a:cxnSpLocks/>
          </p:cNvCxnSpPr>
          <p:nvPr/>
        </p:nvCxnSpPr>
        <p:spPr>
          <a:xfrm>
            <a:off x="1659731" y="1290017"/>
            <a:ext cx="33338" cy="3750026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718EAF64-A5C0-4ADC-AC40-D2A5181A4607}"/>
              </a:ext>
            </a:extLst>
          </p:cNvPr>
          <p:cNvCxnSpPr>
            <a:cxnSpLocks/>
          </p:cNvCxnSpPr>
          <p:nvPr/>
        </p:nvCxnSpPr>
        <p:spPr>
          <a:xfrm flipH="1">
            <a:off x="1693069" y="1132855"/>
            <a:ext cx="6488906" cy="390718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louk 15">
            <a:extLst>
              <a:ext uri="{FF2B5EF4-FFF2-40B4-BE49-F238E27FC236}">
                <a16:creationId xmlns:a16="http://schemas.microsoft.com/office/drawing/2014/main" id="{F675FB3A-F481-442F-8E5F-B8B03479CA51}"/>
              </a:ext>
            </a:extLst>
          </p:cNvPr>
          <p:cNvSpPr/>
          <p:nvPr/>
        </p:nvSpPr>
        <p:spPr>
          <a:xfrm>
            <a:off x="148781" y="3524256"/>
            <a:ext cx="3060000" cy="3060000"/>
          </a:xfrm>
          <a:prstGeom prst="arc">
            <a:avLst>
              <a:gd name="adj1" fmla="val 15711085"/>
              <a:gd name="adj2" fmla="val 20174971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Oblouk 16">
            <a:extLst>
              <a:ext uri="{FF2B5EF4-FFF2-40B4-BE49-F238E27FC236}">
                <a16:creationId xmlns:a16="http://schemas.microsoft.com/office/drawing/2014/main" id="{E9FBCBF2-52FC-46D0-BBA5-307FDCB352E9}"/>
              </a:ext>
            </a:extLst>
          </p:cNvPr>
          <p:cNvSpPr/>
          <p:nvPr/>
        </p:nvSpPr>
        <p:spPr>
          <a:xfrm>
            <a:off x="1464375" y="2721277"/>
            <a:ext cx="3060000" cy="3060000"/>
          </a:xfrm>
          <a:prstGeom prst="arc">
            <a:avLst>
              <a:gd name="adj1" fmla="val 14592125"/>
              <a:gd name="adj2" fmla="val 17921961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blouk 17">
            <a:extLst>
              <a:ext uri="{FF2B5EF4-FFF2-40B4-BE49-F238E27FC236}">
                <a16:creationId xmlns:a16="http://schemas.microsoft.com/office/drawing/2014/main" id="{2845F4CC-A236-4890-B491-F11619A80236}"/>
              </a:ext>
            </a:extLst>
          </p:cNvPr>
          <p:cNvSpPr/>
          <p:nvPr/>
        </p:nvSpPr>
        <p:spPr>
          <a:xfrm>
            <a:off x="134400" y="1995993"/>
            <a:ext cx="3060000" cy="3060000"/>
          </a:xfrm>
          <a:prstGeom prst="arc">
            <a:avLst>
              <a:gd name="adj1" fmla="val 18648503"/>
              <a:gd name="adj2" fmla="val 20730360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EDBCFCC0-33E0-4214-9D37-725122E1C2E2}"/>
              </a:ext>
            </a:extLst>
          </p:cNvPr>
          <p:cNvCxnSpPr>
            <a:cxnSpLocks/>
          </p:cNvCxnSpPr>
          <p:nvPr/>
        </p:nvCxnSpPr>
        <p:spPr>
          <a:xfrm flipH="1">
            <a:off x="1684015" y="804338"/>
            <a:ext cx="2348569" cy="423570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13D61629-17C9-4994-95AA-E39059089185}"/>
              </a:ext>
            </a:extLst>
          </p:cNvPr>
          <p:cNvSpPr txBox="1"/>
          <p:nvPr/>
        </p:nvSpPr>
        <p:spPr>
          <a:xfrm>
            <a:off x="3323918" y="1043573"/>
            <a:ext cx="3500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/>
              <a:t>P</a:t>
            </a:r>
            <a:endParaRPr lang="cs-CZ" sz="2600" baseline="-25000" dirty="0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54CB3957-1259-4548-A829-DDB4D1311383}"/>
              </a:ext>
            </a:extLst>
          </p:cNvPr>
          <p:cNvSpPr/>
          <p:nvPr/>
        </p:nvSpPr>
        <p:spPr>
          <a:xfrm>
            <a:off x="5809939" y="1634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9-2018-3</a:t>
            </a:r>
          </a:p>
        </p:txBody>
      </p:sp>
      <p:sp>
        <p:nvSpPr>
          <p:cNvPr id="13" name="Šipka: doprava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2107B37-63BA-46DF-9D9C-0201D78DBD0C}"/>
              </a:ext>
            </a:extLst>
          </p:cNvPr>
          <p:cNvSpPr/>
          <p:nvPr/>
        </p:nvSpPr>
        <p:spPr>
          <a:xfrm>
            <a:off x="8224017" y="18395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4" name="Šipka: doprava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F06AA1F-FC4A-4D91-B35B-15D64C21FC35}"/>
              </a:ext>
            </a:extLst>
          </p:cNvPr>
          <p:cNvSpPr/>
          <p:nvPr/>
        </p:nvSpPr>
        <p:spPr>
          <a:xfrm flipH="1">
            <a:off x="5868195" y="10166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039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67A3FD82-3318-4820-8FAB-C541DB87B8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58" t="13514" r="25233" b="11447"/>
          <a:stretch/>
        </p:blipFill>
        <p:spPr>
          <a:xfrm>
            <a:off x="0" y="63789"/>
            <a:ext cx="7549116" cy="6103185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962BB0DD-5C2B-4F84-9A0C-0B29A0E7D3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07" t="68915" r="29069" b="12687"/>
          <a:stretch/>
        </p:blipFill>
        <p:spPr>
          <a:xfrm>
            <a:off x="116954" y="5624625"/>
            <a:ext cx="5868000" cy="1264535"/>
          </a:xfrm>
          <a:prstGeom prst="rect">
            <a:avLst/>
          </a:prstGeom>
        </p:spPr>
      </p:pic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5D153F18-B13F-4A1A-AB03-B98256A61C7B}"/>
              </a:ext>
            </a:extLst>
          </p:cNvPr>
          <p:cNvCxnSpPr>
            <a:cxnSpLocks/>
          </p:cNvCxnSpPr>
          <p:nvPr/>
        </p:nvCxnSpPr>
        <p:spPr>
          <a:xfrm>
            <a:off x="1400175" y="1162050"/>
            <a:ext cx="3390900" cy="4048125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louk 7">
            <a:extLst>
              <a:ext uri="{FF2B5EF4-FFF2-40B4-BE49-F238E27FC236}">
                <a16:creationId xmlns:a16="http://schemas.microsoft.com/office/drawing/2014/main" id="{5C4F909E-BE9E-4E67-A7AD-C9795F88717F}"/>
              </a:ext>
            </a:extLst>
          </p:cNvPr>
          <p:cNvSpPr/>
          <p:nvPr/>
        </p:nvSpPr>
        <p:spPr>
          <a:xfrm>
            <a:off x="3351075" y="3770175"/>
            <a:ext cx="2880000" cy="2880000"/>
          </a:xfrm>
          <a:prstGeom prst="arc">
            <a:avLst>
              <a:gd name="adj1" fmla="val 11550663"/>
              <a:gd name="adj2" fmla="val 21092457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louk 12">
            <a:extLst>
              <a:ext uri="{FF2B5EF4-FFF2-40B4-BE49-F238E27FC236}">
                <a16:creationId xmlns:a16="http://schemas.microsoft.com/office/drawing/2014/main" id="{4C867329-52AB-4492-8DA0-CF0745C08CA1}"/>
              </a:ext>
            </a:extLst>
          </p:cNvPr>
          <p:cNvSpPr/>
          <p:nvPr/>
        </p:nvSpPr>
        <p:spPr>
          <a:xfrm>
            <a:off x="2933575" y="3164025"/>
            <a:ext cx="1872000" cy="1872000"/>
          </a:xfrm>
          <a:prstGeom prst="arc">
            <a:avLst>
              <a:gd name="adj1" fmla="val 6278023"/>
              <a:gd name="adj2" fmla="val 21092457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blouk 21">
            <a:extLst>
              <a:ext uri="{FF2B5EF4-FFF2-40B4-BE49-F238E27FC236}">
                <a16:creationId xmlns:a16="http://schemas.microsoft.com/office/drawing/2014/main" id="{17B83BE5-576F-44EB-B864-91761C5104AA}"/>
              </a:ext>
            </a:extLst>
          </p:cNvPr>
          <p:cNvSpPr/>
          <p:nvPr/>
        </p:nvSpPr>
        <p:spPr>
          <a:xfrm>
            <a:off x="3773626" y="2851969"/>
            <a:ext cx="1872000" cy="1872000"/>
          </a:xfrm>
          <a:prstGeom prst="arc">
            <a:avLst>
              <a:gd name="adj1" fmla="val 20999107"/>
              <a:gd name="adj2" fmla="val 1713381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3" name="Přímá spojnice 22">
            <a:extLst>
              <a:ext uri="{FF2B5EF4-FFF2-40B4-BE49-F238E27FC236}">
                <a16:creationId xmlns:a16="http://schemas.microsoft.com/office/drawing/2014/main" id="{612BFB44-AE5E-4894-AA21-DC0767EB0A9C}"/>
              </a:ext>
            </a:extLst>
          </p:cNvPr>
          <p:cNvCxnSpPr>
            <a:cxnSpLocks/>
          </p:cNvCxnSpPr>
          <p:nvPr/>
        </p:nvCxnSpPr>
        <p:spPr>
          <a:xfrm flipH="1">
            <a:off x="4791075" y="1614488"/>
            <a:ext cx="2490788" cy="361659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35ECCF59-7609-4CCC-8010-D63C4EDC1E17}"/>
              </a:ext>
            </a:extLst>
          </p:cNvPr>
          <p:cNvSpPr txBox="1"/>
          <p:nvPr/>
        </p:nvSpPr>
        <p:spPr>
          <a:xfrm>
            <a:off x="6911823" y="2089562"/>
            <a:ext cx="3500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600" dirty="0"/>
              <a:t>C</a:t>
            </a:r>
            <a:endParaRPr lang="cs-CZ" sz="2600" baseline="-25000" dirty="0"/>
          </a:p>
        </p:txBody>
      </p: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63C6BDE5-2EBD-4ED9-9CDC-8DE71EAA08A9}"/>
              </a:ext>
            </a:extLst>
          </p:cNvPr>
          <p:cNvCxnSpPr>
            <a:cxnSpLocks/>
          </p:cNvCxnSpPr>
          <p:nvPr/>
        </p:nvCxnSpPr>
        <p:spPr>
          <a:xfrm>
            <a:off x="1952625" y="4588783"/>
            <a:ext cx="2862573" cy="64229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>
            <a:extLst>
              <a:ext uri="{FF2B5EF4-FFF2-40B4-BE49-F238E27FC236}">
                <a16:creationId xmlns:a16="http://schemas.microsoft.com/office/drawing/2014/main" id="{AF0FB25A-8519-4CF4-95A7-7C3461D265E0}"/>
              </a:ext>
            </a:extLst>
          </p:cNvPr>
          <p:cNvCxnSpPr>
            <a:cxnSpLocks/>
          </p:cNvCxnSpPr>
          <p:nvPr/>
        </p:nvCxnSpPr>
        <p:spPr>
          <a:xfrm flipV="1">
            <a:off x="4802981" y="2366963"/>
            <a:ext cx="1957388" cy="2843213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>
            <a:extLst>
              <a:ext uri="{FF2B5EF4-FFF2-40B4-BE49-F238E27FC236}">
                <a16:creationId xmlns:a16="http://schemas.microsoft.com/office/drawing/2014/main" id="{087AA2F1-E6E7-466C-9E6E-948536964615}"/>
              </a:ext>
            </a:extLst>
          </p:cNvPr>
          <p:cNvCxnSpPr>
            <a:cxnSpLocks/>
          </p:cNvCxnSpPr>
          <p:nvPr/>
        </p:nvCxnSpPr>
        <p:spPr>
          <a:xfrm>
            <a:off x="1412081" y="1185205"/>
            <a:ext cx="5362575" cy="1191283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Přímá spojnice 33">
            <a:extLst>
              <a:ext uri="{FF2B5EF4-FFF2-40B4-BE49-F238E27FC236}">
                <a16:creationId xmlns:a16="http://schemas.microsoft.com/office/drawing/2014/main" id="{53402EEF-EDA5-4608-AA5F-DFDFA55292BF}"/>
              </a:ext>
            </a:extLst>
          </p:cNvPr>
          <p:cNvCxnSpPr>
            <a:cxnSpLocks/>
          </p:cNvCxnSpPr>
          <p:nvPr/>
        </p:nvCxnSpPr>
        <p:spPr>
          <a:xfrm>
            <a:off x="1412081" y="1185205"/>
            <a:ext cx="551997" cy="340357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blouk 35">
            <a:extLst>
              <a:ext uri="{FF2B5EF4-FFF2-40B4-BE49-F238E27FC236}">
                <a16:creationId xmlns:a16="http://schemas.microsoft.com/office/drawing/2014/main" id="{94036748-5946-4C01-BFA0-5D2AC04944CA}"/>
              </a:ext>
            </a:extLst>
          </p:cNvPr>
          <p:cNvSpPr/>
          <p:nvPr/>
        </p:nvSpPr>
        <p:spPr>
          <a:xfrm>
            <a:off x="-2097226" y="-2308889"/>
            <a:ext cx="6948000" cy="6948000"/>
          </a:xfrm>
          <a:prstGeom prst="arc">
            <a:avLst>
              <a:gd name="adj1" fmla="val 4154002"/>
              <a:gd name="adj2" fmla="val 5449228"/>
            </a:avLst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F1C3C8C4-BCFF-4608-B3B7-9E30E9CAE78C}"/>
              </a:ext>
            </a:extLst>
          </p:cNvPr>
          <p:cNvSpPr/>
          <p:nvPr/>
        </p:nvSpPr>
        <p:spPr>
          <a:xfrm>
            <a:off x="5809939" y="1634"/>
            <a:ext cx="3338003" cy="5140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2800" dirty="0">
                <a:solidFill>
                  <a:srgbClr val="0070C0"/>
                </a:solidFill>
              </a:rPr>
              <a:t>9-2018-3</a:t>
            </a:r>
          </a:p>
        </p:txBody>
      </p:sp>
      <p:sp>
        <p:nvSpPr>
          <p:cNvPr id="16" name="Šipka: doprava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1A0AB92-0BC1-4BA1-9B5A-DC5DEB62EBA5}"/>
              </a:ext>
            </a:extLst>
          </p:cNvPr>
          <p:cNvSpPr/>
          <p:nvPr/>
        </p:nvSpPr>
        <p:spPr>
          <a:xfrm>
            <a:off x="8224017" y="18395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7" name="Šipka: doprava 1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E72979C-2C67-4FA7-A638-5A25C474C1CF}"/>
              </a:ext>
            </a:extLst>
          </p:cNvPr>
          <p:cNvSpPr/>
          <p:nvPr/>
        </p:nvSpPr>
        <p:spPr>
          <a:xfrm flipH="1">
            <a:off x="5868195" y="10166"/>
            <a:ext cx="77152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337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22" grpId="0" animBg="1"/>
      <p:bldP spid="27" grpId="0"/>
      <p:bldP spid="36" grpId="0" animBg="1"/>
    </p:bld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otiv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2692</TotalTime>
  <Words>618</Words>
  <Application>Microsoft Office PowerPoint</Application>
  <PresentationFormat>Předvádění na obrazovce (4:3)</PresentationFormat>
  <Paragraphs>163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Cambria Math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Holý, Martin</dc:creator>
  <cp:lastModifiedBy>Holý, Martin</cp:lastModifiedBy>
  <cp:revision>465</cp:revision>
  <dcterms:created xsi:type="dcterms:W3CDTF">2020-04-30T12:47:45Z</dcterms:created>
  <dcterms:modified xsi:type="dcterms:W3CDTF">2022-10-13T20:38:43Z</dcterms:modified>
</cp:coreProperties>
</file>