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81" r:id="rId3"/>
    <p:sldId id="293" r:id="rId4"/>
    <p:sldId id="289" r:id="rId5"/>
    <p:sldId id="292" r:id="rId6"/>
    <p:sldId id="274" r:id="rId7"/>
    <p:sldId id="257" r:id="rId8"/>
    <p:sldId id="272" r:id="rId9"/>
    <p:sldId id="291" r:id="rId10"/>
    <p:sldId id="282" r:id="rId11"/>
    <p:sldId id="258" r:id="rId12"/>
    <p:sldId id="283" r:id="rId13"/>
    <p:sldId id="259" r:id="rId14"/>
    <p:sldId id="287" r:id="rId15"/>
    <p:sldId id="284" r:id="rId16"/>
    <p:sldId id="261" r:id="rId17"/>
    <p:sldId id="290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B3E0"/>
    <a:srgbClr val="ADC0E5"/>
    <a:srgbClr val="D0DBF0"/>
    <a:srgbClr val="D6E0F2"/>
    <a:srgbClr val="C0CFEA"/>
    <a:srgbClr val="B3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21.png"/><Relationship Id="rId12" Type="http://schemas.openxmlformats.org/officeDocument/2006/relationships/image" Target="../media/image2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11" Type="http://schemas.openxmlformats.org/officeDocument/2006/relationships/image" Target="../media/image230.png"/><Relationship Id="rId5" Type="http://schemas.openxmlformats.org/officeDocument/2006/relationships/image" Target="../media/image170.png"/><Relationship Id="rId10" Type="http://schemas.openxmlformats.org/officeDocument/2006/relationships/image" Target="../media/image220.png"/><Relationship Id="rId4" Type="http://schemas.openxmlformats.org/officeDocument/2006/relationships/image" Target="../media/image25.png"/><Relationship Id="rId9" Type="http://schemas.openxmlformats.org/officeDocument/2006/relationships/image" Target="../media/image2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9-2018-2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C87353A-A4D7-431C-B82C-235B2EADA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1" t="21993" r="30635" b="73998"/>
          <a:stretch/>
        </p:blipFill>
        <p:spPr>
          <a:xfrm>
            <a:off x="0" y="172624"/>
            <a:ext cx="7001593" cy="3869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8014E34-2374-4180-BF2C-C963A4A77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82" t="56865" r="28254" b="20212"/>
          <a:stretch/>
        </p:blipFill>
        <p:spPr>
          <a:xfrm>
            <a:off x="198846" y="5510446"/>
            <a:ext cx="6296301" cy="1308093"/>
          </a:xfrm>
          <a:prstGeom prst="rect">
            <a:avLst/>
          </a:prstGeom>
          <a:ln>
            <a:noFill/>
          </a:ln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FB0744FD-967B-43B9-B397-1DDC7E948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1" t="47085" r="30635" b="8025"/>
          <a:stretch/>
        </p:blipFill>
        <p:spPr>
          <a:xfrm>
            <a:off x="0" y="559617"/>
            <a:ext cx="8397361" cy="4988282"/>
          </a:xfrm>
          <a:prstGeom prst="rect">
            <a:avLst/>
          </a:prstGeom>
        </p:spPr>
      </p:pic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D322BEFA-9DAB-48F2-B26C-DDD06F1D04A2}"/>
              </a:ext>
            </a:extLst>
          </p:cNvPr>
          <p:cNvCxnSpPr/>
          <p:nvPr/>
        </p:nvCxnSpPr>
        <p:spPr>
          <a:xfrm>
            <a:off x="119775" y="559616"/>
            <a:ext cx="806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Obrázek 35">
            <a:extLst>
              <a:ext uri="{FF2B5EF4-FFF2-40B4-BE49-F238E27FC236}">
                <a16:creationId xmlns:a16="http://schemas.microsoft.com/office/drawing/2014/main" id="{B08506CF-D70E-449F-8800-93C61DABD7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39" t="78534" r="39939" b="14839"/>
          <a:stretch/>
        </p:blipFill>
        <p:spPr>
          <a:xfrm>
            <a:off x="3876675" y="6445842"/>
            <a:ext cx="4487218" cy="379054"/>
          </a:xfrm>
          <a:prstGeom prst="rect">
            <a:avLst/>
          </a:prstGeom>
          <a:ln>
            <a:noFill/>
          </a:ln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58C1DF13-B27A-4956-B9AF-CCC829AED333}"/>
              </a:ext>
            </a:extLst>
          </p:cNvPr>
          <p:cNvSpPr txBox="1"/>
          <p:nvPr/>
        </p:nvSpPr>
        <p:spPr>
          <a:xfrm>
            <a:off x="3178126" y="4460774"/>
            <a:ext cx="645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err="1">
                <a:solidFill>
                  <a:srgbClr val="0070C0"/>
                </a:solidFill>
              </a:rPr>
              <a:t>S</a:t>
            </a:r>
            <a:r>
              <a:rPr lang="cs-CZ" sz="2600" baseline="-25000" dirty="0" err="1">
                <a:solidFill>
                  <a:srgbClr val="0070C0"/>
                </a:solidFill>
              </a:rPr>
              <a:t>c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sp>
        <p:nvSpPr>
          <p:cNvPr id="38" name="Oblouk 37">
            <a:extLst>
              <a:ext uri="{FF2B5EF4-FFF2-40B4-BE49-F238E27FC236}">
                <a16:creationId xmlns:a16="http://schemas.microsoft.com/office/drawing/2014/main" id="{6F3F55C3-AE79-4531-9E3F-A6AAABBEDAB3}"/>
              </a:ext>
            </a:extLst>
          </p:cNvPr>
          <p:cNvSpPr/>
          <p:nvPr/>
        </p:nvSpPr>
        <p:spPr>
          <a:xfrm>
            <a:off x="-1232221" y="1966395"/>
            <a:ext cx="5148000" cy="5148000"/>
          </a:xfrm>
          <a:prstGeom prst="arc">
            <a:avLst>
              <a:gd name="adj1" fmla="val 19058663"/>
              <a:gd name="adj2" fmla="val 20481205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louk 38">
            <a:extLst>
              <a:ext uri="{FF2B5EF4-FFF2-40B4-BE49-F238E27FC236}">
                <a16:creationId xmlns:a16="http://schemas.microsoft.com/office/drawing/2014/main" id="{429D75C2-8DF1-40C7-96BD-B11171C3C35F}"/>
              </a:ext>
            </a:extLst>
          </p:cNvPr>
          <p:cNvSpPr/>
          <p:nvPr/>
        </p:nvSpPr>
        <p:spPr>
          <a:xfrm>
            <a:off x="3259806" y="1946149"/>
            <a:ext cx="5148000" cy="5148000"/>
          </a:xfrm>
          <a:prstGeom prst="arc">
            <a:avLst>
              <a:gd name="adj1" fmla="val 12196627"/>
              <a:gd name="adj2" fmla="val 13378675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D2069BF8-528E-4AA0-83E5-01CF7F696AB5}"/>
              </a:ext>
            </a:extLst>
          </p:cNvPr>
          <p:cNvCxnSpPr>
            <a:cxnSpLocks/>
          </p:cNvCxnSpPr>
          <p:nvPr/>
        </p:nvCxnSpPr>
        <p:spPr>
          <a:xfrm>
            <a:off x="3571772" y="2890424"/>
            <a:ext cx="0" cy="24551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louk 41">
            <a:extLst>
              <a:ext uri="{FF2B5EF4-FFF2-40B4-BE49-F238E27FC236}">
                <a16:creationId xmlns:a16="http://schemas.microsoft.com/office/drawing/2014/main" id="{012FDF0B-BA4A-4FFE-95AE-CC49CFE41753}"/>
              </a:ext>
            </a:extLst>
          </p:cNvPr>
          <p:cNvSpPr/>
          <p:nvPr/>
        </p:nvSpPr>
        <p:spPr>
          <a:xfrm>
            <a:off x="1377031" y="2241917"/>
            <a:ext cx="4428000" cy="4428000"/>
          </a:xfrm>
          <a:prstGeom prst="arc">
            <a:avLst>
              <a:gd name="adj1" fmla="val 10974054"/>
              <a:gd name="adj2" fmla="val 21553676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42567ADC-8EB0-46A0-83DB-2EB0C36F41FF}"/>
              </a:ext>
            </a:extLst>
          </p:cNvPr>
          <p:cNvCxnSpPr>
            <a:cxnSpLocks/>
          </p:cNvCxnSpPr>
          <p:nvPr/>
        </p:nvCxnSpPr>
        <p:spPr>
          <a:xfrm>
            <a:off x="1714500" y="3257953"/>
            <a:ext cx="4090731" cy="1180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F133E415-3D01-47D8-95CB-1632FF243247}"/>
              </a:ext>
            </a:extLst>
          </p:cNvPr>
          <p:cNvCxnSpPr>
            <a:cxnSpLocks/>
          </p:cNvCxnSpPr>
          <p:nvPr/>
        </p:nvCxnSpPr>
        <p:spPr>
          <a:xfrm flipV="1">
            <a:off x="1376831" y="2918999"/>
            <a:ext cx="3816000" cy="154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50B040F6-BD10-456B-9C47-50CA177D25CD}"/>
              </a:ext>
            </a:extLst>
          </p:cNvPr>
          <p:cNvCxnSpPr>
            <a:cxnSpLocks/>
          </p:cNvCxnSpPr>
          <p:nvPr/>
        </p:nvCxnSpPr>
        <p:spPr>
          <a:xfrm flipV="1">
            <a:off x="3259806" y="2252248"/>
            <a:ext cx="0" cy="219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DCC5E630-782B-4A28-909C-F6BC97252449}"/>
              </a:ext>
            </a:extLst>
          </p:cNvPr>
          <p:cNvCxnSpPr>
            <a:cxnSpLocks/>
          </p:cNvCxnSpPr>
          <p:nvPr/>
        </p:nvCxnSpPr>
        <p:spPr>
          <a:xfrm flipV="1">
            <a:off x="1376831" y="3257953"/>
            <a:ext cx="337669" cy="12014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2892BDF9-7998-42EF-AC35-06B69DCDCA24}"/>
              </a:ext>
            </a:extLst>
          </p:cNvPr>
          <p:cNvCxnSpPr>
            <a:cxnSpLocks/>
          </p:cNvCxnSpPr>
          <p:nvPr/>
        </p:nvCxnSpPr>
        <p:spPr>
          <a:xfrm>
            <a:off x="1704055" y="3257953"/>
            <a:ext cx="4100976" cy="12192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FD826109-437D-4DC0-82A3-CF43CA789279}"/>
              </a:ext>
            </a:extLst>
          </p:cNvPr>
          <p:cNvSpPr txBox="1"/>
          <p:nvPr/>
        </p:nvSpPr>
        <p:spPr>
          <a:xfrm>
            <a:off x="1301701" y="2889149"/>
            <a:ext cx="645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C</a:t>
            </a:r>
            <a:r>
              <a:rPr lang="cs-CZ" sz="26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E088275B-68E8-4B76-BCE7-E471ACE24FF9}"/>
              </a:ext>
            </a:extLst>
          </p:cNvPr>
          <p:cNvSpPr txBox="1"/>
          <p:nvPr/>
        </p:nvSpPr>
        <p:spPr>
          <a:xfrm>
            <a:off x="2882920" y="1699926"/>
            <a:ext cx="645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C</a:t>
            </a:r>
            <a:r>
              <a:rPr lang="cs-CZ" sz="2600" baseline="-25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1E5D7550-2D6C-4FA4-A348-518A9004E601}"/>
              </a:ext>
            </a:extLst>
          </p:cNvPr>
          <p:cNvCxnSpPr>
            <a:cxnSpLocks/>
          </p:cNvCxnSpPr>
          <p:nvPr/>
        </p:nvCxnSpPr>
        <p:spPr>
          <a:xfrm>
            <a:off x="3258614" y="2274457"/>
            <a:ext cx="2538748" cy="21637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CCD963AA-3489-460C-A196-6627D7DD7A75}"/>
              </a:ext>
            </a:extLst>
          </p:cNvPr>
          <p:cNvCxnSpPr>
            <a:cxnSpLocks/>
          </p:cNvCxnSpPr>
          <p:nvPr/>
        </p:nvCxnSpPr>
        <p:spPr>
          <a:xfrm flipV="1">
            <a:off x="1373788" y="2250694"/>
            <a:ext cx="1900821" cy="22436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AABD89EB-C25A-4D40-BCDD-39E5F33B4D85}"/>
              </a:ext>
            </a:extLst>
          </p:cNvPr>
          <p:cNvSpPr txBox="1"/>
          <p:nvPr/>
        </p:nvSpPr>
        <p:spPr>
          <a:xfrm>
            <a:off x="5215219" y="2490656"/>
            <a:ext cx="645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C</a:t>
            </a:r>
            <a:r>
              <a:rPr lang="cs-CZ" sz="2600" baseline="-25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81CAB1A2-551B-423D-B0D3-C51FF1423094}"/>
              </a:ext>
            </a:extLst>
          </p:cNvPr>
          <p:cNvCxnSpPr>
            <a:cxnSpLocks/>
          </p:cNvCxnSpPr>
          <p:nvPr/>
        </p:nvCxnSpPr>
        <p:spPr>
          <a:xfrm>
            <a:off x="5192831" y="2918999"/>
            <a:ext cx="638891" cy="15386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45760285-6A43-4EF2-8120-084F566A9A23}"/>
              </a:ext>
            </a:extLst>
          </p:cNvPr>
          <p:cNvCxnSpPr>
            <a:cxnSpLocks/>
          </p:cNvCxnSpPr>
          <p:nvPr/>
        </p:nvCxnSpPr>
        <p:spPr>
          <a:xfrm flipV="1">
            <a:off x="1386639" y="2908825"/>
            <a:ext cx="3813858" cy="15855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366E3A4A-81FA-4054-AFEB-EDF8F1F91403}"/>
              </a:ext>
            </a:extLst>
          </p:cNvPr>
          <p:cNvSpPr txBox="1"/>
          <p:nvPr/>
        </p:nvSpPr>
        <p:spPr>
          <a:xfrm>
            <a:off x="4130124" y="1784945"/>
            <a:ext cx="30519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Thaletova kružnice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0ABC0FE5-CE78-4EFE-9937-ECD19F3ADCC3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9-2018-2</a:t>
            </a:r>
          </a:p>
        </p:txBody>
      </p:sp>
      <p:sp>
        <p:nvSpPr>
          <p:cNvPr id="26" name="Šipka: doprava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5B775E-8EAC-45F0-B2C0-5A7B51F68F68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7" name="Šipka: doprava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FDE0F7F-FD24-4BAB-B03E-0639DB1BF5FB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59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2" grpId="0" animBg="1"/>
      <p:bldP spid="54" grpId="0"/>
      <p:bldP spid="55" grpId="0"/>
      <p:bldP spid="60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411C766-7005-442A-BC55-7AB7A1B2C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9" t="28201" r="23968" b="7178"/>
          <a:stretch/>
        </p:blipFill>
        <p:spPr>
          <a:xfrm>
            <a:off x="0" y="105227"/>
            <a:ext cx="8834064" cy="549728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0C52B21-B8F5-4E1C-B2A1-3D64206252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70" t="52469" r="19047" b="29471"/>
          <a:stretch/>
        </p:blipFill>
        <p:spPr>
          <a:xfrm>
            <a:off x="116113" y="5529943"/>
            <a:ext cx="8717951" cy="1270954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82CCC1A-7241-41BA-B992-F14671BCA518}"/>
              </a:ext>
            </a:extLst>
          </p:cNvPr>
          <p:cNvCxnSpPr>
            <a:cxnSpLocks/>
          </p:cNvCxnSpPr>
          <p:nvPr/>
        </p:nvCxnSpPr>
        <p:spPr>
          <a:xfrm flipH="1">
            <a:off x="3305176" y="3617195"/>
            <a:ext cx="3922431" cy="13548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louk 16">
            <a:extLst>
              <a:ext uri="{FF2B5EF4-FFF2-40B4-BE49-F238E27FC236}">
                <a16:creationId xmlns:a16="http://schemas.microsoft.com/office/drawing/2014/main" id="{CA9DD055-899E-4CDD-B37F-15A7A670D212}"/>
              </a:ext>
            </a:extLst>
          </p:cNvPr>
          <p:cNvSpPr/>
          <p:nvPr/>
        </p:nvSpPr>
        <p:spPr>
          <a:xfrm>
            <a:off x="3393615" y="3528518"/>
            <a:ext cx="2304000" cy="2304000"/>
          </a:xfrm>
          <a:prstGeom prst="arc">
            <a:avLst>
              <a:gd name="adj1" fmla="val 9413746"/>
              <a:gd name="adj2" fmla="val 20787917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B83DE1C-D5EC-45D5-B71B-BEA091BBB6FD}"/>
              </a:ext>
            </a:extLst>
          </p:cNvPr>
          <p:cNvSpPr txBox="1"/>
          <p:nvPr/>
        </p:nvSpPr>
        <p:spPr>
          <a:xfrm>
            <a:off x="5656085" y="4085338"/>
            <a:ext cx="4823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B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sp>
        <p:nvSpPr>
          <p:cNvPr id="19" name="Oblouk 18">
            <a:extLst>
              <a:ext uri="{FF2B5EF4-FFF2-40B4-BE49-F238E27FC236}">
                <a16:creationId xmlns:a16="http://schemas.microsoft.com/office/drawing/2014/main" id="{80BD6E15-F00A-4A96-A37A-B9B12F17C140}"/>
              </a:ext>
            </a:extLst>
          </p:cNvPr>
          <p:cNvSpPr/>
          <p:nvPr/>
        </p:nvSpPr>
        <p:spPr>
          <a:xfrm>
            <a:off x="1122390" y="2647418"/>
            <a:ext cx="4608000" cy="4608000"/>
          </a:xfrm>
          <a:prstGeom prst="arc">
            <a:avLst>
              <a:gd name="adj1" fmla="val 13446764"/>
              <a:gd name="adj2" fmla="val 20787917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C14FA5A4-EC64-4D52-9101-EF8215097788}"/>
              </a:ext>
            </a:extLst>
          </p:cNvPr>
          <p:cNvCxnSpPr>
            <a:cxnSpLocks/>
          </p:cNvCxnSpPr>
          <p:nvPr/>
        </p:nvCxnSpPr>
        <p:spPr>
          <a:xfrm flipH="1">
            <a:off x="3416005" y="4181475"/>
            <a:ext cx="2183497" cy="76994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F883880-8396-4AF0-ACD4-CA42D94A54D5}"/>
              </a:ext>
            </a:extLst>
          </p:cNvPr>
          <p:cNvSpPr txBox="1"/>
          <p:nvPr/>
        </p:nvSpPr>
        <p:spPr>
          <a:xfrm>
            <a:off x="1529647" y="2865187"/>
            <a:ext cx="4823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D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D5032C45-8ECB-4539-B0AF-0F883A285F3C}"/>
              </a:ext>
            </a:extLst>
          </p:cNvPr>
          <p:cNvCxnSpPr>
            <a:cxnSpLocks/>
          </p:cNvCxnSpPr>
          <p:nvPr/>
        </p:nvCxnSpPr>
        <p:spPr>
          <a:xfrm flipH="1">
            <a:off x="1928813" y="1204842"/>
            <a:ext cx="5730391" cy="1938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louk 31">
            <a:extLst>
              <a:ext uri="{FF2B5EF4-FFF2-40B4-BE49-F238E27FC236}">
                <a16:creationId xmlns:a16="http://schemas.microsoft.com/office/drawing/2014/main" id="{F9DABD31-4733-49AB-881C-CBE777E2D0B6}"/>
              </a:ext>
            </a:extLst>
          </p:cNvPr>
          <p:cNvSpPr/>
          <p:nvPr/>
        </p:nvSpPr>
        <p:spPr>
          <a:xfrm>
            <a:off x="1916393" y="550523"/>
            <a:ext cx="3888000" cy="3888000"/>
          </a:xfrm>
          <a:prstGeom prst="arc">
            <a:avLst>
              <a:gd name="adj1" fmla="val 9575438"/>
              <a:gd name="adj2" fmla="val 20787917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A5C167E5-3634-43A6-8B1A-DACDE1913F10}"/>
              </a:ext>
            </a:extLst>
          </p:cNvPr>
          <p:cNvSpPr txBox="1"/>
          <p:nvPr/>
        </p:nvSpPr>
        <p:spPr>
          <a:xfrm>
            <a:off x="5599502" y="1336255"/>
            <a:ext cx="4823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C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79FEC541-2178-4DA9-8EF2-791B41EB4684}"/>
              </a:ext>
            </a:extLst>
          </p:cNvPr>
          <p:cNvCxnSpPr>
            <a:cxnSpLocks/>
          </p:cNvCxnSpPr>
          <p:nvPr/>
        </p:nvCxnSpPr>
        <p:spPr>
          <a:xfrm flipH="1">
            <a:off x="5595821" y="1853086"/>
            <a:ext cx="101794" cy="234585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EEEC3284-4F27-4736-A08F-9F29EA4C3B76}"/>
              </a:ext>
            </a:extLst>
          </p:cNvPr>
          <p:cNvCxnSpPr>
            <a:cxnSpLocks/>
          </p:cNvCxnSpPr>
          <p:nvPr/>
        </p:nvCxnSpPr>
        <p:spPr>
          <a:xfrm flipH="1">
            <a:off x="2043512" y="1870842"/>
            <a:ext cx="3639220" cy="123626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EAC67018-B87E-4F22-9AD1-2CFD81B4F118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9-2018-2</a:t>
            </a:r>
          </a:p>
        </p:txBody>
      </p:sp>
      <p:sp>
        <p:nvSpPr>
          <p:cNvPr id="16" name="Šipka: doprava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B7C7F7-6C55-454D-8D6E-49ED121A04E0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0" name="Šipka: doprava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0D2345A-BEA0-4BB0-9276-34903415F7F0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38EB5F83-13B3-417F-9881-D5A3245D1F9D}"/>
              </a:ext>
            </a:extLst>
          </p:cNvPr>
          <p:cNvCxnSpPr>
            <a:cxnSpLocks/>
          </p:cNvCxnSpPr>
          <p:nvPr/>
        </p:nvCxnSpPr>
        <p:spPr>
          <a:xfrm flipH="1" flipV="1">
            <a:off x="2043513" y="3120531"/>
            <a:ext cx="1382877" cy="181854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louk 21">
            <a:extLst>
              <a:ext uri="{FF2B5EF4-FFF2-40B4-BE49-F238E27FC236}">
                <a16:creationId xmlns:a16="http://schemas.microsoft.com/office/drawing/2014/main" id="{2EC3C4F6-8FE7-47F2-B005-F94FE7999119}"/>
              </a:ext>
            </a:extLst>
          </p:cNvPr>
          <p:cNvSpPr/>
          <p:nvPr/>
        </p:nvSpPr>
        <p:spPr>
          <a:xfrm>
            <a:off x="4169668" y="4171155"/>
            <a:ext cx="751102" cy="767925"/>
          </a:xfrm>
          <a:prstGeom prst="arc">
            <a:avLst>
              <a:gd name="adj1" fmla="val 14978022"/>
              <a:gd name="adj2" fmla="val 20249397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CCBDA65-E389-4DC3-B00F-A64E6B88BBAD}"/>
              </a:ext>
            </a:extLst>
          </p:cNvPr>
          <p:cNvSpPr/>
          <p:nvPr/>
        </p:nvSpPr>
        <p:spPr>
          <a:xfrm>
            <a:off x="4618001" y="4340559"/>
            <a:ext cx="18000" cy="18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A75932A8-03CF-4012-9629-F9461F84B3D6}"/>
              </a:ext>
            </a:extLst>
          </p:cNvPr>
          <p:cNvCxnSpPr>
            <a:cxnSpLocks/>
          </p:cNvCxnSpPr>
          <p:nvPr/>
        </p:nvCxnSpPr>
        <p:spPr>
          <a:xfrm flipV="1">
            <a:off x="6344753" y="1568169"/>
            <a:ext cx="0" cy="18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DD26A456-A341-4297-A8BB-DB376FB45B2D}"/>
              </a:ext>
            </a:extLst>
          </p:cNvPr>
          <p:cNvCxnSpPr>
            <a:cxnSpLocks/>
          </p:cNvCxnSpPr>
          <p:nvPr/>
        </p:nvCxnSpPr>
        <p:spPr>
          <a:xfrm flipV="1">
            <a:off x="6394783" y="1551383"/>
            <a:ext cx="0" cy="18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59409F5-D687-4B5A-AEBB-9CC8796621B3}"/>
              </a:ext>
            </a:extLst>
          </p:cNvPr>
          <p:cNvCxnSpPr>
            <a:cxnSpLocks/>
          </p:cNvCxnSpPr>
          <p:nvPr/>
        </p:nvCxnSpPr>
        <p:spPr>
          <a:xfrm flipH="1" flipV="1">
            <a:off x="6678906" y="3713851"/>
            <a:ext cx="0" cy="18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870D2FF1-FE11-4BCA-862F-94C72A1A3D91}"/>
              </a:ext>
            </a:extLst>
          </p:cNvPr>
          <p:cNvCxnSpPr>
            <a:cxnSpLocks/>
          </p:cNvCxnSpPr>
          <p:nvPr/>
        </p:nvCxnSpPr>
        <p:spPr>
          <a:xfrm flipH="1" flipV="1">
            <a:off x="6724954" y="3697537"/>
            <a:ext cx="0" cy="18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19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6" grpId="0"/>
      <p:bldP spid="32" grpId="0" animBg="1"/>
      <p:bldP spid="36" grpId="0"/>
      <p:bldP spid="2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2E2C523-B8C9-449D-8037-3F98F0E97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76" t="21147" r="16825" b="11975"/>
          <a:stretch/>
        </p:blipFill>
        <p:spPr>
          <a:xfrm>
            <a:off x="0" y="142042"/>
            <a:ext cx="9171926" cy="4746171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AFB92C98-ACEF-4B79-BA00-031C1D8C1D29}"/>
              </a:ext>
            </a:extLst>
          </p:cNvPr>
          <p:cNvSpPr txBox="1"/>
          <p:nvPr/>
        </p:nvSpPr>
        <p:spPr>
          <a:xfrm>
            <a:off x="1062341" y="1985459"/>
            <a:ext cx="245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= d . </a:t>
            </a:r>
            <a:r>
              <a:rPr lang="el-GR" sz="2400" dirty="0">
                <a:solidFill>
                  <a:srgbClr val="0070C0"/>
                </a:solidFill>
              </a:rPr>
              <a:t>π</a:t>
            </a:r>
            <a:r>
              <a:rPr lang="cs-CZ" sz="2400" dirty="0">
                <a:solidFill>
                  <a:srgbClr val="0070C0"/>
                </a:solidFill>
              </a:rPr>
              <a:t> = 20</a:t>
            </a:r>
            <a:r>
              <a:rPr lang="el-GR" sz="2400" dirty="0">
                <a:solidFill>
                  <a:srgbClr val="0070C0"/>
                </a:solidFill>
              </a:rPr>
              <a:t> π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6FF1E6F-7589-41B0-8A36-B5F7B0738DCB}"/>
              </a:ext>
            </a:extLst>
          </p:cNvPr>
          <p:cNvSpPr txBox="1"/>
          <p:nvPr/>
        </p:nvSpPr>
        <p:spPr>
          <a:xfrm>
            <a:off x="3514725" y="198545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d = </a:t>
            </a:r>
            <a:r>
              <a:rPr lang="cs-CZ" sz="2400" b="1" dirty="0">
                <a:solidFill>
                  <a:srgbClr val="0070C0"/>
                </a:solidFill>
              </a:rPr>
              <a:t>20</a:t>
            </a:r>
            <a:r>
              <a:rPr lang="el-GR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cm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5AC136B-EFC9-4213-B8E7-CD473EC74006}"/>
              </a:ext>
            </a:extLst>
          </p:cNvPr>
          <p:cNvSpPr txBox="1"/>
          <p:nvPr/>
        </p:nvSpPr>
        <p:spPr>
          <a:xfrm>
            <a:off x="7252811" y="1505259"/>
            <a:ext cx="45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17351E9-9A23-4EA8-BAA0-F63AD0B85F9F}"/>
              </a:ext>
            </a:extLst>
          </p:cNvPr>
          <p:cNvSpPr txBox="1"/>
          <p:nvPr/>
        </p:nvSpPr>
        <p:spPr>
          <a:xfrm>
            <a:off x="7540932" y="1202810"/>
            <a:ext cx="45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10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14D010A-A6B8-4D7B-8BE0-4432B590FA64}"/>
              </a:ext>
            </a:extLst>
          </p:cNvPr>
          <p:cNvCxnSpPr>
            <a:cxnSpLocks/>
          </p:cNvCxnSpPr>
          <p:nvPr/>
        </p:nvCxnSpPr>
        <p:spPr>
          <a:xfrm>
            <a:off x="7148513" y="1146931"/>
            <a:ext cx="1188243" cy="11882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1494428-3BEC-4A7B-B1EE-8E5F57BA3C63}"/>
              </a:ext>
            </a:extLst>
          </p:cNvPr>
          <p:cNvCxnSpPr>
            <a:cxnSpLocks/>
          </p:cNvCxnSpPr>
          <p:nvPr/>
        </p:nvCxnSpPr>
        <p:spPr>
          <a:xfrm>
            <a:off x="7742634" y="1146931"/>
            <a:ext cx="594121" cy="59412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nak násobení 34">
            <a:extLst>
              <a:ext uri="{FF2B5EF4-FFF2-40B4-BE49-F238E27FC236}">
                <a16:creationId xmlns:a16="http://schemas.microsoft.com/office/drawing/2014/main" id="{B9EC6DDD-121E-44E6-8415-D1B0AFB963F5}"/>
              </a:ext>
            </a:extLst>
          </p:cNvPr>
          <p:cNvSpPr/>
          <p:nvPr/>
        </p:nvSpPr>
        <p:spPr>
          <a:xfrm>
            <a:off x="8688209" y="3684092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C823B212-0C9C-47F7-92FF-3D125694048C}"/>
              </a:ext>
            </a:extLst>
          </p:cNvPr>
          <p:cNvSpPr txBox="1"/>
          <p:nvPr/>
        </p:nvSpPr>
        <p:spPr>
          <a:xfrm>
            <a:off x="4572000" y="3599649"/>
            <a:ext cx="1357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v = </a:t>
            </a:r>
            <a:r>
              <a:rPr lang="cs-CZ" sz="2200" b="1" dirty="0">
                <a:solidFill>
                  <a:srgbClr val="0070C0"/>
                </a:solidFill>
              </a:rPr>
              <a:t>5</a:t>
            </a:r>
            <a:r>
              <a:rPr lang="el-GR" sz="2200" b="1" dirty="0">
                <a:solidFill>
                  <a:srgbClr val="0070C0"/>
                </a:solidFill>
              </a:rPr>
              <a:t> </a:t>
            </a:r>
            <a:r>
              <a:rPr lang="cs-CZ" sz="2200" b="1" dirty="0">
                <a:solidFill>
                  <a:srgbClr val="0070C0"/>
                </a:solidFill>
              </a:rPr>
              <a:t>cm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4A2A36E5-4DDB-423B-80CB-00D5EBA95517}"/>
                  </a:ext>
                </a:extLst>
              </p:cNvPr>
              <p:cNvSpPr txBox="1"/>
              <p:nvPr/>
            </p:nvSpPr>
            <p:spPr>
              <a:xfrm>
                <a:off x="4646343" y="3926574"/>
                <a:ext cx="2936758" cy="595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20 + 10</m:t>
                            </m:r>
                          </m:e>
                        </m:d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.  5</m:t>
                        </m:r>
                      </m:num>
                      <m:den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200" b="1" dirty="0">
                    <a:solidFill>
                      <a:srgbClr val="0070C0"/>
                    </a:solidFill>
                  </a:rPr>
                  <a:t> 75</a:t>
                </a:r>
                <a:r>
                  <a:rPr lang="el-GR" sz="2200" b="1" dirty="0">
                    <a:solidFill>
                      <a:srgbClr val="0070C0"/>
                    </a:solidFill>
                  </a:rPr>
                  <a:t> </a:t>
                </a:r>
                <a:r>
                  <a:rPr lang="cs-CZ" sz="2200" b="1" dirty="0">
                    <a:solidFill>
                      <a:srgbClr val="0070C0"/>
                    </a:solidFill>
                  </a:rPr>
                  <a:t>cm</a:t>
                </a:r>
                <a:r>
                  <a:rPr lang="cs-CZ" sz="2200" b="1" baseline="30000" dirty="0">
                    <a:solidFill>
                      <a:srgbClr val="0070C0"/>
                    </a:solidFill>
                  </a:rPr>
                  <a:t>2</a:t>
                </a:r>
                <a:r>
                  <a:rPr lang="cs-CZ" sz="22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4A2A36E5-4DDB-423B-80CB-00D5EBA95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343" y="3926574"/>
                <a:ext cx="2936758" cy="595035"/>
              </a:xfrm>
              <a:prstGeom prst="rect">
                <a:avLst/>
              </a:prstGeom>
              <a:blipFill>
                <a:blip r:embed="rId3"/>
                <a:stretch>
                  <a:fillRect l="-2697" b="-91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nak násobení 37">
            <a:extLst>
              <a:ext uri="{FF2B5EF4-FFF2-40B4-BE49-F238E27FC236}">
                <a16:creationId xmlns:a16="http://schemas.microsoft.com/office/drawing/2014/main" id="{11951D7A-25ED-48BD-A248-14A4F1FE6CA7}"/>
              </a:ext>
            </a:extLst>
          </p:cNvPr>
          <p:cNvSpPr/>
          <p:nvPr/>
        </p:nvSpPr>
        <p:spPr>
          <a:xfrm>
            <a:off x="8318306" y="4054725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8FAA27DF-0EAD-450C-B60F-3C2306654F41}"/>
              </a:ext>
            </a:extLst>
          </p:cNvPr>
          <p:cNvSpPr txBox="1"/>
          <p:nvPr/>
        </p:nvSpPr>
        <p:spPr>
          <a:xfrm>
            <a:off x="2841355" y="4951619"/>
            <a:ext cx="11019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S□ = a</a:t>
            </a:r>
            <a:r>
              <a:rPr lang="cs-CZ" sz="2200" baseline="30000" dirty="0">
                <a:solidFill>
                  <a:srgbClr val="0070C0"/>
                </a:solidFill>
              </a:rPr>
              <a:t>2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B1A6A29-AEF5-41C2-9C54-82DFC8C78636}"/>
              </a:ext>
            </a:extLst>
          </p:cNvPr>
          <p:cNvSpPr txBox="1"/>
          <p:nvPr/>
        </p:nvSpPr>
        <p:spPr>
          <a:xfrm>
            <a:off x="7583101" y="2256594"/>
            <a:ext cx="45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20A6D6E-969B-4296-B43C-21EAE9642DB5}"/>
              </a:ext>
            </a:extLst>
          </p:cNvPr>
          <p:cNvCxnSpPr/>
          <p:nvPr/>
        </p:nvCxnSpPr>
        <p:spPr>
          <a:xfrm flipV="1">
            <a:off x="7139599" y="1138655"/>
            <a:ext cx="1197156" cy="11920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8DA8BB25-3E78-4451-85E8-E47BC081F1D3}"/>
              </a:ext>
            </a:extLst>
          </p:cNvPr>
          <p:cNvCxnSpPr>
            <a:cxnSpLocks/>
          </p:cNvCxnSpPr>
          <p:nvPr/>
        </p:nvCxnSpPr>
        <p:spPr>
          <a:xfrm flipH="1">
            <a:off x="7742634" y="1443991"/>
            <a:ext cx="325528" cy="31492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803DA4D7-AC74-4212-92D2-D6115654CD00}"/>
              </a:ext>
            </a:extLst>
          </p:cNvPr>
          <p:cNvSpPr txBox="1"/>
          <p:nvPr/>
        </p:nvSpPr>
        <p:spPr>
          <a:xfrm>
            <a:off x="7839848" y="1495682"/>
            <a:ext cx="45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B050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306A8E57-A839-48FB-B68D-76877CC9A87D}"/>
                  </a:ext>
                </a:extLst>
              </p:cNvPr>
              <p:cNvSpPr txBox="1"/>
              <p:nvPr/>
            </p:nvSpPr>
            <p:spPr>
              <a:xfrm>
                <a:off x="2836592" y="5425522"/>
                <a:ext cx="2106883" cy="462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</a:rPr>
                  <a:t>S□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ad>
                          <m:radPr>
                            <m:degHide m:val="on"/>
                            <m:ctrlPr>
                              <a:rPr lang="cs-CZ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200</m:t>
                            </m:r>
                          </m:e>
                        </m:rad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2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306A8E57-A839-48FB-B68D-76877CC9A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592" y="5425522"/>
                <a:ext cx="2106883" cy="462884"/>
              </a:xfrm>
              <a:prstGeom prst="rect">
                <a:avLst/>
              </a:prstGeom>
              <a:blipFill>
                <a:blip r:embed="rId4"/>
                <a:stretch>
                  <a:fillRect l="-3757" t="-2632" b="-26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ovéPole 41">
            <a:extLst>
              <a:ext uri="{FF2B5EF4-FFF2-40B4-BE49-F238E27FC236}">
                <a16:creationId xmlns:a16="http://schemas.microsoft.com/office/drawing/2014/main" id="{C7A63B9C-F66E-4C4A-87E2-8CEE387DDDCF}"/>
              </a:ext>
            </a:extLst>
          </p:cNvPr>
          <p:cNvSpPr txBox="1"/>
          <p:nvPr/>
        </p:nvSpPr>
        <p:spPr>
          <a:xfrm>
            <a:off x="800707" y="4951619"/>
            <a:ext cx="1901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a</a:t>
            </a:r>
            <a:r>
              <a:rPr lang="cs-CZ" sz="2200" baseline="30000" dirty="0">
                <a:solidFill>
                  <a:srgbClr val="0070C0"/>
                </a:solidFill>
              </a:rPr>
              <a:t>2</a:t>
            </a:r>
            <a:r>
              <a:rPr lang="cs-CZ" sz="2200" dirty="0">
                <a:solidFill>
                  <a:srgbClr val="0070C0"/>
                </a:solidFill>
              </a:rPr>
              <a:t> = 10</a:t>
            </a:r>
            <a:r>
              <a:rPr lang="cs-CZ" sz="2200" baseline="30000" dirty="0">
                <a:solidFill>
                  <a:srgbClr val="0070C0"/>
                </a:solidFill>
              </a:rPr>
              <a:t>2</a:t>
            </a:r>
            <a:r>
              <a:rPr lang="cs-CZ" sz="2200" dirty="0">
                <a:solidFill>
                  <a:srgbClr val="0070C0"/>
                </a:solidFill>
              </a:rPr>
              <a:t> + 10</a:t>
            </a:r>
            <a:r>
              <a:rPr lang="cs-CZ" sz="2200" baseline="30000" dirty="0">
                <a:solidFill>
                  <a:srgbClr val="0070C0"/>
                </a:solidFill>
              </a:rPr>
              <a:t>2</a:t>
            </a:r>
            <a:endParaRPr lang="cs-CZ" sz="2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65406E53-F320-4455-ADCB-8A79540DA038}"/>
                  </a:ext>
                </a:extLst>
              </p:cNvPr>
              <p:cNvSpPr txBox="1"/>
              <p:nvPr/>
            </p:nvSpPr>
            <p:spPr>
              <a:xfrm>
                <a:off x="800707" y="5361007"/>
                <a:ext cx="1901014" cy="478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b="1" dirty="0">
                    <a:solidFill>
                      <a:srgbClr val="0070C0"/>
                    </a:solidFill>
                  </a:rPr>
                  <a:t>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𝟐𝟎𝟎</m:t>
                        </m:r>
                      </m:e>
                    </m:rad>
                    <m:r>
                      <a:rPr lang="cs-CZ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65406E53-F320-4455-ADCB-8A79540DA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07" y="5361007"/>
                <a:ext cx="1901014" cy="478529"/>
              </a:xfrm>
              <a:prstGeom prst="rect">
                <a:avLst/>
              </a:prstGeom>
              <a:blipFill>
                <a:blip r:embed="rId5"/>
                <a:stretch>
                  <a:fillRect l="-4167" t="-1266" b="-215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47F106FE-EF8E-4D84-A69D-2B1B3DBDD835}"/>
                  </a:ext>
                </a:extLst>
              </p:cNvPr>
              <p:cNvSpPr txBox="1"/>
              <p:nvPr/>
            </p:nvSpPr>
            <p:spPr>
              <a:xfrm>
                <a:off x="6464733" y="5072208"/>
                <a:ext cx="1394741" cy="73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47F106FE-EF8E-4D84-A69D-2B1B3DBDD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733" y="5072208"/>
                <a:ext cx="1394741" cy="7352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Znak násobení 44">
            <a:extLst>
              <a:ext uri="{FF2B5EF4-FFF2-40B4-BE49-F238E27FC236}">
                <a16:creationId xmlns:a16="http://schemas.microsoft.com/office/drawing/2014/main" id="{527A6D77-E2D9-4463-84F5-D8E7292575E5}"/>
              </a:ext>
            </a:extLst>
          </p:cNvPr>
          <p:cNvSpPr/>
          <p:nvPr/>
        </p:nvSpPr>
        <p:spPr>
          <a:xfrm>
            <a:off x="8318306" y="4426004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C34C711-47CE-49BA-BAB2-710FD14E9BD0}"/>
              </a:ext>
            </a:extLst>
          </p:cNvPr>
          <p:cNvSpPr txBox="1"/>
          <p:nvPr/>
        </p:nvSpPr>
        <p:spPr>
          <a:xfrm>
            <a:off x="2831830" y="5949396"/>
            <a:ext cx="3609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S□ = </a:t>
            </a:r>
            <a:r>
              <a:rPr lang="cs-CZ" sz="2200" b="1" dirty="0">
                <a:solidFill>
                  <a:srgbClr val="0070C0"/>
                </a:solidFill>
              </a:rPr>
              <a:t>200</a:t>
            </a:r>
            <a:r>
              <a:rPr lang="el-GR" sz="2200" b="1" dirty="0">
                <a:solidFill>
                  <a:srgbClr val="0070C0"/>
                </a:solidFill>
              </a:rPr>
              <a:t> </a:t>
            </a:r>
            <a:r>
              <a:rPr lang="cs-CZ" sz="2200" b="1" dirty="0">
                <a:solidFill>
                  <a:srgbClr val="0070C0"/>
                </a:solidFill>
              </a:rPr>
              <a:t>cm</a:t>
            </a:r>
            <a:r>
              <a:rPr lang="cs-CZ" sz="2200" b="1" baseline="30000" dirty="0">
                <a:solidFill>
                  <a:srgbClr val="0070C0"/>
                </a:solidFill>
              </a:rPr>
              <a:t>2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F1A6E5A1-0577-40B2-8DF1-80384591723B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9-2018-2</a:t>
            </a:r>
          </a:p>
        </p:txBody>
      </p:sp>
      <p:sp>
        <p:nvSpPr>
          <p:cNvPr id="25" name="Šipka: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09402F-EC12-4CAC-A00B-59FA43CE6F0A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7" name="Šipka: doprava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79BAA36-96BE-4428-BD4E-6C02D47D59EE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71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35" grpId="0" animBg="1"/>
      <p:bldP spid="36" grpId="0"/>
      <p:bldP spid="37" grpId="0"/>
      <p:bldP spid="38" grpId="0" animBg="1"/>
      <p:bldP spid="39" grpId="0"/>
      <p:bldP spid="40" grpId="0"/>
      <p:bldP spid="34" grpId="0"/>
      <p:bldP spid="41" grpId="0"/>
      <p:bldP spid="42" grpId="0"/>
      <p:bldP spid="43" grpId="0"/>
      <p:bldP spid="44" grpId="0"/>
      <p:bldP spid="45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DB747A6F-EEFA-4E99-9C31-02489973FF64}"/>
              </a:ext>
            </a:extLst>
          </p:cNvPr>
          <p:cNvSpPr/>
          <p:nvPr/>
        </p:nvSpPr>
        <p:spPr>
          <a:xfrm>
            <a:off x="6296025" y="8039100"/>
            <a:ext cx="37147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A5366C6-E93E-4EB7-B292-043223BDB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76" t="28766" r="25450" b="20723"/>
          <a:stretch/>
        </p:blipFill>
        <p:spPr>
          <a:xfrm>
            <a:off x="63499" y="116115"/>
            <a:ext cx="8928000" cy="3959059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B50EEFF0-B216-463A-9C17-E795360EC69C}"/>
              </a:ext>
            </a:extLst>
          </p:cNvPr>
          <p:cNvSpPr txBox="1"/>
          <p:nvPr/>
        </p:nvSpPr>
        <p:spPr>
          <a:xfrm>
            <a:off x="1987882" y="1510459"/>
            <a:ext cx="8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110</a:t>
            </a:r>
            <a:r>
              <a:rPr lang="cs-CZ" sz="2000" baseline="30000" dirty="0">
                <a:solidFill>
                  <a:srgbClr val="0070C0"/>
                </a:solidFill>
              </a:rPr>
              <a:t>0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A51718E-4BE8-4F55-87D7-DAD9CE0B8E2D}"/>
              </a:ext>
            </a:extLst>
          </p:cNvPr>
          <p:cNvSpPr txBox="1"/>
          <p:nvPr/>
        </p:nvSpPr>
        <p:spPr>
          <a:xfrm>
            <a:off x="3467100" y="1519566"/>
            <a:ext cx="8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110</a:t>
            </a:r>
            <a:r>
              <a:rPr lang="cs-CZ" sz="2000" baseline="30000" dirty="0">
                <a:solidFill>
                  <a:srgbClr val="0070C0"/>
                </a:solidFill>
              </a:rPr>
              <a:t>0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E8C66D-39D2-4364-A8C1-19777DDDC9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67" t="30582" r="27917" b="44992"/>
          <a:stretch/>
        </p:blipFill>
        <p:spPr>
          <a:xfrm>
            <a:off x="99091" y="4135209"/>
            <a:ext cx="3768059" cy="203699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D911334-93A4-4439-B443-60E0BA5CE543}"/>
              </a:ext>
            </a:extLst>
          </p:cNvPr>
          <p:cNvSpPr/>
          <p:nvPr/>
        </p:nvSpPr>
        <p:spPr>
          <a:xfrm>
            <a:off x="5334000" y="1085850"/>
            <a:ext cx="3746501" cy="2562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FBD21A1B-1CAD-4A1C-B2F8-EE76C93FE8E9}"/>
              </a:ext>
            </a:extLst>
          </p:cNvPr>
          <p:cNvCxnSpPr/>
          <p:nvPr/>
        </p:nvCxnSpPr>
        <p:spPr>
          <a:xfrm>
            <a:off x="8991600" y="619124"/>
            <a:ext cx="0" cy="331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02643D2-6C29-4E20-9351-6C420C056265}"/>
              </a:ext>
            </a:extLst>
          </p:cNvPr>
          <p:cNvSpPr txBox="1"/>
          <p:nvPr/>
        </p:nvSpPr>
        <p:spPr>
          <a:xfrm>
            <a:off x="3049920" y="1520403"/>
            <a:ext cx="8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90</a:t>
            </a:r>
            <a:r>
              <a:rPr lang="cs-CZ" sz="2000" baseline="30000" dirty="0">
                <a:solidFill>
                  <a:srgbClr val="0070C0"/>
                </a:solidFill>
              </a:rPr>
              <a:t>0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11302AE1-ADB3-4826-90F6-35E7486C67E4}"/>
                  </a:ext>
                </a:extLst>
              </p:cNvPr>
              <p:cNvSpPr txBox="1"/>
              <p:nvPr/>
            </p:nvSpPr>
            <p:spPr>
              <a:xfrm>
                <a:off x="4394789" y="2830534"/>
                <a:ext cx="4638086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r>
                  <a:rPr lang="el-GR" sz="2400" dirty="0">
                    <a:solidFill>
                      <a:srgbClr val="0070C0"/>
                    </a:solidFill>
                  </a:rPr>
                  <a:t>β</a:t>
                </a:r>
                <a:r>
                  <a:rPr lang="cs-CZ" sz="2400" dirty="0">
                    <a:solidFill>
                      <a:srgbClr val="0070C0"/>
                    </a:solidFill>
                  </a:rPr>
                  <a:t> = 360</a:t>
                </a:r>
                <a:r>
                  <a:rPr lang="cs-CZ" sz="2400" baseline="30000" dirty="0">
                    <a:solidFill>
                      <a:srgbClr val="0070C0"/>
                    </a:solidFill>
                  </a:rPr>
                  <a:t>0</a:t>
                </a:r>
                <a:r>
                  <a:rPr lang="cs-CZ" sz="2400" dirty="0">
                    <a:solidFill>
                      <a:srgbClr val="0070C0"/>
                    </a:solidFill>
                  </a:rPr>
                  <a:t> - (90</a:t>
                </a:r>
                <a:r>
                  <a:rPr lang="cs-CZ" sz="2400" baseline="30000" dirty="0">
                    <a:solidFill>
                      <a:srgbClr val="0070C0"/>
                    </a:solidFill>
                  </a:rPr>
                  <a:t>0 </a:t>
                </a:r>
                <a:r>
                  <a:rPr lang="cs-CZ" sz="2400" dirty="0">
                    <a:solidFill>
                      <a:srgbClr val="0070C0"/>
                    </a:solidFill>
                  </a:rPr>
                  <a:t>+</a:t>
                </a:r>
                <a:r>
                  <a:rPr lang="cs-CZ" sz="2400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>
                    <a:solidFill>
                      <a:srgbClr val="0070C0"/>
                    </a:solidFill>
                  </a:rPr>
                  <a:t>110</a:t>
                </a:r>
                <a:r>
                  <a:rPr lang="cs-CZ" sz="2400" baseline="30000" dirty="0">
                    <a:solidFill>
                      <a:srgbClr val="0070C0"/>
                    </a:solidFill>
                  </a:rPr>
                  <a:t>0</a:t>
                </a:r>
                <a:r>
                  <a:rPr lang="cs-CZ" sz="2400" dirty="0">
                    <a:solidFill>
                      <a:srgbClr val="0070C0"/>
                    </a:solidFill>
                  </a:rPr>
                  <a:t> + 100</a:t>
                </a:r>
                <a:r>
                  <a:rPr lang="cs-CZ" sz="2400" baseline="30000" dirty="0">
                    <a:solidFill>
                      <a:srgbClr val="0070C0"/>
                    </a:solidFill>
                  </a:rPr>
                  <a:t>0</a:t>
                </a:r>
                <a:r>
                  <a:rPr lang="cs-CZ" sz="2400" dirty="0">
                    <a:solidFill>
                      <a:srgbClr val="0070C0"/>
                    </a:solidFill>
                  </a:rPr>
                  <a:t>) = 60</a:t>
                </a:r>
                <a:r>
                  <a:rPr lang="cs-CZ" sz="2400" baseline="30000" dirty="0">
                    <a:solidFill>
                      <a:srgbClr val="0070C0"/>
                    </a:solidFill>
                  </a:rPr>
                  <a:t>0</a:t>
                </a:r>
                <a:endParaRPr lang="cs-CZ" sz="24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11302AE1-ADB3-4826-90F6-35E7486C6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789" y="2830534"/>
                <a:ext cx="4638086" cy="613886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ovéPole 24">
            <a:extLst>
              <a:ext uri="{FF2B5EF4-FFF2-40B4-BE49-F238E27FC236}">
                <a16:creationId xmlns:a16="http://schemas.microsoft.com/office/drawing/2014/main" id="{3C230D25-B21E-4AA6-B78C-64CAE2DACD7E}"/>
              </a:ext>
            </a:extLst>
          </p:cNvPr>
          <p:cNvSpPr txBox="1"/>
          <p:nvPr/>
        </p:nvSpPr>
        <p:spPr>
          <a:xfrm>
            <a:off x="4594813" y="3420542"/>
            <a:ext cx="192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β</a:t>
            </a:r>
            <a:r>
              <a:rPr lang="cs-CZ" sz="2400" b="1" dirty="0">
                <a:solidFill>
                  <a:srgbClr val="0070C0"/>
                </a:solidFill>
              </a:rPr>
              <a:t> = 120</a:t>
            </a:r>
            <a:r>
              <a:rPr lang="cs-CZ" sz="24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7DA8F0B4-82D7-414E-8A47-7E06F1B6E98C}"/>
              </a:ext>
            </a:extLst>
          </p:cNvPr>
          <p:cNvSpPr/>
          <p:nvPr/>
        </p:nvSpPr>
        <p:spPr>
          <a:xfrm>
            <a:off x="1795609" y="5301101"/>
            <a:ext cx="1404792" cy="504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8FDF658-D773-4EC2-A385-4E790BD32457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9-2018-2</a:t>
            </a:r>
          </a:p>
        </p:txBody>
      </p:sp>
      <p:sp>
        <p:nvSpPr>
          <p:cNvPr id="14" name="Šipka: doprava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F77AF3-A38C-43BF-87F8-CECE78563F00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Šipka: doprava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EFF965F-ECA6-4FEC-8C42-EAAB5DC7E3A2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15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DEB2B2A-B5D3-421B-A9F0-878B9A2CC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59" t="21993" r="17301" b="8025"/>
          <a:stretch/>
        </p:blipFill>
        <p:spPr>
          <a:xfrm>
            <a:off x="43542" y="175869"/>
            <a:ext cx="9093660" cy="4934854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FA8F6C28-1C64-4699-82CB-82618EA6AACF}"/>
              </a:ext>
            </a:extLst>
          </p:cNvPr>
          <p:cNvSpPr txBox="1"/>
          <p:nvPr/>
        </p:nvSpPr>
        <p:spPr>
          <a:xfrm>
            <a:off x="2251664" y="1604322"/>
            <a:ext cx="61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</a:t>
            </a:r>
            <a:r>
              <a:rPr lang="cs-CZ" sz="24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9B82897-9E5E-4ED8-92E5-B94521E1EC80}"/>
              </a:ext>
            </a:extLst>
          </p:cNvPr>
          <p:cNvSpPr txBox="1"/>
          <p:nvPr/>
        </p:nvSpPr>
        <p:spPr>
          <a:xfrm>
            <a:off x="5585414" y="1690047"/>
            <a:ext cx="61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</a:t>
            </a:r>
            <a:r>
              <a:rPr lang="cs-CZ" sz="2400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4385329D-6BE0-46F2-92C4-17C82CC0E818}"/>
              </a:ext>
            </a:extLst>
          </p:cNvPr>
          <p:cNvSpPr txBox="1"/>
          <p:nvPr/>
        </p:nvSpPr>
        <p:spPr>
          <a:xfrm>
            <a:off x="4547189" y="3517780"/>
            <a:ext cx="166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</a:t>
            </a:r>
            <a:r>
              <a:rPr lang="cs-CZ" sz="2400" baseline="-25000" dirty="0">
                <a:solidFill>
                  <a:srgbClr val="0070C0"/>
                </a:solidFill>
              </a:rPr>
              <a:t>1 </a:t>
            </a:r>
            <a:r>
              <a:rPr lang="cs-CZ" sz="2400" dirty="0">
                <a:solidFill>
                  <a:srgbClr val="0070C0"/>
                </a:solidFill>
              </a:rPr>
              <a:t>= </a:t>
            </a:r>
            <a:r>
              <a:rPr lang="cs-CZ" sz="2400" dirty="0" err="1">
                <a:solidFill>
                  <a:srgbClr val="0070C0"/>
                </a:solidFill>
              </a:rPr>
              <a:t>S</a:t>
            </a:r>
            <a:r>
              <a:rPr lang="cs-CZ" sz="2400" baseline="-25000" dirty="0" err="1">
                <a:solidFill>
                  <a:srgbClr val="0070C0"/>
                </a:solidFill>
              </a:rPr>
              <a:t>p</a:t>
            </a:r>
            <a:r>
              <a:rPr lang="cs-CZ" sz="2400" baseline="-25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.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805DD8F2-7641-4EB1-BF5D-D68C61FDF44D}"/>
                  </a:ext>
                </a:extLst>
              </p:cNvPr>
              <p:cNvSpPr txBox="1"/>
              <p:nvPr/>
            </p:nvSpPr>
            <p:spPr>
              <a:xfrm>
                <a:off x="4547189" y="4083418"/>
                <a:ext cx="2472736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V</a:t>
                </a:r>
                <a:r>
                  <a:rPr lang="cs-CZ" sz="2400" baseline="-25000" dirty="0">
                    <a:solidFill>
                      <a:srgbClr val="0070C0"/>
                    </a:solidFill>
                  </a:rPr>
                  <a:t>1 </a:t>
                </a:r>
                <a:r>
                  <a:rPr lang="cs-CZ" sz="2400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12 . 24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. 10</a:t>
                </a:r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805DD8F2-7641-4EB1-BF5D-D68C61FDF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189" y="4083418"/>
                <a:ext cx="2472736" cy="613886"/>
              </a:xfrm>
              <a:prstGeom prst="rect">
                <a:avLst/>
              </a:prstGeom>
              <a:blipFill>
                <a:blip r:embed="rId3"/>
                <a:stretch>
                  <a:fillRect l="-3941" b="-9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>
            <a:extLst>
              <a:ext uri="{FF2B5EF4-FFF2-40B4-BE49-F238E27FC236}">
                <a16:creationId xmlns:a16="http://schemas.microsoft.com/office/drawing/2014/main" id="{28293E58-584D-4877-8866-6176DB2098F7}"/>
              </a:ext>
            </a:extLst>
          </p:cNvPr>
          <p:cNvSpPr txBox="1"/>
          <p:nvPr/>
        </p:nvSpPr>
        <p:spPr>
          <a:xfrm>
            <a:off x="4547189" y="4695728"/>
            <a:ext cx="247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</a:t>
            </a:r>
            <a:r>
              <a:rPr lang="cs-CZ" sz="2400" baseline="-25000" dirty="0">
                <a:solidFill>
                  <a:srgbClr val="0070C0"/>
                </a:solidFill>
              </a:rPr>
              <a:t>1 </a:t>
            </a:r>
            <a:r>
              <a:rPr lang="cs-CZ" sz="2400" dirty="0">
                <a:solidFill>
                  <a:srgbClr val="0070C0"/>
                </a:solidFill>
              </a:rPr>
              <a:t>= 1440 dm</a:t>
            </a:r>
            <a:r>
              <a:rPr lang="cs-CZ" sz="2400" baseline="30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25A2354F-C050-4B4C-8B6D-D038008BE036}"/>
              </a:ext>
            </a:extLst>
          </p:cNvPr>
          <p:cNvSpPr txBox="1"/>
          <p:nvPr/>
        </p:nvSpPr>
        <p:spPr>
          <a:xfrm>
            <a:off x="6812782" y="3931820"/>
            <a:ext cx="2274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1440</a:t>
            </a:r>
            <a:r>
              <a:rPr lang="cs-CZ" sz="2400" baseline="-25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= 12 . 10</a:t>
            </a:r>
            <a:r>
              <a:rPr lang="cs-CZ" sz="2400" baseline="-25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. v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F183EFB-FC78-472F-9287-CDFEADC1828A}"/>
              </a:ext>
            </a:extLst>
          </p:cNvPr>
          <p:cNvSpPr txBox="1"/>
          <p:nvPr/>
        </p:nvSpPr>
        <p:spPr>
          <a:xfrm>
            <a:off x="7226441" y="2731490"/>
            <a:ext cx="179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</a:t>
            </a:r>
            <a:r>
              <a:rPr lang="cs-CZ" sz="2400" baseline="-25000" dirty="0">
                <a:solidFill>
                  <a:srgbClr val="0070C0"/>
                </a:solidFill>
              </a:rPr>
              <a:t>1 </a:t>
            </a:r>
            <a:r>
              <a:rPr lang="cs-CZ" sz="2400" dirty="0">
                <a:solidFill>
                  <a:srgbClr val="0070C0"/>
                </a:solidFill>
              </a:rPr>
              <a:t>= V</a:t>
            </a:r>
            <a:r>
              <a:rPr lang="cs-CZ" sz="2400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5DF33033-C9F9-4C2D-A2EA-D5E6D883A3D5}"/>
              </a:ext>
            </a:extLst>
          </p:cNvPr>
          <p:cNvSpPr txBox="1"/>
          <p:nvPr/>
        </p:nvSpPr>
        <p:spPr>
          <a:xfrm>
            <a:off x="6812783" y="4374435"/>
            <a:ext cx="2150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1440</a:t>
            </a:r>
            <a:r>
              <a:rPr lang="cs-CZ" sz="2400" baseline="-25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= 120</a:t>
            </a:r>
            <a:r>
              <a:rPr lang="cs-CZ" sz="2400" baseline="-25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. v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C05190D9-B068-41DD-8333-DF59C9F5F99C}"/>
              </a:ext>
            </a:extLst>
          </p:cNvPr>
          <p:cNvSpPr txBox="1"/>
          <p:nvPr/>
        </p:nvSpPr>
        <p:spPr>
          <a:xfrm>
            <a:off x="6812783" y="4835956"/>
            <a:ext cx="2150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 = 1440</a:t>
            </a:r>
            <a:r>
              <a:rPr lang="cs-CZ" sz="2400" baseline="-25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: 120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739D14D4-E5BA-43DE-8F36-82BC6DFF0BB4}"/>
              </a:ext>
            </a:extLst>
          </p:cNvPr>
          <p:cNvSpPr txBox="1"/>
          <p:nvPr/>
        </p:nvSpPr>
        <p:spPr>
          <a:xfrm>
            <a:off x="6812783" y="5277093"/>
            <a:ext cx="2150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v = 12 dm</a:t>
            </a: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14D45197-16A6-4AFE-9C0F-3A5D3D7F7B78}"/>
              </a:ext>
            </a:extLst>
          </p:cNvPr>
          <p:cNvSpPr/>
          <p:nvPr/>
        </p:nvSpPr>
        <p:spPr>
          <a:xfrm>
            <a:off x="719283" y="4195692"/>
            <a:ext cx="1404792" cy="504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6F7D027-7154-45B2-994B-244E46E29FED}"/>
              </a:ext>
            </a:extLst>
          </p:cNvPr>
          <p:cNvSpPr txBox="1"/>
          <p:nvPr/>
        </p:nvSpPr>
        <p:spPr>
          <a:xfrm>
            <a:off x="6831833" y="3474620"/>
            <a:ext cx="2274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</a:t>
            </a:r>
            <a:r>
              <a:rPr lang="cs-CZ" sz="2400" baseline="-25000" dirty="0">
                <a:solidFill>
                  <a:srgbClr val="0070C0"/>
                </a:solidFill>
              </a:rPr>
              <a:t>2 </a:t>
            </a:r>
            <a:r>
              <a:rPr lang="cs-CZ" sz="2400" dirty="0">
                <a:solidFill>
                  <a:srgbClr val="0070C0"/>
                </a:solidFill>
              </a:rPr>
              <a:t>= </a:t>
            </a:r>
            <a:r>
              <a:rPr lang="cs-CZ" sz="2400" dirty="0" err="1">
                <a:solidFill>
                  <a:srgbClr val="0070C0"/>
                </a:solidFill>
              </a:rPr>
              <a:t>S</a:t>
            </a:r>
            <a:r>
              <a:rPr lang="cs-CZ" sz="2400" baseline="-25000" dirty="0" err="1">
                <a:solidFill>
                  <a:srgbClr val="0070C0"/>
                </a:solidFill>
              </a:rPr>
              <a:t>p</a:t>
            </a:r>
            <a:r>
              <a:rPr lang="cs-CZ" sz="2400" baseline="-25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. v</a:t>
            </a:r>
          </a:p>
        </p:txBody>
      </p:sp>
      <p:sp>
        <p:nvSpPr>
          <p:cNvPr id="2" name="Pravoúhlý trojúhelník 1">
            <a:extLst>
              <a:ext uri="{FF2B5EF4-FFF2-40B4-BE49-F238E27FC236}">
                <a16:creationId xmlns:a16="http://schemas.microsoft.com/office/drawing/2014/main" id="{07FC3763-4A70-48A3-A44A-6D26FF3DC1E5}"/>
              </a:ext>
            </a:extLst>
          </p:cNvPr>
          <p:cNvSpPr/>
          <p:nvPr/>
        </p:nvSpPr>
        <p:spPr>
          <a:xfrm>
            <a:off x="1419225" y="1679455"/>
            <a:ext cx="1952625" cy="1000125"/>
          </a:xfrm>
          <a:prstGeom prst="rtTriangle">
            <a:avLst/>
          </a:prstGeom>
          <a:solidFill>
            <a:srgbClr val="B3C6E7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BB0116A-92CB-4A1C-B103-BF846BB700AA}"/>
              </a:ext>
            </a:extLst>
          </p:cNvPr>
          <p:cNvSpPr txBox="1"/>
          <p:nvPr/>
        </p:nvSpPr>
        <p:spPr>
          <a:xfrm>
            <a:off x="1927814" y="2194872"/>
            <a:ext cx="61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</a:rPr>
              <a:t>S</a:t>
            </a:r>
            <a:r>
              <a:rPr lang="cs-CZ" sz="2400" baseline="-25000" dirty="0" err="1">
                <a:solidFill>
                  <a:srgbClr val="0070C0"/>
                </a:solidFill>
              </a:rPr>
              <a:t>p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895BD34-3884-4D21-AF4A-43082897A1F0}"/>
              </a:ext>
            </a:extLst>
          </p:cNvPr>
          <p:cNvSpPr txBox="1"/>
          <p:nvPr/>
        </p:nvSpPr>
        <p:spPr>
          <a:xfrm>
            <a:off x="3308939" y="2194872"/>
            <a:ext cx="386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C6336EEB-C5BB-4040-AE46-E119366A0D9C}"/>
              </a:ext>
            </a:extLst>
          </p:cNvPr>
          <p:cNvCxnSpPr/>
          <p:nvPr/>
        </p:nvCxnSpPr>
        <p:spPr>
          <a:xfrm flipH="1">
            <a:off x="3429000" y="2241430"/>
            <a:ext cx="447675" cy="447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louk 5">
            <a:extLst>
              <a:ext uri="{FF2B5EF4-FFF2-40B4-BE49-F238E27FC236}">
                <a16:creationId xmlns:a16="http://schemas.microsoft.com/office/drawing/2014/main" id="{63123F29-DB74-4B7B-8AAE-5877E7215C2C}"/>
              </a:ext>
            </a:extLst>
          </p:cNvPr>
          <p:cNvSpPr/>
          <p:nvPr/>
        </p:nvSpPr>
        <p:spPr>
          <a:xfrm>
            <a:off x="1038225" y="2308104"/>
            <a:ext cx="792000" cy="7920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4922893A-4797-4160-85C4-92DD27B8E11C}"/>
              </a:ext>
            </a:extLst>
          </p:cNvPr>
          <p:cNvSpPr/>
          <p:nvPr/>
        </p:nvSpPr>
        <p:spPr>
          <a:xfrm>
            <a:off x="1571625" y="2508130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Kosoúhelník 7">
            <a:extLst>
              <a:ext uri="{FF2B5EF4-FFF2-40B4-BE49-F238E27FC236}">
                <a16:creationId xmlns:a16="http://schemas.microsoft.com/office/drawing/2014/main" id="{04F2B135-4345-449F-B443-61B713EDF16A}"/>
              </a:ext>
            </a:extLst>
          </p:cNvPr>
          <p:cNvSpPr/>
          <p:nvPr/>
        </p:nvSpPr>
        <p:spPr>
          <a:xfrm>
            <a:off x="5210175" y="2396211"/>
            <a:ext cx="1283494" cy="357187"/>
          </a:xfrm>
          <a:prstGeom prst="parallelogram">
            <a:avLst>
              <a:gd name="adj" fmla="val 85359"/>
            </a:avLst>
          </a:prstGeom>
          <a:solidFill>
            <a:srgbClr val="9CB3E0">
              <a:alpha val="40000"/>
            </a:srgbClr>
          </a:solidFill>
          <a:ln>
            <a:solidFill>
              <a:srgbClr val="D6E0F2">
                <a:alpha val="1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32A68E8-9936-4F53-A866-5BA6F55E2C46}"/>
              </a:ext>
            </a:extLst>
          </p:cNvPr>
          <p:cNvSpPr txBox="1"/>
          <p:nvPr/>
        </p:nvSpPr>
        <p:spPr>
          <a:xfrm>
            <a:off x="5614443" y="2340014"/>
            <a:ext cx="61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</a:rPr>
              <a:t>S</a:t>
            </a:r>
            <a:r>
              <a:rPr lang="cs-CZ" sz="2400" baseline="-25000" dirty="0" err="1">
                <a:solidFill>
                  <a:srgbClr val="0070C0"/>
                </a:solidFill>
              </a:rPr>
              <a:t>p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BFE5A9FC-FE94-41BA-A2BE-7DE55672E3A2}"/>
              </a:ext>
            </a:extLst>
          </p:cNvPr>
          <p:cNvCxnSpPr>
            <a:cxnSpLocks/>
          </p:cNvCxnSpPr>
          <p:nvPr/>
        </p:nvCxnSpPr>
        <p:spPr>
          <a:xfrm>
            <a:off x="6520770" y="1203205"/>
            <a:ext cx="0" cy="12003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33DA34C7-C0A2-4177-866B-02F69B33EBE8}"/>
              </a:ext>
            </a:extLst>
          </p:cNvPr>
          <p:cNvSpPr txBox="1"/>
          <p:nvPr/>
        </p:nvSpPr>
        <p:spPr>
          <a:xfrm>
            <a:off x="6233455" y="1669977"/>
            <a:ext cx="386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A2AA164E-892F-4C5F-913B-4DDA69164AA6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9-2018-2</a:t>
            </a:r>
          </a:p>
        </p:txBody>
      </p:sp>
      <p:sp>
        <p:nvSpPr>
          <p:cNvPr id="41" name="Šipka: doprava 4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67B13C-84A7-4541-8C45-B8432B753484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Šipka: doprava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BB75005-A040-4E69-96EF-607D6CCD0C21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6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  <p:bldP spid="33" grpId="0"/>
      <p:bldP spid="37" grpId="0"/>
      <p:bldP spid="38" grpId="0"/>
      <p:bldP spid="39" grpId="0"/>
      <p:bldP spid="40" grpId="0" animBg="1"/>
      <p:bldP spid="14" grpId="0"/>
      <p:bldP spid="2" grpId="0" animBg="1"/>
      <p:bldP spid="16" grpId="0"/>
      <p:bldP spid="17" grpId="0"/>
      <p:bldP spid="6" grpId="0" animBg="1"/>
      <p:bldP spid="7" grpId="0" animBg="1"/>
      <p:bldP spid="8" grpId="0" animBg="1"/>
      <p:bldP spid="23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825CDBB-5950-44EE-A72A-7C14E6F0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22274" r="19842" b="7179"/>
          <a:stretch/>
        </p:blipFill>
        <p:spPr>
          <a:xfrm>
            <a:off x="87083" y="174170"/>
            <a:ext cx="9068001" cy="5384801"/>
          </a:xfrm>
          <a:prstGeom prst="rect">
            <a:avLst/>
          </a:prstGeom>
        </p:spPr>
      </p:pic>
      <p:sp>
        <p:nvSpPr>
          <p:cNvPr id="21" name="Ovál 20">
            <a:extLst>
              <a:ext uri="{FF2B5EF4-FFF2-40B4-BE49-F238E27FC236}">
                <a16:creationId xmlns:a16="http://schemas.microsoft.com/office/drawing/2014/main" id="{6C7B49E2-DAE9-41C9-B226-A1AA0260DBEE}"/>
              </a:ext>
            </a:extLst>
          </p:cNvPr>
          <p:cNvSpPr/>
          <p:nvPr/>
        </p:nvSpPr>
        <p:spPr>
          <a:xfrm>
            <a:off x="624032" y="2210982"/>
            <a:ext cx="2671617" cy="6555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5FD906C-C043-424E-B17F-EA28ACCAFCA6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9-2018-2</a:t>
            </a:r>
          </a:p>
        </p:txBody>
      </p:sp>
      <p:sp>
        <p:nvSpPr>
          <p:cNvPr id="5" name="Šipka: doprava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24CBD3-85D0-46FB-B077-617F4E0DF31C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" name="Šipka: doprava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850846C-F7FA-4FEC-9D63-9A4E965D5388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9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DB747A6F-EEFA-4E99-9C31-02489973FF64}"/>
              </a:ext>
            </a:extLst>
          </p:cNvPr>
          <p:cNvSpPr/>
          <p:nvPr/>
        </p:nvSpPr>
        <p:spPr>
          <a:xfrm>
            <a:off x="6296025" y="8039100"/>
            <a:ext cx="37147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48CAC4C-9F4B-442C-B325-334AB7542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7" t="25097" r="21746" b="57942"/>
          <a:stretch/>
        </p:blipFill>
        <p:spPr>
          <a:xfrm>
            <a:off x="116113" y="600299"/>
            <a:ext cx="8926075" cy="1302204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47290131-7F58-49EA-B893-863165840A3B}"/>
              </a:ext>
            </a:extLst>
          </p:cNvPr>
          <p:cNvSpPr txBox="1"/>
          <p:nvPr/>
        </p:nvSpPr>
        <p:spPr>
          <a:xfrm>
            <a:off x="4009026" y="1440838"/>
            <a:ext cx="2472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120%  …….. 420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pic>
        <p:nvPicPr>
          <p:cNvPr id="47" name="Obrázek 46">
            <a:extLst>
              <a:ext uri="{FF2B5EF4-FFF2-40B4-BE49-F238E27FC236}">
                <a16:creationId xmlns:a16="http://schemas.microsoft.com/office/drawing/2014/main" id="{48790B85-C023-4085-9783-779822C07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7" t="43104" r="21746" b="47220"/>
          <a:stretch/>
        </p:blipFill>
        <p:spPr>
          <a:xfrm>
            <a:off x="116113" y="2693078"/>
            <a:ext cx="8926075" cy="742950"/>
          </a:xfrm>
          <a:prstGeom prst="rect">
            <a:avLst/>
          </a:prstGeom>
        </p:spPr>
      </p:pic>
      <p:sp>
        <p:nvSpPr>
          <p:cNvPr id="48" name="TextovéPole 47">
            <a:extLst>
              <a:ext uri="{FF2B5EF4-FFF2-40B4-BE49-F238E27FC236}">
                <a16:creationId xmlns:a16="http://schemas.microsoft.com/office/drawing/2014/main" id="{A9C73D74-5678-4B6C-AEF7-77A3258D06C4}"/>
              </a:ext>
            </a:extLst>
          </p:cNvPr>
          <p:cNvSpPr txBox="1"/>
          <p:nvPr/>
        </p:nvSpPr>
        <p:spPr>
          <a:xfrm>
            <a:off x="4009026" y="1815417"/>
            <a:ext cx="2472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>
                <a:solidFill>
                  <a:srgbClr val="0070C0"/>
                </a:solidFill>
              </a:rPr>
              <a:t>100%  …….. x</a:t>
            </a:r>
            <a:endParaRPr lang="cs-CZ" sz="2200" u="sng" baseline="30000" dirty="0">
              <a:solidFill>
                <a:srgbClr val="0070C0"/>
              </a:solidFill>
            </a:endParaRP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4DE1334B-76D0-4C35-BD26-4066342BC581}"/>
              </a:ext>
            </a:extLst>
          </p:cNvPr>
          <p:cNvSpPr txBox="1"/>
          <p:nvPr/>
        </p:nvSpPr>
        <p:spPr>
          <a:xfrm>
            <a:off x="4066176" y="2180471"/>
            <a:ext cx="2472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x = 350 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64A8B51B-4021-432F-9293-E881300F7E2C}"/>
              </a:ext>
            </a:extLst>
          </p:cNvPr>
          <p:cNvSpPr txBox="1"/>
          <p:nvPr/>
        </p:nvSpPr>
        <p:spPr>
          <a:xfrm>
            <a:off x="8462047" y="1387770"/>
            <a:ext cx="40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D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pic>
        <p:nvPicPr>
          <p:cNvPr id="51" name="Obrázek 50">
            <a:extLst>
              <a:ext uri="{FF2B5EF4-FFF2-40B4-BE49-F238E27FC236}">
                <a16:creationId xmlns:a16="http://schemas.microsoft.com/office/drawing/2014/main" id="{DBC40785-5563-4F33-A7C0-CFB3C1AF4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7" t="53710" r="21746" b="17055"/>
          <a:stretch/>
        </p:blipFill>
        <p:spPr>
          <a:xfrm>
            <a:off x="108962" y="4283752"/>
            <a:ext cx="8926075" cy="2244583"/>
          </a:xfrm>
          <a:prstGeom prst="rect">
            <a:avLst/>
          </a:prstGeom>
        </p:spPr>
      </p:pic>
      <p:sp>
        <p:nvSpPr>
          <p:cNvPr id="52" name="TextovéPole 51">
            <a:extLst>
              <a:ext uri="{FF2B5EF4-FFF2-40B4-BE49-F238E27FC236}">
                <a16:creationId xmlns:a16="http://schemas.microsoft.com/office/drawing/2014/main" id="{FDCC3FFA-61FD-45E1-901E-3F12740DD297}"/>
              </a:ext>
            </a:extLst>
          </p:cNvPr>
          <p:cNvSpPr txBox="1"/>
          <p:nvPr/>
        </p:nvSpPr>
        <p:spPr>
          <a:xfrm>
            <a:off x="4009026" y="3008273"/>
            <a:ext cx="2472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0,48x – 51 = 0,33x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983FBD44-8208-40CF-A626-FA8A249285A8}"/>
              </a:ext>
            </a:extLst>
          </p:cNvPr>
          <p:cNvSpPr txBox="1"/>
          <p:nvPr/>
        </p:nvSpPr>
        <p:spPr>
          <a:xfrm>
            <a:off x="4561476" y="3347726"/>
            <a:ext cx="2472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0,15x = 51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37BC98C7-D01C-43CE-A855-B6E187BC00D3}"/>
              </a:ext>
            </a:extLst>
          </p:cNvPr>
          <p:cNvSpPr txBox="1"/>
          <p:nvPr/>
        </p:nvSpPr>
        <p:spPr>
          <a:xfrm>
            <a:off x="5037726" y="3715754"/>
            <a:ext cx="2472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x = 340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060C3CC7-50E9-4647-8F72-E1BD9DB1C1A4}"/>
              </a:ext>
            </a:extLst>
          </p:cNvPr>
          <p:cNvSpPr txBox="1"/>
          <p:nvPr/>
        </p:nvSpPr>
        <p:spPr>
          <a:xfrm>
            <a:off x="8462046" y="2924215"/>
            <a:ext cx="40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C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B55B6D8D-E958-48B3-BF97-2DE3856C9537}"/>
              </a:ext>
            </a:extLst>
          </p:cNvPr>
          <p:cNvSpPr txBox="1"/>
          <p:nvPr/>
        </p:nvSpPr>
        <p:spPr>
          <a:xfrm>
            <a:off x="6291704" y="4684200"/>
            <a:ext cx="2472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 : 3 = x : 270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C77613EC-87A5-4438-A7B1-1E8D6600410A}"/>
              </a:ext>
            </a:extLst>
          </p:cNvPr>
          <p:cNvSpPr txBox="1"/>
          <p:nvPr/>
        </p:nvSpPr>
        <p:spPr>
          <a:xfrm>
            <a:off x="6645569" y="5098696"/>
            <a:ext cx="964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x = 90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7884DFAE-13E0-4EE8-B96A-EBF8CDA096D7}"/>
              </a:ext>
            </a:extLst>
          </p:cNvPr>
          <p:cNvSpPr txBox="1"/>
          <p:nvPr/>
        </p:nvSpPr>
        <p:spPr>
          <a:xfrm>
            <a:off x="6642247" y="5592365"/>
            <a:ext cx="2035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90 + 270 = </a:t>
            </a:r>
            <a:r>
              <a:rPr lang="cs-CZ" sz="2200" b="1" dirty="0">
                <a:solidFill>
                  <a:srgbClr val="0070C0"/>
                </a:solidFill>
              </a:rPr>
              <a:t>360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38AA6AF8-C6C2-4E94-8726-62821BE57BDA}"/>
              </a:ext>
            </a:extLst>
          </p:cNvPr>
          <p:cNvSpPr txBox="1"/>
          <p:nvPr/>
        </p:nvSpPr>
        <p:spPr>
          <a:xfrm>
            <a:off x="8462045" y="4514106"/>
            <a:ext cx="40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E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19481927-2762-4EBF-A009-5C8F9D1E18A3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9-2018-2</a:t>
            </a:r>
          </a:p>
        </p:txBody>
      </p:sp>
      <p:sp>
        <p:nvSpPr>
          <p:cNvPr id="19" name="Šipka: doprava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70DEC7-74D4-4ED1-B55E-0F74037AB0F3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0" name="Šipka: doprava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E18474A-C488-4A66-A2D2-8FAAF288A42A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86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DB747A6F-EEFA-4E99-9C31-02489973FF64}"/>
              </a:ext>
            </a:extLst>
          </p:cNvPr>
          <p:cNvSpPr/>
          <p:nvPr/>
        </p:nvSpPr>
        <p:spPr>
          <a:xfrm>
            <a:off x="6296025" y="8039100"/>
            <a:ext cx="37147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EFC21980-B061-46F9-9B53-A024F6EB0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68" t="20865" r="19206" b="29320"/>
          <a:stretch/>
        </p:blipFill>
        <p:spPr>
          <a:xfrm>
            <a:off x="58056" y="145143"/>
            <a:ext cx="9068780" cy="3802744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B663DF45-94A0-46E7-8C24-319EF3CB1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68" t="78499" r="19206" b="8025"/>
          <a:stretch/>
        </p:blipFill>
        <p:spPr>
          <a:xfrm>
            <a:off x="43542" y="4194628"/>
            <a:ext cx="9068780" cy="1028700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EBAF67F5-1A2C-421E-92B9-CEA85270F9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46" t="57548" r="22410" b="30600"/>
          <a:stretch/>
        </p:blipFill>
        <p:spPr>
          <a:xfrm>
            <a:off x="-14515" y="5602512"/>
            <a:ext cx="8737601" cy="903891"/>
          </a:xfrm>
          <a:prstGeom prst="rect">
            <a:avLst/>
          </a:prstGeom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20BF67A0-A41A-419C-B919-D49D9232D298}"/>
              </a:ext>
            </a:extLst>
          </p:cNvPr>
          <p:cNvSpPr txBox="1"/>
          <p:nvPr/>
        </p:nvSpPr>
        <p:spPr>
          <a:xfrm>
            <a:off x="6671264" y="2969538"/>
            <a:ext cx="2472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Modré</a:t>
            </a:r>
            <a:r>
              <a:rPr lang="cs-CZ" sz="2000" dirty="0"/>
              <a:t>    </a:t>
            </a:r>
            <a:r>
              <a:rPr lang="cs-CZ" sz="2000" dirty="0">
                <a:solidFill>
                  <a:srgbClr val="FF0000"/>
                </a:solidFill>
              </a:rPr>
              <a:t>Červené</a:t>
            </a:r>
            <a:endParaRPr lang="cs-CZ" sz="2000" baseline="30000" dirty="0">
              <a:solidFill>
                <a:srgbClr val="FF0000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028C3F5-B054-4F32-B658-236569D78302}"/>
              </a:ext>
            </a:extLst>
          </p:cNvPr>
          <p:cNvSpPr txBox="1"/>
          <p:nvPr/>
        </p:nvSpPr>
        <p:spPr>
          <a:xfrm>
            <a:off x="6952251" y="3309265"/>
            <a:ext cx="1910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+ 6          + 3</a:t>
            </a:r>
            <a:endParaRPr lang="cs-CZ" sz="2000" baseline="30000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D312C714-381A-41A7-BCDA-D40BF3F18FC0}"/>
              </a:ext>
            </a:extLst>
          </p:cNvPr>
          <p:cNvSpPr txBox="1"/>
          <p:nvPr/>
        </p:nvSpPr>
        <p:spPr>
          <a:xfrm>
            <a:off x="6952251" y="3675293"/>
            <a:ext cx="1910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+ 6          + 5</a:t>
            </a:r>
            <a:endParaRPr lang="cs-CZ" sz="2000" baseline="30000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8AF4005C-954C-4158-A717-F6849AF063F8}"/>
              </a:ext>
            </a:extLst>
          </p:cNvPr>
          <p:cNvSpPr txBox="1"/>
          <p:nvPr/>
        </p:nvSpPr>
        <p:spPr>
          <a:xfrm>
            <a:off x="5416843" y="3990041"/>
            <a:ext cx="3741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Každá 2 pípnutí se rozdíl zvětší o </a:t>
            </a:r>
            <a:r>
              <a:rPr lang="cs-CZ" sz="2000" b="1" dirty="0">
                <a:solidFill>
                  <a:srgbClr val="0070C0"/>
                </a:solidFill>
              </a:rPr>
              <a:t>4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D48F2AF1-D8D0-45F6-8B59-7525E2B655C8}"/>
              </a:ext>
            </a:extLst>
          </p:cNvPr>
          <p:cNvSpPr txBox="1"/>
          <p:nvPr/>
        </p:nvSpPr>
        <p:spPr>
          <a:xfrm>
            <a:off x="2740317" y="2569428"/>
            <a:ext cx="620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Rozdíl 100 (500 – 400) bude po 50 pípnutích … 2 . (100 : 4)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7C0ACC24-1714-4D75-8987-2FC045924BF1}"/>
              </a:ext>
            </a:extLst>
          </p:cNvPr>
          <p:cNvSpPr txBox="1"/>
          <p:nvPr/>
        </p:nvSpPr>
        <p:spPr>
          <a:xfrm>
            <a:off x="1438208" y="3794518"/>
            <a:ext cx="2141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500 – 50 . 6 = </a:t>
            </a:r>
            <a:r>
              <a:rPr lang="cs-CZ" sz="2000" b="1" dirty="0"/>
              <a:t>200</a:t>
            </a:r>
            <a:endParaRPr lang="cs-CZ" sz="2000" b="1" baseline="30000" dirty="0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7A59CA9-D5FC-490A-94C6-2686AA78F35A}"/>
              </a:ext>
            </a:extLst>
          </p:cNvPr>
          <p:cNvSpPr txBox="1"/>
          <p:nvPr/>
        </p:nvSpPr>
        <p:spPr>
          <a:xfrm>
            <a:off x="2297399" y="5083112"/>
            <a:ext cx="357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123 : (3 + 5) = 15 </a:t>
            </a:r>
            <a:r>
              <a:rPr lang="cs-CZ" sz="2000" dirty="0" err="1">
                <a:solidFill>
                  <a:srgbClr val="0070C0"/>
                </a:solidFill>
              </a:rPr>
              <a:t>dvojpípnutí</a:t>
            </a:r>
            <a:r>
              <a:rPr lang="cs-CZ" sz="2000" dirty="0">
                <a:solidFill>
                  <a:srgbClr val="0070C0"/>
                </a:solidFill>
              </a:rPr>
              <a:t> + 3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3751DB0D-9CA7-4BB1-AC27-EA68A0F6F2B5}"/>
              </a:ext>
            </a:extLst>
          </p:cNvPr>
          <p:cNvSpPr txBox="1"/>
          <p:nvPr/>
        </p:nvSpPr>
        <p:spPr>
          <a:xfrm>
            <a:off x="5876925" y="5082918"/>
            <a:ext cx="1466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(31 pípnutí)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7A277897-E7E9-4A40-9159-4DB457DAEAAA}"/>
              </a:ext>
            </a:extLst>
          </p:cNvPr>
          <p:cNvSpPr txBox="1"/>
          <p:nvPr/>
        </p:nvSpPr>
        <p:spPr>
          <a:xfrm>
            <a:off x="7396162" y="5082918"/>
            <a:ext cx="1466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31 . 6 = </a:t>
            </a:r>
            <a:r>
              <a:rPr lang="cs-CZ" sz="2000" b="1" dirty="0">
                <a:solidFill>
                  <a:srgbClr val="0070C0"/>
                </a:solidFill>
              </a:rPr>
              <a:t>186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199EB4DE-F4AB-4CB7-9E7A-38F0C6FF62DC}"/>
              </a:ext>
            </a:extLst>
          </p:cNvPr>
          <p:cNvSpPr txBox="1"/>
          <p:nvPr/>
        </p:nvSpPr>
        <p:spPr>
          <a:xfrm>
            <a:off x="1635418" y="6102356"/>
            <a:ext cx="5316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Rozdíl 444 bude po 111 </a:t>
            </a:r>
            <a:r>
              <a:rPr lang="cs-CZ" sz="2000" dirty="0" err="1">
                <a:solidFill>
                  <a:srgbClr val="0070C0"/>
                </a:solidFill>
              </a:rPr>
              <a:t>dvojpípnutích</a:t>
            </a:r>
            <a:r>
              <a:rPr lang="cs-CZ" sz="2000">
                <a:solidFill>
                  <a:srgbClr val="0070C0"/>
                </a:solidFill>
              </a:rPr>
              <a:t> (444 : 4)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84569DD2-0754-49E1-B401-C65275181682}"/>
              </a:ext>
            </a:extLst>
          </p:cNvPr>
          <p:cNvSpPr txBox="1"/>
          <p:nvPr/>
        </p:nvSpPr>
        <p:spPr>
          <a:xfrm>
            <a:off x="5250653" y="6429315"/>
            <a:ext cx="359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200 + 111 . 8 = 200 + 888 = </a:t>
            </a:r>
            <a:r>
              <a:rPr lang="cs-CZ" sz="2000" b="1" dirty="0">
                <a:solidFill>
                  <a:srgbClr val="0070C0"/>
                </a:solidFill>
              </a:rPr>
              <a:t>1088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C59F4A9-735E-4C63-B9FF-9F9F1D6F994C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9-2018-2</a:t>
            </a:r>
          </a:p>
        </p:txBody>
      </p:sp>
      <p:sp>
        <p:nvSpPr>
          <p:cNvPr id="18" name="Šipka: doprava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33FB64-2192-4FC5-AB55-33152C161D52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9" name="Šipka: doprava 1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D36BD50-315B-453E-9E2D-7A670F7A2D55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8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DB747A6F-EEFA-4E99-9C31-02489973FF64}"/>
              </a:ext>
            </a:extLst>
          </p:cNvPr>
          <p:cNvSpPr/>
          <p:nvPr/>
        </p:nvSpPr>
        <p:spPr>
          <a:xfrm>
            <a:off x="6296025" y="8039100"/>
            <a:ext cx="37147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64A8B51B-4021-432F-9293-E881300F7E2C}"/>
              </a:ext>
            </a:extLst>
          </p:cNvPr>
          <p:cNvSpPr txBox="1"/>
          <p:nvPr/>
        </p:nvSpPr>
        <p:spPr>
          <a:xfrm>
            <a:off x="2354210" y="3044279"/>
            <a:ext cx="4730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0070C0"/>
                </a:solidFill>
              </a:rPr>
              <a:t>Konec prezentace</a:t>
            </a:r>
            <a:endParaRPr lang="cs-CZ" sz="4400" baseline="30000" dirty="0">
              <a:solidFill>
                <a:srgbClr val="0070C0"/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19481927-2762-4EBF-A009-5C8F9D1E18A3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9-2018-2</a:t>
            </a:r>
          </a:p>
        </p:txBody>
      </p:sp>
      <p:sp>
        <p:nvSpPr>
          <p:cNvPr id="20" name="Šipka: doprava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E18474A-C488-4A66-A2D2-8FAAF288A42A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65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ázek 48">
            <a:extLst>
              <a:ext uri="{FF2B5EF4-FFF2-40B4-BE49-F238E27FC236}">
                <a16:creationId xmlns:a16="http://schemas.microsoft.com/office/drawing/2014/main" id="{2F819921-A022-4012-94B1-8741DE949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56" t="30683" r="40149" b="59835"/>
          <a:stretch/>
        </p:blipFill>
        <p:spPr>
          <a:xfrm>
            <a:off x="0" y="2439973"/>
            <a:ext cx="8319700" cy="106680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72BE39F-15B1-44F2-912A-069B43745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56" t="21370" r="36511" b="72713"/>
          <a:stretch/>
        </p:blipFill>
        <p:spPr>
          <a:xfrm>
            <a:off x="74428" y="585620"/>
            <a:ext cx="7670519" cy="564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06472759-45DD-4253-9C6C-1F95F8CA6574}"/>
                  </a:ext>
                </a:extLst>
              </p:cNvPr>
              <p:cNvSpPr txBox="1"/>
              <p:nvPr/>
            </p:nvSpPr>
            <p:spPr>
              <a:xfrm>
                <a:off x="4019550" y="1279481"/>
                <a:ext cx="1850065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cs-CZ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. 14 =</a:t>
                </a:r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06472759-45DD-4253-9C6C-1F95F8CA6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0" y="1279481"/>
                <a:ext cx="1850065" cy="702244"/>
              </a:xfrm>
              <a:prstGeom prst="rect">
                <a:avLst/>
              </a:prstGeom>
              <a:blipFill>
                <a:blip r:embed="rId3"/>
                <a:stretch>
                  <a:fillRect r="-1645" b="-121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98C76EFD-4EF3-489F-B9DF-9F7C98794656}"/>
                  </a:ext>
                </a:extLst>
              </p:cNvPr>
              <p:cNvSpPr txBox="1"/>
              <p:nvPr/>
            </p:nvSpPr>
            <p:spPr>
              <a:xfrm>
                <a:off x="3508275" y="3582006"/>
                <a:ext cx="2978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100+1 : </m:t>
                      </m:r>
                      <m:rad>
                        <m:radPr>
                          <m:degHide m:val="on"/>
                          <m:ctrlP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10000</m:t>
                          </m:r>
                        </m:e>
                      </m:rad>
                      <m:r>
                        <a:rPr lang="cs-CZ" sz="2400" i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98C76EFD-4EF3-489F-B9DF-9F7C98794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275" y="3582006"/>
                <a:ext cx="29782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59381B51-82F8-4F2C-AE32-8DE2E0DE255C}"/>
              </a:ext>
            </a:extLst>
          </p:cNvPr>
          <p:cNvSpPr txBox="1"/>
          <p:nvPr/>
        </p:nvSpPr>
        <p:spPr>
          <a:xfrm>
            <a:off x="5731391" y="1375174"/>
            <a:ext cx="136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9 . 14 =</a:t>
            </a:r>
            <a:endParaRPr lang="cs-CZ" sz="2800" b="1" dirty="0">
              <a:solidFill>
                <a:srgbClr val="0070C0"/>
              </a:solidFill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570AE5D6-A48C-4E41-B597-9132580425EE}"/>
              </a:ext>
            </a:extLst>
          </p:cNvPr>
          <p:cNvCxnSpPr>
            <a:cxnSpLocks/>
          </p:cNvCxnSpPr>
          <p:nvPr/>
        </p:nvCxnSpPr>
        <p:spPr>
          <a:xfrm>
            <a:off x="4100512" y="1740141"/>
            <a:ext cx="157163" cy="192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AB7E6FD-37BD-43D2-B1F2-09ADFE626F3D}"/>
              </a:ext>
            </a:extLst>
          </p:cNvPr>
          <p:cNvCxnSpPr>
            <a:cxnSpLocks/>
          </p:cNvCxnSpPr>
          <p:nvPr/>
        </p:nvCxnSpPr>
        <p:spPr>
          <a:xfrm>
            <a:off x="4510087" y="1354378"/>
            <a:ext cx="290513" cy="216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103683D-5683-4DCD-9178-D69449C6B16B}"/>
              </a:ext>
            </a:extLst>
          </p:cNvPr>
          <p:cNvSpPr txBox="1"/>
          <p:nvPr/>
        </p:nvSpPr>
        <p:spPr>
          <a:xfrm>
            <a:off x="4507429" y="1060848"/>
            <a:ext cx="37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5904E5A-3263-4EF0-89EB-9A6A2B2A3BD3}"/>
              </a:ext>
            </a:extLst>
          </p:cNvPr>
          <p:cNvSpPr txBox="1"/>
          <p:nvPr/>
        </p:nvSpPr>
        <p:spPr>
          <a:xfrm>
            <a:off x="4026416" y="1860949"/>
            <a:ext cx="37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2AA3BAF-41A5-4E58-8DD8-42700D4DB93C}"/>
              </a:ext>
            </a:extLst>
          </p:cNvPr>
          <p:cNvSpPr txBox="1"/>
          <p:nvPr/>
        </p:nvSpPr>
        <p:spPr>
          <a:xfrm>
            <a:off x="6921562" y="1360660"/>
            <a:ext cx="900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126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C4468C1-84AD-4B08-BC8C-3A7A010EB7E7}"/>
              </a:ext>
            </a:extLst>
          </p:cNvPr>
          <p:cNvSpPr txBox="1"/>
          <p:nvPr/>
        </p:nvSpPr>
        <p:spPr>
          <a:xfrm>
            <a:off x="5307528" y="3968099"/>
            <a:ext cx="65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100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258286D-29AC-41C6-A4C5-E99D017C8A7F}"/>
              </a:ext>
            </a:extLst>
          </p:cNvPr>
          <p:cNvSpPr txBox="1"/>
          <p:nvPr/>
        </p:nvSpPr>
        <p:spPr>
          <a:xfrm>
            <a:off x="6318151" y="3582006"/>
            <a:ext cx="202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100 + 0,01=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DCAFF1B-8E8F-4272-83B8-2502F580D58F}"/>
              </a:ext>
            </a:extLst>
          </p:cNvPr>
          <p:cNvSpPr txBox="1"/>
          <p:nvPr/>
        </p:nvSpPr>
        <p:spPr>
          <a:xfrm>
            <a:off x="8080276" y="3610581"/>
            <a:ext cx="11399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100,01</a:t>
            </a:r>
          </a:p>
        </p:txBody>
      </p:sp>
      <p:pic>
        <p:nvPicPr>
          <p:cNvPr id="50" name="Obrázek 49">
            <a:extLst>
              <a:ext uri="{FF2B5EF4-FFF2-40B4-BE49-F238E27FC236}">
                <a16:creationId xmlns:a16="http://schemas.microsoft.com/office/drawing/2014/main" id="{B195E1B6-8DA6-4398-B72A-4CC0C0F4B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56" t="46160" r="77489" b="49488"/>
          <a:stretch/>
        </p:blipFill>
        <p:spPr>
          <a:xfrm>
            <a:off x="0" y="4687872"/>
            <a:ext cx="800100" cy="476251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227139A0-8705-4924-95CD-7C365CC573E8}"/>
              </a:ext>
            </a:extLst>
          </p:cNvPr>
          <p:cNvSpPr txBox="1"/>
          <p:nvPr/>
        </p:nvSpPr>
        <p:spPr>
          <a:xfrm>
            <a:off x="3547738" y="5271712"/>
            <a:ext cx="3681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0,005 . 100 – 120 : 2 =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73486FD-7735-4DF5-85C5-281458B8D8C4}"/>
              </a:ext>
            </a:extLst>
          </p:cNvPr>
          <p:cNvSpPr txBox="1"/>
          <p:nvPr/>
        </p:nvSpPr>
        <p:spPr>
          <a:xfrm>
            <a:off x="6576688" y="5271712"/>
            <a:ext cx="1624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0,5 – 60 =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909B489-8A5D-4F21-9763-87020149B58B}"/>
              </a:ext>
            </a:extLst>
          </p:cNvPr>
          <p:cNvSpPr txBox="1"/>
          <p:nvPr/>
        </p:nvSpPr>
        <p:spPr>
          <a:xfrm>
            <a:off x="7976862" y="5271712"/>
            <a:ext cx="11290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- 59,5</a:t>
            </a:r>
          </a:p>
        </p:txBody>
      </p:sp>
      <p:pic>
        <p:nvPicPr>
          <p:cNvPr id="51" name="Obrázek 50">
            <a:extLst>
              <a:ext uri="{FF2B5EF4-FFF2-40B4-BE49-F238E27FC236}">
                <a16:creationId xmlns:a16="http://schemas.microsoft.com/office/drawing/2014/main" id="{BC3E9867-C3B1-4160-9CBE-F9FF4997F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8" t="41181" r="58886" b="53740"/>
          <a:stretch/>
        </p:blipFill>
        <p:spPr>
          <a:xfrm>
            <a:off x="219075" y="3554398"/>
            <a:ext cx="3457576" cy="57150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11CED901-1031-4B57-BF61-D8213DA44110}"/>
              </a:ext>
            </a:extLst>
          </p:cNvPr>
          <p:cNvSpPr txBox="1"/>
          <p:nvPr/>
        </p:nvSpPr>
        <p:spPr>
          <a:xfrm>
            <a:off x="2497653" y="3996674"/>
            <a:ext cx="1169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3600</a:t>
            </a:r>
          </a:p>
        </p:txBody>
      </p:sp>
      <p:pic>
        <p:nvPicPr>
          <p:cNvPr id="52" name="Obrázek 51">
            <a:extLst>
              <a:ext uri="{FF2B5EF4-FFF2-40B4-BE49-F238E27FC236}">
                <a16:creationId xmlns:a16="http://schemas.microsoft.com/office/drawing/2014/main" id="{2E942C59-C562-4AC1-89EB-4359CBD6C5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6" t="51035" r="59520" b="44946"/>
          <a:stretch/>
        </p:blipFill>
        <p:spPr>
          <a:xfrm>
            <a:off x="219075" y="5259373"/>
            <a:ext cx="3343275" cy="466725"/>
          </a:xfrm>
          <a:prstGeom prst="rect">
            <a:avLst/>
          </a:prstGeom>
        </p:spPr>
      </p:pic>
      <p:sp>
        <p:nvSpPr>
          <p:cNvPr id="28" name="Obdélník 27">
            <a:extLst>
              <a:ext uri="{FF2B5EF4-FFF2-40B4-BE49-F238E27FC236}">
                <a16:creationId xmlns:a16="http://schemas.microsoft.com/office/drawing/2014/main" id="{CB44558F-0FC1-4D6A-A836-024DC347E19B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9-2018-2</a:t>
            </a:r>
          </a:p>
        </p:txBody>
      </p:sp>
      <p:sp>
        <p:nvSpPr>
          <p:cNvPr id="29" name="Šipka: doprava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4C9334-63EA-4F7F-9D80-5D269A94C9A7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0" name="Šipka: doprava 2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3DFC8AC-C67D-4EDE-96A1-A725B5677479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2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8" grpId="0"/>
      <p:bldP spid="14" grpId="0"/>
      <p:bldP spid="15" grpId="0"/>
      <p:bldP spid="20" grpId="0"/>
      <p:bldP spid="22" grpId="0"/>
      <p:bldP spid="23" grpId="0"/>
      <p:bldP spid="24" grpId="0"/>
      <p:bldP spid="17" grpId="0"/>
      <p:bldP spid="25" grpId="0"/>
      <p:bldP spid="26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rázek 58">
            <a:extLst>
              <a:ext uri="{FF2B5EF4-FFF2-40B4-BE49-F238E27FC236}">
                <a16:creationId xmlns:a16="http://schemas.microsoft.com/office/drawing/2014/main" id="{93F4A126-A3F2-4F2A-BBDD-AC55626A8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23" t="65803" r="61967" b="26081"/>
          <a:stretch/>
        </p:blipFill>
        <p:spPr>
          <a:xfrm>
            <a:off x="628649" y="1772205"/>
            <a:ext cx="2647951" cy="827484"/>
          </a:xfrm>
          <a:prstGeom prst="rect">
            <a:avLst/>
          </a:prstGeom>
        </p:spPr>
      </p:pic>
      <p:pic>
        <p:nvPicPr>
          <p:cNvPr id="49" name="Obrázek 48">
            <a:extLst>
              <a:ext uri="{FF2B5EF4-FFF2-40B4-BE49-F238E27FC236}">
                <a16:creationId xmlns:a16="http://schemas.microsoft.com/office/drawing/2014/main" id="{9FB277C6-606B-4B7E-97D1-D30BEE66E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10" t="78313" r="63703" b="11402"/>
          <a:stretch/>
        </p:blipFill>
        <p:spPr>
          <a:xfrm>
            <a:off x="590550" y="3448604"/>
            <a:ext cx="2409825" cy="106528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72BE39F-15B1-44F2-912A-069B43745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56" t="56445" r="36511" b="34197"/>
          <a:stretch/>
        </p:blipFill>
        <p:spPr>
          <a:xfrm>
            <a:off x="74428" y="648256"/>
            <a:ext cx="8021171" cy="933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7E2116F0-03EF-4422-9AAE-E9E0EFBBA099}"/>
                  </a:ext>
                </a:extLst>
              </p:cNvPr>
              <p:cNvSpPr txBox="1"/>
              <p:nvPr/>
            </p:nvSpPr>
            <p:spPr>
              <a:xfrm>
                <a:off x="3232195" y="1765663"/>
                <a:ext cx="2749505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5+4</m:t>
                              </m:r>
                            </m:num>
                            <m:den>
                              <m:r>
                                <a:rPr lang="cs-CZ" sz="22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16−7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7E2116F0-03EF-4422-9AAE-E9E0EFBBA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195" y="1765663"/>
                <a:ext cx="2749505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3B3E7343-33DA-4476-A4D4-45809BBAB4AE}"/>
                  </a:ext>
                </a:extLst>
              </p:cNvPr>
              <p:cNvSpPr txBox="1"/>
              <p:nvPr/>
            </p:nvSpPr>
            <p:spPr>
              <a:xfrm>
                <a:off x="2889038" y="3463271"/>
                <a:ext cx="5929636" cy="95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2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3B3E7343-33DA-4476-A4D4-45809BBAB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038" y="3463271"/>
                <a:ext cx="5929636" cy="956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62A77666-3F47-4B9C-8E92-42CC0A580E77}"/>
                  </a:ext>
                </a:extLst>
              </p:cNvPr>
              <p:cNvSpPr txBox="1"/>
              <p:nvPr/>
            </p:nvSpPr>
            <p:spPr>
              <a:xfrm>
                <a:off x="878967" y="1289413"/>
                <a:ext cx="378334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62A77666-3F47-4B9C-8E92-42CC0A580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67" y="1289413"/>
                <a:ext cx="378334" cy="726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E5A5A840-C187-43D2-BD65-6BE3F4DD0937}"/>
                  </a:ext>
                </a:extLst>
              </p:cNvPr>
              <p:cNvSpPr txBox="1"/>
              <p:nvPr/>
            </p:nvSpPr>
            <p:spPr>
              <a:xfrm>
                <a:off x="6946391" y="1803763"/>
                <a:ext cx="435484" cy="73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E5A5A840-C187-43D2-BD65-6BE3F4DD0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391" y="1803763"/>
                <a:ext cx="435484" cy="7352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46A91C2B-B0AD-4CAE-9EE3-5597EBD3C362}"/>
                  </a:ext>
                </a:extLst>
              </p:cNvPr>
              <p:cNvSpPr txBox="1"/>
              <p:nvPr/>
            </p:nvSpPr>
            <p:spPr>
              <a:xfrm>
                <a:off x="5927215" y="1803763"/>
                <a:ext cx="1245109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46A91C2B-B0AD-4CAE-9EE3-5597EBD3C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215" y="1803763"/>
                <a:ext cx="1245109" cy="728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254C26C5-490E-4C15-AC4C-E8D95CECE4F9}"/>
              </a:ext>
            </a:extLst>
          </p:cNvPr>
          <p:cNvCxnSpPr>
            <a:cxnSpLocks/>
          </p:cNvCxnSpPr>
          <p:nvPr/>
        </p:nvCxnSpPr>
        <p:spPr>
          <a:xfrm>
            <a:off x="6091237" y="1869837"/>
            <a:ext cx="157163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DF7BFFA7-D521-4A4E-8ACE-B66B172B2B53}"/>
              </a:ext>
            </a:extLst>
          </p:cNvPr>
          <p:cNvCxnSpPr>
            <a:cxnSpLocks/>
          </p:cNvCxnSpPr>
          <p:nvPr/>
        </p:nvCxnSpPr>
        <p:spPr>
          <a:xfrm>
            <a:off x="6462712" y="2265124"/>
            <a:ext cx="190501" cy="2166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4FCB2636-D76C-46E5-82D0-6ED93790D834}"/>
              </a:ext>
            </a:extLst>
          </p:cNvPr>
          <p:cNvCxnSpPr>
            <a:cxnSpLocks/>
          </p:cNvCxnSpPr>
          <p:nvPr/>
        </p:nvCxnSpPr>
        <p:spPr>
          <a:xfrm flipH="1">
            <a:off x="6472238" y="1865074"/>
            <a:ext cx="152401" cy="2262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E1D7747F-A7EB-4168-B980-C2D33409747F}"/>
              </a:ext>
            </a:extLst>
          </p:cNvPr>
          <p:cNvCxnSpPr>
            <a:cxnSpLocks/>
          </p:cNvCxnSpPr>
          <p:nvPr/>
        </p:nvCxnSpPr>
        <p:spPr>
          <a:xfrm flipH="1">
            <a:off x="6024563" y="2296080"/>
            <a:ext cx="261937" cy="2000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47EAD489-6300-4F81-A6A6-D9E06DD5523F}"/>
              </a:ext>
            </a:extLst>
          </p:cNvPr>
          <p:cNvSpPr txBox="1"/>
          <p:nvPr/>
        </p:nvSpPr>
        <p:spPr>
          <a:xfrm>
            <a:off x="6412429" y="1547731"/>
            <a:ext cx="37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21ED2A5E-D13C-4C62-8DE4-A80EF1CD6E10}"/>
              </a:ext>
            </a:extLst>
          </p:cNvPr>
          <p:cNvSpPr txBox="1"/>
          <p:nvPr/>
        </p:nvSpPr>
        <p:spPr>
          <a:xfrm>
            <a:off x="6089485" y="2433556"/>
            <a:ext cx="37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A070E663-505A-4883-AC47-4B6DDD61176B}"/>
              </a:ext>
            </a:extLst>
          </p:cNvPr>
          <p:cNvSpPr txBox="1"/>
          <p:nvPr/>
        </p:nvSpPr>
        <p:spPr>
          <a:xfrm>
            <a:off x="3659704" y="1490581"/>
            <a:ext cx="378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554311-C92D-4D35-8E60-7178DA470D04}"/>
              </a:ext>
            </a:extLst>
          </p:cNvPr>
          <p:cNvSpPr txBox="1"/>
          <p:nvPr/>
        </p:nvSpPr>
        <p:spPr>
          <a:xfrm>
            <a:off x="4907479" y="1490581"/>
            <a:ext cx="378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9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65EA27FC-E08A-4058-B1EE-6A36FAE4F77F}"/>
              </a:ext>
            </a:extLst>
          </p:cNvPr>
          <p:cNvCxnSpPr/>
          <p:nvPr/>
        </p:nvCxnSpPr>
        <p:spPr>
          <a:xfrm>
            <a:off x="730704" y="3952069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7416CFAD-6903-474A-B066-A9478C6DF8C0}"/>
              </a:ext>
            </a:extLst>
          </p:cNvPr>
          <p:cNvSpPr txBox="1"/>
          <p:nvPr/>
        </p:nvSpPr>
        <p:spPr>
          <a:xfrm>
            <a:off x="692666" y="3871831"/>
            <a:ext cx="264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5F172F35-07A6-45B9-A569-AA07E4BAE1F7}"/>
              </a:ext>
            </a:extLst>
          </p:cNvPr>
          <p:cNvCxnSpPr>
            <a:cxnSpLocks/>
          </p:cNvCxnSpPr>
          <p:nvPr/>
        </p:nvCxnSpPr>
        <p:spPr>
          <a:xfrm flipV="1">
            <a:off x="728322" y="3739118"/>
            <a:ext cx="193221" cy="18913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2C8A21D4-B0C0-44D5-A9A4-99F8648A41D1}"/>
              </a:ext>
            </a:extLst>
          </p:cNvPr>
          <p:cNvCxnSpPr>
            <a:cxnSpLocks/>
          </p:cNvCxnSpPr>
          <p:nvPr/>
        </p:nvCxnSpPr>
        <p:spPr>
          <a:xfrm flipV="1">
            <a:off x="1147423" y="3870086"/>
            <a:ext cx="193221" cy="18913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C735FF28-0E9A-409F-B727-B6D4664C4CA1}"/>
              </a:ext>
            </a:extLst>
          </p:cNvPr>
          <p:cNvSpPr txBox="1"/>
          <p:nvPr/>
        </p:nvSpPr>
        <p:spPr>
          <a:xfrm>
            <a:off x="699811" y="3462256"/>
            <a:ext cx="264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D836F1AA-3BE1-4504-BC31-ACC63D06FC30}"/>
              </a:ext>
            </a:extLst>
          </p:cNvPr>
          <p:cNvSpPr txBox="1"/>
          <p:nvPr/>
        </p:nvSpPr>
        <p:spPr>
          <a:xfrm>
            <a:off x="1254642" y="3838495"/>
            <a:ext cx="264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F56B0678-D606-49C0-B03F-B3AE1A6E1DFB}"/>
                  </a:ext>
                </a:extLst>
              </p:cNvPr>
              <p:cNvSpPr txBox="1"/>
              <p:nvPr/>
            </p:nvSpPr>
            <p:spPr>
              <a:xfrm>
                <a:off x="4395462" y="3472190"/>
                <a:ext cx="1179105" cy="947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F56B0678-D606-49C0-B03F-B3AE1A6E1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462" y="3472190"/>
                <a:ext cx="1179105" cy="9476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35DCAD97-07F6-486D-B5D5-B618D75D4CD7}"/>
                  </a:ext>
                </a:extLst>
              </p:cNvPr>
              <p:cNvSpPr txBox="1"/>
              <p:nvPr/>
            </p:nvSpPr>
            <p:spPr>
              <a:xfrm>
                <a:off x="6484726" y="3675163"/>
                <a:ext cx="1240278" cy="73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35DCAD97-07F6-486D-B5D5-B618D75D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26" y="3675163"/>
                <a:ext cx="1240278" cy="7352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5C9338C5-05F7-4F4D-95EE-24E426761B9B}"/>
                  </a:ext>
                </a:extLst>
              </p:cNvPr>
              <p:cNvSpPr txBox="1"/>
              <p:nvPr/>
            </p:nvSpPr>
            <p:spPr>
              <a:xfrm>
                <a:off x="7555948" y="3672782"/>
                <a:ext cx="888536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cs-CZ" sz="2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5C9338C5-05F7-4F4D-95EE-24E426761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948" y="3672782"/>
                <a:ext cx="888536" cy="7330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6D4DF4D9-A4F8-4F0E-AE01-0AA069A8EA85}"/>
                  </a:ext>
                </a:extLst>
              </p:cNvPr>
              <p:cNvSpPr txBox="1"/>
              <p:nvPr/>
            </p:nvSpPr>
            <p:spPr>
              <a:xfrm>
                <a:off x="5450583" y="3467427"/>
                <a:ext cx="1179105" cy="1220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4−9</m:t>
                              </m:r>
                            </m:num>
                            <m:den>
                              <m: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den>
                      </m:f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6D4DF4D9-A4F8-4F0E-AE01-0AA069A8E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583" y="3467427"/>
                <a:ext cx="1179105" cy="12207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ADB5F513-D765-4B54-94F4-F0D028456D6D}"/>
              </a:ext>
            </a:extLst>
          </p:cNvPr>
          <p:cNvCxnSpPr>
            <a:cxnSpLocks/>
          </p:cNvCxnSpPr>
          <p:nvPr/>
        </p:nvCxnSpPr>
        <p:spPr>
          <a:xfrm flipV="1">
            <a:off x="3431946" y="3555762"/>
            <a:ext cx="193221" cy="18913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E8F21BCD-A1B4-49DC-80FA-73CBE53CC596}"/>
              </a:ext>
            </a:extLst>
          </p:cNvPr>
          <p:cNvCxnSpPr>
            <a:cxnSpLocks/>
          </p:cNvCxnSpPr>
          <p:nvPr/>
        </p:nvCxnSpPr>
        <p:spPr>
          <a:xfrm flipV="1">
            <a:off x="3827235" y="3865324"/>
            <a:ext cx="193221" cy="18913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A2DEA014-3452-4DDC-AE25-5D9164CEBD1F}"/>
              </a:ext>
            </a:extLst>
          </p:cNvPr>
          <p:cNvSpPr txBox="1"/>
          <p:nvPr/>
        </p:nvSpPr>
        <p:spPr>
          <a:xfrm>
            <a:off x="3386767" y="3264612"/>
            <a:ext cx="264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CE6872E8-81C8-43B8-887C-50D73CC7EBB9}"/>
              </a:ext>
            </a:extLst>
          </p:cNvPr>
          <p:cNvSpPr txBox="1"/>
          <p:nvPr/>
        </p:nvSpPr>
        <p:spPr>
          <a:xfrm>
            <a:off x="3917785" y="3826589"/>
            <a:ext cx="264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0EE04BD9-FC79-4292-AD99-253BC6A89F6A}"/>
              </a:ext>
            </a:extLst>
          </p:cNvPr>
          <p:cNvCxnSpPr>
            <a:cxnSpLocks/>
          </p:cNvCxnSpPr>
          <p:nvPr/>
        </p:nvCxnSpPr>
        <p:spPr>
          <a:xfrm flipH="1" flipV="1">
            <a:off x="3793897" y="3543855"/>
            <a:ext cx="274184" cy="21295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6F07A679-ABB3-4612-9253-34FC81F1F3B6}"/>
              </a:ext>
            </a:extLst>
          </p:cNvPr>
          <p:cNvCxnSpPr>
            <a:cxnSpLocks/>
          </p:cNvCxnSpPr>
          <p:nvPr/>
        </p:nvCxnSpPr>
        <p:spPr>
          <a:xfrm flipH="1" flipV="1">
            <a:off x="3446236" y="3867706"/>
            <a:ext cx="193221" cy="18913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FAE466E3-C8EF-4321-BCC1-F97A3FD0965F}"/>
              </a:ext>
            </a:extLst>
          </p:cNvPr>
          <p:cNvSpPr txBox="1"/>
          <p:nvPr/>
        </p:nvSpPr>
        <p:spPr>
          <a:xfrm>
            <a:off x="3793962" y="3264612"/>
            <a:ext cx="264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FA6E9CEB-7801-4908-BD53-7B3E90AD95F6}"/>
              </a:ext>
            </a:extLst>
          </p:cNvPr>
          <p:cNvSpPr txBox="1"/>
          <p:nvPr/>
        </p:nvSpPr>
        <p:spPr>
          <a:xfrm>
            <a:off x="3270086" y="3826590"/>
            <a:ext cx="264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58" name="Obrázek 57">
            <a:extLst>
              <a:ext uri="{FF2B5EF4-FFF2-40B4-BE49-F238E27FC236}">
                <a16:creationId xmlns:a16="http://schemas.microsoft.com/office/drawing/2014/main" id="{41A8C86B-6748-42D4-9787-B4DC18BCA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56" t="74618" r="77521" b="21587"/>
          <a:stretch/>
        </p:blipFill>
        <p:spPr>
          <a:xfrm>
            <a:off x="-1" y="2972355"/>
            <a:ext cx="783518" cy="396000"/>
          </a:xfrm>
          <a:prstGeom prst="rect">
            <a:avLst/>
          </a:prstGeom>
        </p:spPr>
      </p:pic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57BFCCCE-D66F-47A0-AEDF-F8834BFBEAC8}"/>
              </a:ext>
            </a:extLst>
          </p:cNvPr>
          <p:cNvCxnSpPr/>
          <p:nvPr/>
        </p:nvCxnSpPr>
        <p:spPr>
          <a:xfrm>
            <a:off x="2154691" y="2347106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4143E296-90BA-4B64-BA50-2B03260CFEDE}"/>
              </a:ext>
            </a:extLst>
          </p:cNvPr>
          <p:cNvSpPr txBox="1"/>
          <p:nvPr/>
        </p:nvSpPr>
        <p:spPr>
          <a:xfrm>
            <a:off x="2111891" y="2271631"/>
            <a:ext cx="26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69BA5D17-C937-4F08-BB2B-7511454178B6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9-2018-2</a:t>
            </a:r>
          </a:p>
        </p:txBody>
      </p:sp>
      <p:sp>
        <p:nvSpPr>
          <p:cNvPr id="62" name="Šipka: doprava 6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C92D6F-2228-456E-BD78-C5D7CACA2119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3" name="Šipka: doprava 6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4547A29-AB7D-4B36-9353-10BD2EA5457D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00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7" grpId="0"/>
      <p:bldP spid="28" grpId="0"/>
      <p:bldP spid="29" grpId="0"/>
      <p:bldP spid="34" grpId="0"/>
      <p:bldP spid="35" grpId="0"/>
      <p:bldP spid="38" grpId="0"/>
      <p:bldP spid="39" grpId="0"/>
      <p:bldP spid="36" grpId="0"/>
      <p:bldP spid="43" grpId="0"/>
      <p:bldP spid="44" grpId="0"/>
      <p:bldP spid="45" grpId="0"/>
      <p:bldP spid="47" grpId="0"/>
      <p:bldP spid="48" grpId="0"/>
      <p:bldP spid="41" grpId="0"/>
      <p:bldP spid="52" grpId="0"/>
      <p:bldP spid="53" grpId="0"/>
      <p:bldP spid="56" grpId="0"/>
      <p:bldP spid="57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1AD93E3-1A2A-426F-8A7D-D72AA8601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68" t="22817" r="38632" b="67760"/>
          <a:stretch/>
        </p:blipFill>
        <p:spPr>
          <a:xfrm>
            <a:off x="18385" y="672737"/>
            <a:ext cx="8261135" cy="1052627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6F5BFEC6-0DCF-412A-9D81-5AB2B676999A}"/>
              </a:ext>
            </a:extLst>
          </p:cNvPr>
          <p:cNvSpPr txBox="1"/>
          <p:nvPr/>
        </p:nvSpPr>
        <p:spPr>
          <a:xfrm>
            <a:off x="855425" y="1818378"/>
            <a:ext cx="224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+ 12a + 9a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B09A491-E74E-46AA-8874-61FD339C6317}"/>
              </a:ext>
            </a:extLst>
          </p:cNvPr>
          <p:cNvSpPr txBox="1"/>
          <p:nvPr/>
        </p:nvSpPr>
        <p:spPr>
          <a:xfrm>
            <a:off x="2811817" y="1818379"/>
            <a:ext cx="285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(                           ) =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0EEF9415-94E2-4B96-BABE-924A836E47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68" t="34613" r="38632" b="55405"/>
          <a:stretch/>
        </p:blipFill>
        <p:spPr>
          <a:xfrm>
            <a:off x="-1" y="3086333"/>
            <a:ext cx="7720203" cy="104199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F3617DD-21A3-4D26-B78C-63A3AC29429D}"/>
              </a:ext>
            </a:extLst>
          </p:cNvPr>
          <p:cNvSpPr/>
          <p:nvPr/>
        </p:nvSpPr>
        <p:spPr>
          <a:xfrm>
            <a:off x="3192497" y="1833095"/>
            <a:ext cx="1909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12a + 9a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642D460-9E95-4D0C-BC37-518AA8DDBB9B}"/>
              </a:ext>
            </a:extLst>
          </p:cNvPr>
          <p:cNvSpPr txBox="1"/>
          <p:nvPr/>
        </p:nvSpPr>
        <p:spPr>
          <a:xfrm>
            <a:off x="5119081" y="2318109"/>
            <a:ext cx="87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24a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CA0E36E-51B5-4C09-9861-3B07A4D860DE}"/>
              </a:ext>
            </a:extLst>
          </p:cNvPr>
          <p:cNvSpPr txBox="1"/>
          <p:nvPr/>
        </p:nvSpPr>
        <p:spPr>
          <a:xfrm>
            <a:off x="855425" y="2328741"/>
            <a:ext cx="224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+ 12a + 9a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B0CF030B-AEB8-4378-8C5E-42F06A74681B}"/>
              </a:ext>
            </a:extLst>
          </p:cNvPr>
          <p:cNvSpPr/>
          <p:nvPr/>
        </p:nvSpPr>
        <p:spPr>
          <a:xfrm>
            <a:off x="2820355" y="2332825"/>
            <a:ext cx="2432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4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+ 12a – 9a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cs-CZ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0B12E1DE-A22B-4323-A73B-BB473C0D093B}"/>
                  </a:ext>
                </a:extLst>
              </p:cNvPr>
              <p:cNvSpPr txBox="1"/>
              <p:nvPr/>
            </p:nvSpPr>
            <p:spPr>
              <a:xfrm>
                <a:off x="728217" y="4000902"/>
                <a:ext cx="1238806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cs-CZ" sz="2400" baseline="30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4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0B12E1DE-A22B-4323-A73B-BB473C0D0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17" y="4000902"/>
                <a:ext cx="1238806" cy="701602"/>
              </a:xfrm>
              <a:prstGeom prst="rect">
                <a:avLst/>
              </a:prstGeom>
              <a:blipFill>
                <a:blip r:embed="rId3"/>
                <a:stretch>
                  <a:fillRect l="-7353" b="-34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ovéPole 23">
            <a:extLst>
              <a:ext uri="{FF2B5EF4-FFF2-40B4-BE49-F238E27FC236}">
                <a16:creationId xmlns:a16="http://schemas.microsoft.com/office/drawing/2014/main" id="{25AB2911-0BAB-426A-AE71-3F145E631D81}"/>
              </a:ext>
            </a:extLst>
          </p:cNvPr>
          <p:cNvSpPr txBox="1"/>
          <p:nvPr/>
        </p:nvSpPr>
        <p:spPr>
          <a:xfrm>
            <a:off x="1791474" y="4128494"/>
            <a:ext cx="898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+ 9n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4650A87-771D-4CD3-82BE-161957769810}"/>
              </a:ext>
            </a:extLst>
          </p:cNvPr>
          <p:cNvSpPr txBox="1"/>
          <p:nvPr/>
        </p:nvSpPr>
        <p:spPr>
          <a:xfrm>
            <a:off x="2557018" y="4128496"/>
            <a:ext cx="1610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- 3n + n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DCC5B1CA-2720-4350-BFBA-12DC746EB62F}"/>
                  </a:ext>
                </a:extLst>
              </p:cNvPr>
              <p:cNvSpPr txBox="1"/>
              <p:nvPr/>
            </p:nvSpPr>
            <p:spPr>
              <a:xfrm>
                <a:off x="4077473" y="4022168"/>
                <a:ext cx="1749168" cy="66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6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6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n</a:t>
                </a:r>
                <a:r>
                  <a:rPr lang="cs-CZ" sz="2600" b="1" baseline="30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 </a:t>
                </a:r>
                <a:r>
                  <a:rPr lang="cs-CZ" sz="26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+ 7n </a:t>
                </a:r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DCC5B1CA-2720-4350-BFBA-12DC746EB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473" y="4022168"/>
                <a:ext cx="1749168" cy="668388"/>
              </a:xfrm>
              <a:prstGeom prst="rect">
                <a:avLst/>
              </a:prstGeom>
              <a:blipFill>
                <a:blip r:embed="rId4"/>
                <a:stretch>
                  <a:fillRect l="-6272" r="-4530" b="-82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ovéPole 26">
            <a:extLst>
              <a:ext uri="{FF2B5EF4-FFF2-40B4-BE49-F238E27FC236}">
                <a16:creationId xmlns:a16="http://schemas.microsoft.com/office/drawing/2014/main" id="{85C4EB63-6076-4B06-9583-C47B96352A7A}"/>
              </a:ext>
            </a:extLst>
          </p:cNvPr>
          <p:cNvSpPr txBox="1"/>
          <p:nvPr/>
        </p:nvSpPr>
        <p:spPr>
          <a:xfrm>
            <a:off x="3343444" y="3126183"/>
            <a:ext cx="877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3n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46A270D-8117-4B19-9122-CA132D489B65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9-2018-2</a:t>
            </a:r>
          </a:p>
        </p:txBody>
      </p:sp>
      <p:sp>
        <p:nvSpPr>
          <p:cNvPr id="16" name="Šipka: doprava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DCEE12F-6B84-45EE-9B3C-C36A05EBE370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8" name="Šipka: doprava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2CA9591-9BFA-4466-BD6C-5FBF40188B62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7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7" grpId="0"/>
      <p:bldP spid="3" grpId="0"/>
      <p:bldP spid="21" grpId="0"/>
      <p:bldP spid="22" grpId="0"/>
      <p:bldP spid="23" grpId="0"/>
      <p:bldP spid="39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1AD93E3-1A2A-426F-8A7D-D72AA8601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69" t="49324" r="42991" b="38734"/>
          <a:stretch/>
        </p:blipFill>
        <p:spPr>
          <a:xfrm>
            <a:off x="15865" y="122676"/>
            <a:ext cx="5559451" cy="1064592"/>
          </a:xfrm>
          <a:prstGeom prst="rect">
            <a:avLst/>
          </a:prstGeom>
        </p:spPr>
      </p:pic>
      <p:sp>
        <p:nvSpPr>
          <p:cNvPr id="41" name="TextovéPole 40">
            <a:extLst>
              <a:ext uri="{FF2B5EF4-FFF2-40B4-BE49-F238E27FC236}">
                <a16:creationId xmlns:a16="http://schemas.microsoft.com/office/drawing/2014/main" id="{3C97C83E-6DFA-48A8-A494-56CBBE877BD8}"/>
              </a:ext>
            </a:extLst>
          </p:cNvPr>
          <p:cNvSpPr txBox="1"/>
          <p:nvPr/>
        </p:nvSpPr>
        <p:spPr>
          <a:xfrm>
            <a:off x="282441" y="1827906"/>
            <a:ext cx="3546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+ 2x + 0,6 </a:t>
            </a:r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cs-CZ" sz="24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A2C737EC-3915-48D6-B5A0-BF6D97FB6CA3}"/>
              </a:ext>
            </a:extLst>
          </p:cNvPr>
          <p:cNvSpPr txBox="1"/>
          <p:nvPr/>
        </p:nvSpPr>
        <p:spPr>
          <a:xfrm>
            <a:off x="3519942" y="1806640"/>
            <a:ext cx="107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-0,6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31E6BC07-9D14-40ED-BD84-FBB4440AAA8A}"/>
              </a:ext>
            </a:extLst>
          </p:cNvPr>
          <p:cNvSpPr txBox="1"/>
          <p:nvPr/>
        </p:nvSpPr>
        <p:spPr>
          <a:xfrm>
            <a:off x="1651538" y="2316396"/>
            <a:ext cx="13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2x </a:t>
            </a:r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-0,4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6B84DBB9-4606-46B8-80E2-39C5C246E5BD}"/>
              </a:ext>
            </a:extLst>
          </p:cNvPr>
          <p:cNvSpPr txBox="1"/>
          <p:nvPr/>
        </p:nvSpPr>
        <p:spPr>
          <a:xfrm>
            <a:off x="3497602" y="2289571"/>
            <a:ext cx="886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:2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8952677C-CA2B-41F3-BECB-70D84CC4376B}"/>
              </a:ext>
            </a:extLst>
          </p:cNvPr>
          <p:cNvSpPr txBox="1"/>
          <p:nvPr/>
        </p:nvSpPr>
        <p:spPr>
          <a:xfrm>
            <a:off x="1791666" y="2778061"/>
            <a:ext cx="13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-0,2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1C33D3C5-85B6-403B-84CF-87FE440A6709}"/>
              </a:ext>
            </a:extLst>
          </p:cNvPr>
          <p:cNvSpPr txBox="1"/>
          <p:nvPr/>
        </p:nvSpPr>
        <p:spPr>
          <a:xfrm>
            <a:off x="4692702" y="1936493"/>
            <a:ext cx="3916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10y - 15 - 8y = 20 - 10y - 20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01601513-0C8F-470C-ADC3-17C4B145B7AE}"/>
              </a:ext>
            </a:extLst>
          </p:cNvPr>
          <p:cNvSpPr txBox="1"/>
          <p:nvPr/>
        </p:nvSpPr>
        <p:spPr>
          <a:xfrm>
            <a:off x="7536045" y="2398043"/>
            <a:ext cx="172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+10y+15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A5DE6F3D-E8C7-4391-AF5B-1E87CCF87D02}"/>
              </a:ext>
            </a:extLst>
          </p:cNvPr>
          <p:cNvSpPr txBox="1"/>
          <p:nvPr/>
        </p:nvSpPr>
        <p:spPr>
          <a:xfrm>
            <a:off x="5740421" y="2945333"/>
            <a:ext cx="147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12y = 15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A4D45948-4554-45E7-AA94-D25C0866DB4C}"/>
              </a:ext>
            </a:extLst>
          </p:cNvPr>
          <p:cNvSpPr txBox="1"/>
          <p:nvPr/>
        </p:nvSpPr>
        <p:spPr>
          <a:xfrm>
            <a:off x="7512622" y="2917102"/>
            <a:ext cx="838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:12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51634178-88CE-49C7-8B7E-8993BB32AD67}"/>
                  </a:ext>
                </a:extLst>
              </p:cNvPr>
              <p:cNvSpPr txBox="1"/>
              <p:nvPr/>
            </p:nvSpPr>
            <p:spPr>
              <a:xfrm>
                <a:off x="6054988" y="3388366"/>
                <a:ext cx="1812662" cy="62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51634178-88CE-49C7-8B7E-8993BB32A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988" y="3388366"/>
                <a:ext cx="1812662" cy="629531"/>
              </a:xfrm>
              <a:prstGeom prst="rect">
                <a:avLst/>
              </a:prstGeom>
              <a:blipFill>
                <a:blip r:embed="rId3"/>
                <a:stretch>
                  <a:fillRect l="-5034"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ovéPole 51">
            <a:extLst>
              <a:ext uri="{FF2B5EF4-FFF2-40B4-BE49-F238E27FC236}">
                <a16:creationId xmlns:a16="http://schemas.microsoft.com/office/drawing/2014/main" id="{6F3EE9DE-D74A-4FDA-ACCA-6F0CE701720E}"/>
              </a:ext>
            </a:extLst>
          </p:cNvPr>
          <p:cNvSpPr txBox="1"/>
          <p:nvPr/>
        </p:nvSpPr>
        <p:spPr>
          <a:xfrm>
            <a:off x="5345497" y="2423633"/>
            <a:ext cx="208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2y - 15 = -10y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E300902C-8992-4AC5-BAAD-1F4B94C3B1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44" t="61546" r="57626" b="32299"/>
          <a:stretch/>
        </p:blipFill>
        <p:spPr>
          <a:xfrm>
            <a:off x="138215" y="1233370"/>
            <a:ext cx="3423691" cy="65379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CAF80487-CB7C-4ECB-8B1A-5B9682427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24" t="61105" r="27745" b="31677"/>
          <a:stretch/>
        </p:blipFill>
        <p:spPr>
          <a:xfrm>
            <a:off x="4752743" y="1286541"/>
            <a:ext cx="3232307" cy="699415"/>
          </a:xfrm>
          <a:prstGeom prst="rect">
            <a:avLst/>
          </a:prstGeom>
        </p:spPr>
      </p:pic>
      <p:sp>
        <p:nvSpPr>
          <p:cNvPr id="46" name="TextovéPole 45">
            <a:extLst>
              <a:ext uri="{FF2B5EF4-FFF2-40B4-BE49-F238E27FC236}">
                <a16:creationId xmlns:a16="http://schemas.microsoft.com/office/drawing/2014/main" id="{C78660DA-F101-4090-89CB-B3F28769210F}"/>
              </a:ext>
            </a:extLst>
          </p:cNvPr>
          <p:cNvSpPr txBox="1"/>
          <p:nvPr/>
        </p:nvSpPr>
        <p:spPr>
          <a:xfrm>
            <a:off x="7967029" y="878549"/>
            <a:ext cx="8064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.20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23C2CC45-48FA-4571-8AB1-284B2ABF34DF}"/>
              </a:ext>
            </a:extLst>
          </p:cNvPr>
          <p:cNvCxnSpPr/>
          <p:nvPr/>
        </p:nvCxnSpPr>
        <p:spPr>
          <a:xfrm flipV="1">
            <a:off x="340242" y="1892595"/>
            <a:ext cx="287079" cy="340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39DB20E-BED4-4C73-9A55-380D5A57EAB3}"/>
              </a:ext>
            </a:extLst>
          </p:cNvPr>
          <p:cNvSpPr txBox="1"/>
          <p:nvPr/>
        </p:nvSpPr>
        <p:spPr>
          <a:xfrm>
            <a:off x="2302627" y="1817274"/>
            <a:ext cx="1301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+ 0,2</a:t>
            </a: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495A578D-F8AF-4F7B-A414-E127EB531311}"/>
              </a:ext>
            </a:extLst>
          </p:cNvPr>
          <p:cNvCxnSpPr/>
          <p:nvPr/>
        </p:nvCxnSpPr>
        <p:spPr>
          <a:xfrm flipV="1">
            <a:off x="2349796" y="1892595"/>
            <a:ext cx="287079" cy="340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>
            <a:extLst>
              <a:ext uri="{FF2B5EF4-FFF2-40B4-BE49-F238E27FC236}">
                <a16:creationId xmlns:a16="http://schemas.microsoft.com/office/drawing/2014/main" id="{6E3920C9-F6DA-4839-8BE5-FEE1929F1B45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9-2018-2</a:t>
            </a:r>
          </a:p>
        </p:txBody>
      </p:sp>
      <p:sp>
        <p:nvSpPr>
          <p:cNvPr id="21" name="Šipka: doprava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E061B2-3B35-420B-8F7A-7B16CD716A15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4" name="Šipka: doprava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3D9173C-6D79-4681-8FF5-BA847CCABB9A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69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46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435DCBA-DAE1-4284-AAF0-A060D41B3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1" t="26331" r="30465" b="11034"/>
          <a:stretch/>
        </p:blipFill>
        <p:spPr>
          <a:xfrm>
            <a:off x="-21266" y="74538"/>
            <a:ext cx="7219504" cy="578706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917F461-7BE3-41EA-9E13-8E90445F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94" t="55169" r="31203" b="40414"/>
          <a:stretch/>
        </p:blipFill>
        <p:spPr>
          <a:xfrm>
            <a:off x="-17755" y="5453992"/>
            <a:ext cx="7198238" cy="40010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79B1865-5D4D-42AB-80C6-C4C88E387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49" t="63342" r="33023" b="28644"/>
          <a:stretch/>
        </p:blipFill>
        <p:spPr>
          <a:xfrm>
            <a:off x="74912" y="5874443"/>
            <a:ext cx="6703402" cy="72581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F615B76-7B98-46A8-BF4F-C82448BF7C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49" t="75340" r="33023" b="21979"/>
          <a:stretch/>
        </p:blipFill>
        <p:spPr>
          <a:xfrm>
            <a:off x="77293" y="6608128"/>
            <a:ext cx="6703402" cy="24288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0DBA6B4-8CBE-4D69-A3EE-3637CE62CFCC}"/>
              </a:ext>
            </a:extLst>
          </p:cNvPr>
          <p:cNvSpPr txBox="1"/>
          <p:nvPr/>
        </p:nvSpPr>
        <p:spPr>
          <a:xfrm>
            <a:off x="6066980" y="5444101"/>
            <a:ext cx="230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1500 : 600 = </a:t>
            </a: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2,5x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145F47B-72F2-4C33-B12F-A6E5B5C2FD9F}"/>
                  </a:ext>
                </a:extLst>
              </p:cNvPr>
              <p:cNvSpPr/>
              <p:nvPr/>
            </p:nvSpPr>
            <p:spPr>
              <a:xfrm>
                <a:off x="6889461" y="5842551"/>
                <a:ext cx="1482569" cy="581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cs-CZ" sz="2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600</m:t>
                        </m:r>
                      </m:den>
                    </m:f>
                    <m:r>
                      <a:rPr lang="cs-CZ" sz="2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cs-CZ" sz="22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cs-CZ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145F47B-72F2-4C33-B12F-A6E5B5C2F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461" y="5842551"/>
                <a:ext cx="1482569" cy="5818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B1AA3F48-36D3-46DB-8F8E-9230A2385694}"/>
                  </a:ext>
                </a:extLst>
              </p:cNvPr>
              <p:cNvSpPr/>
              <p:nvPr/>
            </p:nvSpPr>
            <p:spPr>
              <a:xfrm>
                <a:off x="4765387" y="6281475"/>
                <a:ext cx="1140114" cy="581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cs-CZ" sz="2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600</m:t>
                        </m:r>
                      </m:den>
                    </m:f>
                    <m:r>
                      <a:rPr lang="cs-CZ" sz="2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2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cs-CZ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B1AA3F48-36D3-46DB-8F8E-9230A238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387" y="6281475"/>
                <a:ext cx="1140114" cy="5818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34312568-CE9C-4137-A905-C9236EAAFA1D}"/>
                  </a:ext>
                </a:extLst>
              </p:cNvPr>
              <p:cNvSpPr/>
              <p:nvPr/>
            </p:nvSpPr>
            <p:spPr>
              <a:xfrm>
                <a:off x="6079390" y="6300525"/>
                <a:ext cx="2559785" cy="570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. </a:t>
                </a:r>
                <a:r>
                  <a:rPr lang="cs-CZ" sz="2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1500</a:t>
                </a:r>
                <a:r>
                  <a:rPr lang="cs-CZ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2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1125 m </a:t>
                </a:r>
                <a:endParaRPr lang="cs-CZ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34312568-CE9C-4137-A905-C9236EAAF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390" y="6300525"/>
                <a:ext cx="2559785" cy="570413"/>
              </a:xfrm>
              <a:prstGeom prst="rect">
                <a:avLst/>
              </a:prstGeom>
              <a:blipFill>
                <a:blip r:embed="rId6"/>
                <a:stretch>
                  <a:fillRect b="-75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>
            <a:extLst>
              <a:ext uri="{FF2B5EF4-FFF2-40B4-BE49-F238E27FC236}">
                <a16:creationId xmlns:a16="http://schemas.microsoft.com/office/drawing/2014/main" id="{56E65592-A1AC-4CCB-8089-48B9D5649085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9-2018-2</a:t>
            </a:r>
          </a:p>
        </p:txBody>
      </p:sp>
      <p:sp>
        <p:nvSpPr>
          <p:cNvPr id="14" name="Šipka: doprava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1FCE8C-8174-412C-8390-9DEB44DAB785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Šipka: doprava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B36027B-940B-4B93-802E-151BB73F8022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46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E47004B-E53B-4A72-B7DE-1D48C2C6C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60" t="20582" r="17460" b="7178"/>
          <a:stretch/>
        </p:blipFill>
        <p:spPr>
          <a:xfrm>
            <a:off x="29028" y="164596"/>
            <a:ext cx="9100454" cy="5109026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id="{EF136000-4081-4107-BACD-B6D627F9A0C9}"/>
              </a:ext>
            </a:extLst>
          </p:cNvPr>
          <p:cNvSpPr txBox="1"/>
          <p:nvPr/>
        </p:nvSpPr>
        <p:spPr>
          <a:xfrm>
            <a:off x="6839557" y="4110985"/>
            <a:ext cx="1901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x</a:t>
            </a:r>
            <a:r>
              <a:rPr lang="cs-CZ" sz="2200" baseline="30000" dirty="0"/>
              <a:t>2</a:t>
            </a:r>
            <a:r>
              <a:rPr lang="cs-CZ" sz="2200" dirty="0"/>
              <a:t> = 5</a:t>
            </a:r>
            <a:r>
              <a:rPr lang="cs-CZ" sz="2200" baseline="30000" dirty="0"/>
              <a:t>2</a:t>
            </a:r>
            <a:r>
              <a:rPr lang="cs-CZ" sz="2200" dirty="0"/>
              <a:t> - 3</a:t>
            </a:r>
            <a:r>
              <a:rPr lang="cs-CZ" sz="2200" baseline="30000" dirty="0"/>
              <a:t>2</a:t>
            </a:r>
            <a:endParaRPr lang="cs-CZ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C7E0F7F3-7CA0-46AF-8084-8C02E03220EB}"/>
                  </a:ext>
                </a:extLst>
              </p:cNvPr>
              <p:cNvSpPr txBox="1"/>
              <p:nvPr/>
            </p:nvSpPr>
            <p:spPr>
              <a:xfrm>
                <a:off x="6839557" y="4520373"/>
                <a:ext cx="1901014" cy="478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/>
                  <a:t>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endParaRPr lang="cs-CZ" sz="2200" dirty="0"/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C7E0F7F3-7CA0-46AF-8084-8C02E0322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557" y="4520373"/>
                <a:ext cx="1901014" cy="478529"/>
              </a:xfrm>
              <a:prstGeom prst="rect">
                <a:avLst/>
              </a:prstGeom>
              <a:blipFill>
                <a:blip r:embed="rId3"/>
                <a:stretch>
                  <a:fillRect l="-4167" t="-2564" b="-217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4E3CFF93-6D39-4BDD-8551-6239FE57EE58}"/>
                  </a:ext>
                </a:extLst>
              </p:cNvPr>
              <p:cNvSpPr txBox="1"/>
              <p:nvPr/>
            </p:nvSpPr>
            <p:spPr>
              <a:xfrm>
                <a:off x="6839556" y="4971564"/>
                <a:ext cx="190101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b="1" dirty="0">
                    <a:solidFill>
                      <a:srgbClr val="FF0000"/>
                    </a:solidFill>
                  </a:rPr>
                  <a:t>x = </a:t>
                </a:r>
                <a14:m>
                  <m:oMath xmlns:m="http://schemas.openxmlformats.org/officeDocument/2006/math">
                    <m:r>
                      <a:rPr lang="cs-CZ" sz="2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cs-CZ" sz="2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cs-CZ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4E3CFF93-6D39-4BDD-8551-6239FE57E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556" y="4971564"/>
                <a:ext cx="1901014" cy="430887"/>
              </a:xfrm>
              <a:prstGeom prst="rect">
                <a:avLst/>
              </a:prstGeom>
              <a:blipFill>
                <a:blip r:embed="rId4"/>
                <a:stretch>
                  <a:fillRect l="-4167" t="-10000" b="-28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ovéPole 49">
            <a:extLst>
              <a:ext uri="{FF2B5EF4-FFF2-40B4-BE49-F238E27FC236}">
                <a16:creationId xmlns:a16="http://schemas.microsoft.com/office/drawing/2014/main" id="{51B1C42C-4A26-4E46-9F50-E2A04B74F9FC}"/>
              </a:ext>
            </a:extLst>
          </p:cNvPr>
          <p:cNvSpPr txBox="1"/>
          <p:nvPr/>
        </p:nvSpPr>
        <p:spPr>
          <a:xfrm>
            <a:off x="7476680" y="3237702"/>
            <a:ext cx="34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ea typeface="Cambria Math" panose="02040503050406030204" pitchFamily="18" charset="0"/>
              </a:rPr>
              <a:t>x</a:t>
            </a:r>
            <a:endParaRPr lang="cs-CZ" sz="2000" b="1" dirty="0">
              <a:solidFill>
                <a:srgbClr val="FF0000"/>
              </a:solidFill>
              <a:ea typeface="Cambria Math" panose="02040503050406030204" pitchFamily="18" charset="0"/>
            </a:endParaRP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228809B6-4AB4-4DCC-80B4-90E6D60D720E}"/>
              </a:ext>
            </a:extLst>
          </p:cNvPr>
          <p:cNvSpPr txBox="1"/>
          <p:nvPr/>
        </p:nvSpPr>
        <p:spPr>
          <a:xfrm>
            <a:off x="6399796" y="3199602"/>
            <a:ext cx="34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B050"/>
                </a:solidFill>
                <a:ea typeface="Cambria Math" panose="02040503050406030204" pitchFamily="18" charset="0"/>
              </a:rPr>
              <a:t>y</a:t>
            </a:r>
            <a:endParaRPr lang="cs-CZ" sz="2000" b="1" dirty="0">
              <a:solidFill>
                <a:srgbClr val="00B050"/>
              </a:solidFill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FA23A019-6DFE-44E1-AEE1-C2F7608F516B}"/>
                  </a:ext>
                </a:extLst>
              </p:cNvPr>
              <p:cNvSpPr txBox="1"/>
              <p:nvPr/>
            </p:nvSpPr>
            <p:spPr>
              <a:xfrm>
                <a:off x="6839556" y="5462915"/>
                <a:ext cx="133289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/>
                  <a:t>y = </a:t>
                </a:r>
                <a14:m>
                  <m:oMath xmlns:m="http://schemas.openxmlformats.org/officeDocument/2006/math">
                    <m:r>
                      <a:rPr lang="cs-CZ" sz="2200" b="0" i="0" smtClean="0">
                        <a:latin typeface="Cambria Math" panose="02040503050406030204" pitchFamily="18" charset="0"/>
                      </a:rPr>
                      <m:t>2 .</m:t>
                    </m:r>
                    <m:r>
                      <m:rPr>
                        <m:sty m:val="p"/>
                      </m:rPr>
                      <a:rPr lang="cs-CZ" sz="2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cs-CZ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cs-CZ" sz="2200" dirty="0"/>
              </a:p>
            </p:txBody>
          </p:sp>
        </mc:Choice>
        <mc:Fallback xmlns="">
          <p:sp>
            <p:nvSpPr>
              <p:cNvPr id="52" name="TextovéPole 51">
                <a:extLst>
                  <a:ext uri="{FF2B5EF4-FFF2-40B4-BE49-F238E27FC236}">
                    <a16:creationId xmlns:a16="http://schemas.microsoft.com/office/drawing/2014/main" id="{FA23A019-6DFE-44E1-AEE1-C2F7608F5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556" y="5462915"/>
                <a:ext cx="1332894" cy="430887"/>
              </a:xfrm>
              <a:prstGeom prst="rect">
                <a:avLst/>
              </a:prstGeom>
              <a:blipFill>
                <a:blip r:embed="rId5"/>
                <a:stretch>
                  <a:fillRect l="-5936" t="-9859" b="-281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71775B9E-8C1F-4E53-A8E3-8F2F70876050}"/>
                  </a:ext>
                </a:extLst>
              </p:cNvPr>
              <p:cNvSpPr txBox="1"/>
              <p:nvPr/>
            </p:nvSpPr>
            <p:spPr>
              <a:xfrm>
                <a:off x="6839556" y="5874812"/>
                <a:ext cx="190101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/>
                  <a:t>y = </a:t>
                </a:r>
                <a14:m>
                  <m:oMath xmlns:m="http://schemas.openxmlformats.org/officeDocument/2006/math">
                    <m:r>
                      <a:rPr lang="cs-CZ" sz="2200" b="0" i="0" smtClean="0">
                        <a:latin typeface="Cambria Math" panose="02040503050406030204" pitchFamily="18" charset="0"/>
                      </a:rPr>
                      <m:t>2 . 4</m:t>
                    </m:r>
                  </m:oMath>
                </a14:m>
                <a:endParaRPr lang="cs-CZ" sz="2200" dirty="0"/>
              </a:p>
            </p:txBody>
          </p:sp>
        </mc:Choice>
        <mc:Fallback xmlns=""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71775B9E-8C1F-4E53-A8E3-8F2F70876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556" y="5874812"/>
                <a:ext cx="1901014" cy="430887"/>
              </a:xfrm>
              <a:prstGeom prst="rect">
                <a:avLst/>
              </a:prstGeom>
              <a:blipFill>
                <a:blip r:embed="rId6"/>
                <a:stretch>
                  <a:fillRect l="-4167" t="-10000" b="-28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ovéPole 53">
                <a:extLst>
                  <a:ext uri="{FF2B5EF4-FFF2-40B4-BE49-F238E27FC236}">
                    <a16:creationId xmlns:a16="http://schemas.microsoft.com/office/drawing/2014/main" id="{8D921502-4C11-457B-89CB-4B517B9AB6EE}"/>
                  </a:ext>
                </a:extLst>
              </p:cNvPr>
              <p:cNvSpPr txBox="1"/>
              <p:nvPr/>
            </p:nvSpPr>
            <p:spPr>
              <a:xfrm>
                <a:off x="6839556" y="6254119"/>
                <a:ext cx="190101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b="1" dirty="0">
                    <a:solidFill>
                      <a:srgbClr val="00B050"/>
                    </a:solidFill>
                  </a:rPr>
                  <a:t>y = </a:t>
                </a:r>
                <a14:m>
                  <m:oMath xmlns:m="http://schemas.openxmlformats.org/officeDocument/2006/math">
                    <m:r>
                      <a:rPr lang="cs-CZ" sz="2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cs-CZ" sz="2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cs-CZ" sz="2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4" name="TextovéPole 53">
                <a:extLst>
                  <a:ext uri="{FF2B5EF4-FFF2-40B4-BE49-F238E27FC236}">
                    <a16:creationId xmlns:a16="http://schemas.microsoft.com/office/drawing/2014/main" id="{8D921502-4C11-457B-89CB-4B517B9AB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556" y="6254119"/>
                <a:ext cx="1901014" cy="430887"/>
              </a:xfrm>
              <a:prstGeom prst="rect">
                <a:avLst/>
              </a:prstGeom>
              <a:blipFill>
                <a:blip r:embed="rId7"/>
                <a:stretch>
                  <a:fillRect l="-4167" t="-9859" b="-267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D63D3BB7-64E7-428D-974C-50BA98F96016}"/>
                  </a:ext>
                </a:extLst>
              </p:cNvPr>
              <p:cNvSpPr txBox="1"/>
              <p:nvPr/>
            </p:nvSpPr>
            <p:spPr>
              <a:xfrm>
                <a:off x="4219482" y="4238254"/>
                <a:ext cx="20406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cs-CZ" sz="22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200" b="1" i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sz="22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200" b="1" i="0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cs-CZ" sz="2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200" b="1" i="0" smtClean="0">
                          <a:latin typeface="Cambria Math" panose="02040503050406030204" pitchFamily="18" charset="0"/>
                        </a:rPr>
                        <m:t>𝐜𝐦</m:t>
                      </m:r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D63D3BB7-64E7-428D-974C-50BA98F96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482" y="4238254"/>
                <a:ext cx="204066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ovéPole 55">
            <a:extLst>
              <a:ext uri="{FF2B5EF4-FFF2-40B4-BE49-F238E27FC236}">
                <a16:creationId xmlns:a16="http://schemas.microsoft.com/office/drawing/2014/main" id="{1A8A2AC2-DFF3-4800-8326-91B17785C6C4}"/>
              </a:ext>
            </a:extLst>
          </p:cNvPr>
          <p:cNvSpPr txBox="1"/>
          <p:nvPr/>
        </p:nvSpPr>
        <p:spPr>
          <a:xfrm>
            <a:off x="6265625" y="2589388"/>
            <a:ext cx="34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C000"/>
                </a:solidFill>
                <a:ea typeface="Cambria Math" panose="02040503050406030204" pitchFamily="18" charset="0"/>
              </a:rPr>
              <a:t>z</a:t>
            </a:r>
            <a:endParaRPr lang="cs-CZ" sz="2000" b="1" dirty="0">
              <a:solidFill>
                <a:srgbClr val="FFC000"/>
              </a:solidFill>
              <a:ea typeface="Cambria Math" panose="02040503050406030204" pitchFamily="18" charset="0"/>
            </a:endParaRP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BDA468CF-7E39-4D3E-8A03-658F8A5BEDAE}"/>
              </a:ext>
            </a:extLst>
          </p:cNvPr>
          <p:cNvSpPr txBox="1"/>
          <p:nvPr/>
        </p:nvSpPr>
        <p:spPr>
          <a:xfrm>
            <a:off x="1105507" y="5374505"/>
            <a:ext cx="1901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z</a:t>
            </a:r>
            <a:r>
              <a:rPr lang="cs-CZ" sz="2200" baseline="30000" dirty="0"/>
              <a:t>2</a:t>
            </a:r>
            <a:r>
              <a:rPr lang="cs-CZ" sz="2200" dirty="0"/>
              <a:t> = 8</a:t>
            </a:r>
            <a:r>
              <a:rPr lang="cs-CZ" sz="2200" baseline="30000" dirty="0"/>
              <a:t>2</a:t>
            </a:r>
            <a:r>
              <a:rPr lang="cs-CZ" sz="2200" dirty="0"/>
              <a:t> + 3</a:t>
            </a:r>
            <a:r>
              <a:rPr lang="cs-CZ" sz="2200" baseline="30000" dirty="0"/>
              <a:t>2</a:t>
            </a:r>
            <a:endParaRPr lang="cs-CZ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F2E76107-BA34-47E9-A3D8-3B63B136722D}"/>
                  </a:ext>
                </a:extLst>
              </p:cNvPr>
              <p:cNvSpPr txBox="1"/>
              <p:nvPr/>
            </p:nvSpPr>
            <p:spPr>
              <a:xfrm>
                <a:off x="1105507" y="5783893"/>
                <a:ext cx="1901014" cy="478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b="1" dirty="0">
                    <a:solidFill>
                      <a:srgbClr val="FFC000"/>
                    </a:solidFill>
                  </a:rPr>
                  <a:t>z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2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2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𝟕𝟑</m:t>
                        </m:r>
                      </m:e>
                    </m:rad>
                    <m:r>
                      <a:rPr lang="cs-CZ" sz="22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200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cs-CZ" sz="22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F2E76107-BA34-47E9-A3D8-3B63B1367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07" y="5783893"/>
                <a:ext cx="1901014" cy="478529"/>
              </a:xfrm>
              <a:prstGeom prst="rect">
                <a:avLst/>
              </a:prstGeom>
              <a:blipFill>
                <a:blip r:embed="rId9"/>
                <a:stretch>
                  <a:fillRect l="-4167" t="-2564" b="-217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B3098059-F8F3-458C-AD4B-499E9ECC604B}"/>
                  </a:ext>
                </a:extLst>
              </p:cNvPr>
              <p:cNvSpPr txBox="1"/>
              <p:nvPr/>
            </p:nvSpPr>
            <p:spPr>
              <a:xfrm>
                <a:off x="3486756" y="5361510"/>
                <a:ext cx="190101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/>
                  <a:t>S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2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cs-CZ" sz="2200" b="0" i="0" baseline="30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cs-CZ" sz="2200" baseline="30000" dirty="0"/>
              </a:p>
            </p:txBody>
          </p:sp>
        </mc:Choice>
        <mc:Fallback xmlns="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B3098059-F8F3-458C-AD4B-499E9ECC6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756" y="5361510"/>
                <a:ext cx="1901014" cy="430887"/>
              </a:xfrm>
              <a:prstGeom prst="rect">
                <a:avLst/>
              </a:prstGeom>
              <a:blipFill>
                <a:blip r:embed="rId10"/>
                <a:stretch>
                  <a:fillRect l="-4167" t="-10000" b="-28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ovéPole 61">
                <a:extLst>
                  <a:ext uri="{FF2B5EF4-FFF2-40B4-BE49-F238E27FC236}">
                    <a16:creationId xmlns:a16="http://schemas.microsoft.com/office/drawing/2014/main" id="{5A6CCE65-B5D8-47F3-B380-71834892D657}"/>
                  </a:ext>
                </a:extLst>
              </p:cNvPr>
              <p:cNvSpPr txBox="1"/>
              <p:nvPr/>
            </p:nvSpPr>
            <p:spPr>
              <a:xfrm>
                <a:off x="3486756" y="5685350"/>
                <a:ext cx="1901014" cy="538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/>
                  <a:t>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cs-CZ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200" b="0" i="1">
                                <a:latin typeface="Cambria Math" panose="02040503050406030204" pitchFamily="18" charset="0"/>
                              </a:rPr>
                              <m:t>73</m:t>
                            </m:r>
                          </m:e>
                        </m:rad>
                      </m:e>
                      <m:sup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2200" baseline="30000" dirty="0"/>
              </a:p>
            </p:txBody>
          </p:sp>
        </mc:Choice>
        <mc:Fallback xmlns="">
          <p:sp>
            <p:nvSpPr>
              <p:cNvPr id="62" name="TextovéPole 61">
                <a:extLst>
                  <a:ext uri="{FF2B5EF4-FFF2-40B4-BE49-F238E27FC236}">
                    <a16:creationId xmlns:a16="http://schemas.microsoft.com/office/drawing/2014/main" id="{5A6CCE65-B5D8-47F3-B380-71834892D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756" y="5685350"/>
                <a:ext cx="1901014" cy="538417"/>
              </a:xfrm>
              <a:prstGeom prst="rect">
                <a:avLst/>
              </a:prstGeom>
              <a:blipFill>
                <a:blip r:embed="rId11"/>
                <a:stretch>
                  <a:fillRect l="-4167" b="-204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B7012FAD-4BC4-46F5-8ACF-3AA3411CF3F7}"/>
                  </a:ext>
                </a:extLst>
              </p:cNvPr>
              <p:cNvSpPr txBox="1"/>
              <p:nvPr/>
            </p:nvSpPr>
            <p:spPr>
              <a:xfrm>
                <a:off x="3486756" y="6160056"/>
                <a:ext cx="190101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b="1" dirty="0"/>
                  <a:t>S = </a:t>
                </a:r>
                <a14:m>
                  <m:oMath xmlns:m="http://schemas.openxmlformats.org/officeDocument/2006/math">
                    <m:r>
                      <a:rPr lang="cs-CZ" sz="2200" b="1" i="1" smtClean="0">
                        <a:latin typeface="Cambria Math" panose="02040503050406030204" pitchFamily="18" charset="0"/>
                      </a:rPr>
                      <m:t>𝟕𝟑</m:t>
                    </m:r>
                    <m:r>
                      <a:rPr lang="cs-CZ" sz="2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200" b="1" dirty="0"/>
                  <a:t>cm</a:t>
                </a:r>
                <a:r>
                  <a:rPr lang="cs-CZ" sz="2200" b="1" baseline="30000" dirty="0"/>
                  <a:t>2</a:t>
                </a:r>
              </a:p>
            </p:txBody>
          </p:sp>
        </mc:Choice>
        <mc:Fallback xmlns=""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B7012FAD-4BC4-46F5-8ACF-3AA3411CF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756" y="6160056"/>
                <a:ext cx="1901014" cy="430887"/>
              </a:xfrm>
              <a:prstGeom prst="rect">
                <a:avLst/>
              </a:prstGeom>
              <a:blipFill>
                <a:blip r:embed="rId12"/>
                <a:stretch>
                  <a:fillRect l="-4167" t="-10000" b="-28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délník 1">
            <a:extLst>
              <a:ext uri="{FF2B5EF4-FFF2-40B4-BE49-F238E27FC236}">
                <a16:creationId xmlns:a16="http://schemas.microsoft.com/office/drawing/2014/main" id="{5F7ECF2D-B0D1-48F9-ABC6-4B0C38E5AF3D}"/>
              </a:ext>
            </a:extLst>
          </p:cNvPr>
          <p:cNvSpPr/>
          <p:nvPr/>
        </p:nvSpPr>
        <p:spPr>
          <a:xfrm rot="1951415">
            <a:off x="7371924" y="1950156"/>
            <a:ext cx="1030597" cy="1110810"/>
          </a:xfrm>
          <a:prstGeom prst="rect">
            <a:avLst/>
          </a:prstGeom>
          <a:solidFill>
            <a:srgbClr val="D0DBF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7CEE0F2-AC3D-4C51-B27B-717478318DC9}"/>
              </a:ext>
            </a:extLst>
          </p:cNvPr>
          <p:cNvCxnSpPr>
            <a:cxnSpLocks/>
          </p:cNvCxnSpPr>
          <p:nvPr/>
        </p:nvCxnSpPr>
        <p:spPr>
          <a:xfrm flipH="1" flipV="1">
            <a:off x="7141258" y="2677234"/>
            <a:ext cx="897842" cy="5868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0C21EC1-FF15-4426-9B50-607D13085D78}"/>
              </a:ext>
            </a:extLst>
          </p:cNvPr>
          <p:cNvSpPr txBox="1"/>
          <p:nvPr/>
        </p:nvSpPr>
        <p:spPr>
          <a:xfrm>
            <a:off x="7508578" y="2625354"/>
            <a:ext cx="76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ea typeface="Cambria Math" panose="02040503050406030204" pitchFamily="18" charset="0"/>
              </a:rPr>
              <a:t>5 cm</a:t>
            </a:r>
            <a:endParaRPr lang="cs-CZ" sz="20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D2210C75-BD48-4C3D-839F-F09807F4B889}"/>
              </a:ext>
            </a:extLst>
          </p:cNvPr>
          <p:cNvCxnSpPr>
            <a:cxnSpLocks/>
          </p:cNvCxnSpPr>
          <p:nvPr/>
        </p:nvCxnSpPr>
        <p:spPr>
          <a:xfrm>
            <a:off x="7141424" y="2660731"/>
            <a:ext cx="0" cy="6060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30C9CEC4-5AA9-4636-8B21-1D4E36ED0983}"/>
              </a:ext>
            </a:extLst>
          </p:cNvPr>
          <p:cNvCxnSpPr>
            <a:cxnSpLocks/>
          </p:cNvCxnSpPr>
          <p:nvPr/>
        </p:nvCxnSpPr>
        <p:spPr>
          <a:xfrm>
            <a:off x="7139043" y="3269168"/>
            <a:ext cx="8931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1AB1070-CEDC-4427-AA19-3DAE07407CC0}"/>
              </a:ext>
            </a:extLst>
          </p:cNvPr>
          <p:cNvCxnSpPr>
            <a:cxnSpLocks/>
          </p:cNvCxnSpPr>
          <p:nvPr/>
        </p:nvCxnSpPr>
        <p:spPr>
          <a:xfrm>
            <a:off x="5703645" y="3269169"/>
            <a:ext cx="143772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16FABD6B-7670-4540-86EC-749874C12EF5}"/>
              </a:ext>
            </a:extLst>
          </p:cNvPr>
          <p:cNvCxnSpPr>
            <a:cxnSpLocks/>
          </p:cNvCxnSpPr>
          <p:nvPr/>
        </p:nvCxnSpPr>
        <p:spPr>
          <a:xfrm flipV="1">
            <a:off x="5719763" y="2678620"/>
            <a:ext cx="1421606" cy="58069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délník 33">
            <a:extLst>
              <a:ext uri="{FF2B5EF4-FFF2-40B4-BE49-F238E27FC236}">
                <a16:creationId xmlns:a16="http://schemas.microsoft.com/office/drawing/2014/main" id="{F2C4495B-72FB-41C2-86CF-12FED3981A86}"/>
              </a:ext>
            </a:extLst>
          </p:cNvPr>
          <p:cNvSpPr/>
          <p:nvPr/>
        </p:nvSpPr>
        <p:spPr>
          <a:xfrm rot="20286538">
            <a:off x="5357359" y="1481251"/>
            <a:ext cx="1549116" cy="1524462"/>
          </a:xfrm>
          <a:prstGeom prst="rect">
            <a:avLst/>
          </a:prstGeom>
          <a:solidFill>
            <a:schemeClr val="accent2">
              <a:lumMod val="20000"/>
              <a:lumOff val="8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E057B48A-2BB2-4A1F-BCE4-BB1A1E4FDEDE}"/>
              </a:ext>
            </a:extLst>
          </p:cNvPr>
          <p:cNvSpPr txBox="1"/>
          <p:nvPr/>
        </p:nvSpPr>
        <p:spPr>
          <a:xfrm>
            <a:off x="5969676" y="1902915"/>
            <a:ext cx="34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ea typeface="Cambria Math" panose="02040503050406030204" pitchFamily="18" charset="0"/>
              </a:rPr>
              <a:t>S</a:t>
            </a:r>
            <a:endParaRPr lang="cs-CZ" sz="2400" b="1" dirty="0">
              <a:ea typeface="Cambria Math" panose="02040503050406030204" pitchFamily="18" charset="0"/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43DCE66B-4682-4B4F-9D11-1F4E09725F31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9-2018-2</a:t>
            </a:r>
          </a:p>
        </p:txBody>
      </p:sp>
      <p:sp>
        <p:nvSpPr>
          <p:cNvPr id="35" name="Šipka: doprava 3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BBBAC8-EFE4-43C7-AF40-2B104DC168A5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6" name="Šipka: doprava 3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EB71E6B-C05B-44ED-8B2E-38E2EF3A9C6C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19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2" grpId="0"/>
      <p:bldP spid="63" grpId="0"/>
      <p:bldP spid="2" grpId="0" animBg="1"/>
      <p:bldP spid="30" grpId="0"/>
      <p:bldP spid="34" grpId="0" animBg="1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699521D-E3FE-4AA2-8883-ABF7FF1F0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4" t="31023" r="32064" b="49901"/>
          <a:stretch/>
        </p:blipFill>
        <p:spPr>
          <a:xfrm>
            <a:off x="130627" y="567189"/>
            <a:ext cx="8258629" cy="155076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C37F6E0-2CF3-4DD7-8B02-ECFFBA77854E}"/>
              </a:ext>
            </a:extLst>
          </p:cNvPr>
          <p:cNvSpPr txBox="1"/>
          <p:nvPr/>
        </p:nvSpPr>
        <p:spPr>
          <a:xfrm>
            <a:off x="1062341" y="2020976"/>
            <a:ext cx="3342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400 cm</a:t>
            </a:r>
            <a:r>
              <a:rPr lang="cs-CZ" sz="2600" baseline="30000" dirty="0">
                <a:solidFill>
                  <a:srgbClr val="0070C0"/>
                </a:solidFill>
              </a:rPr>
              <a:t>3</a:t>
            </a:r>
            <a:r>
              <a:rPr lang="cs-CZ" sz="2600" dirty="0">
                <a:solidFill>
                  <a:srgbClr val="0070C0"/>
                </a:solidFill>
              </a:rPr>
              <a:t> = 0,4 dm</a:t>
            </a:r>
            <a:r>
              <a:rPr lang="cs-CZ" sz="2600" baseline="30000" dirty="0">
                <a:solidFill>
                  <a:srgbClr val="0070C0"/>
                </a:solidFill>
              </a:rPr>
              <a:t>3</a:t>
            </a:r>
            <a:r>
              <a:rPr lang="cs-CZ" sz="2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A585414-3A58-451C-927E-8F021106D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4" t="50910" r="32064" b="34832"/>
          <a:stretch/>
        </p:blipFill>
        <p:spPr>
          <a:xfrm>
            <a:off x="111578" y="4110916"/>
            <a:ext cx="8321222" cy="116792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8E85E43-8467-40DE-9767-AFFB04D995A7}"/>
              </a:ext>
            </a:extLst>
          </p:cNvPr>
          <p:cNvSpPr txBox="1"/>
          <p:nvPr/>
        </p:nvSpPr>
        <p:spPr>
          <a:xfrm>
            <a:off x="4253216" y="2027956"/>
            <a:ext cx="3342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80 - x.0,4 = 20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B11792D-2F29-4CF9-B6AB-D81E7AEE3009}"/>
              </a:ext>
            </a:extLst>
          </p:cNvPr>
          <p:cNvSpPr txBox="1"/>
          <p:nvPr/>
        </p:nvSpPr>
        <p:spPr>
          <a:xfrm>
            <a:off x="4862816" y="2486392"/>
            <a:ext cx="20999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-0,4x = -60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AC29D26-F4E5-401B-A3AB-E47772CC95D3}"/>
              </a:ext>
            </a:extLst>
          </p:cNvPr>
          <p:cNvSpPr txBox="1"/>
          <p:nvPr/>
        </p:nvSpPr>
        <p:spPr>
          <a:xfrm>
            <a:off x="5415265" y="3352818"/>
            <a:ext cx="14236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x = 150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1E93B5A-3FDA-40DF-9463-DF74D1EEC974}"/>
              </a:ext>
            </a:extLst>
          </p:cNvPr>
          <p:cNvSpPr txBox="1"/>
          <p:nvPr/>
        </p:nvSpPr>
        <p:spPr>
          <a:xfrm>
            <a:off x="2844992" y="1358257"/>
            <a:ext cx="947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150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1AF09BFB-B15F-428B-B75A-61B904F93939}"/>
                  </a:ext>
                </a:extLst>
              </p:cNvPr>
              <p:cNvSpPr txBox="1"/>
              <p:nvPr/>
            </p:nvSpPr>
            <p:spPr>
              <a:xfrm>
                <a:off x="1229332" y="5299907"/>
                <a:ext cx="3342668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hod = 24 minut</a:t>
                </a: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1AF09BFB-B15F-428B-B75A-61B904F93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332" y="5299907"/>
                <a:ext cx="3342668" cy="718979"/>
              </a:xfrm>
              <a:prstGeom prst="rect">
                <a:avLst/>
              </a:prstGeom>
              <a:blipFill>
                <a:blip r:embed="rId3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C1F7D1A7-6F55-42EB-8494-01FD408F14B3}"/>
                  </a:ext>
                </a:extLst>
              </p:cNvPr>
              <p:cNvSpPr txBox="1"/>
              <p:nvPr/>
            </p:nvSpPr>
            <p:spPr>
              <a:xfrm>
                <a:off x="1229332" y="6090135"/>
                <a:ext cx="3342668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hod = 15 minut</a:t>
                </a:r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C1F7D1A7-6F55-42EB-8494-01FD408F1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332" y="6090135"/>
                <a:ext cx="3342668" cy="712631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ovéPole 23">
            <a:extLst>
              <a:ext uri="{FF2B5EF4-FFF2-40B4-BE49-F238E27FC236}">
                <a16:creationId xmlns:a16="http://schemas.microsoft.com/office/drawing/2014/main" id="{8F4AE538-DBA4-43CA-8728-D23E8723E269}"/>
              </a:ext>
            </a:extLst>
          </p:cNvPr>
          <p:cNvSpPr txBox="1"/>
          <p:nvPr/>
        </p:nvSpPr>
        <p:spPr>
          <a:xfrm>
            <a:off x="4677382" y="5381606"/>
            <a:ext cx="3342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5 + x = 24 - 15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C859248-CC9A-4296-A375-0D4DCA407847}"/>
              </a:ext>
            </a:extLst>
          </p:cNvPr>
          <p:cNvSpPr txBox="1"/>
          <p:nvPr/>
        </p:nvSpPr>
        <p:spPr>
          <a:xfrm>
            <a:off x="5172682" y="5881681"/>
            <a:ext cx="999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x = 4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C1D1C864-FB27-43A4-97C8-DF5DED22C43F}"/>
              </a:ext>
            </a:extLst>
          </p:cNvPr>
          <p:cNvSpPr txBox="1"/>
          <p:nvPr/>
        </p:nvSpPr>
        <p:spPr>
          <a:xfrm>
            <a:off x="2486631" y="4372526"/>
            <a:ext cx="56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E5996D0-0F5F-4648-A1CC-46DD1B53AC6D}"/>
              </a:ext>
            </a:extLst>
          </p:cNvPr>
          <p:cNvSpPr txBox="1"/>
          <p:nvPr/>
        </p:nvSpPr>
        <p:spPr>
          <a:xfrm>
            <a:off x="7188352" y="2030511"/>
            <a:ext cx="9396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/ -80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F14DB26-2FB3-4EF9-A7B4-6851ECAAB95B}"/>
              </a:ext>
            </a:extLst>
          </p:cNvPr>
          <p:cNvSpPr txBox="1"/>
          <p:nvPr/>
        </p:nvSpPr>
        <p:spPr>
          <a:xfrm>
            <a:off x="7173836" y="2480454"/>
            <a:ext cx="12589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/ .(-10)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3CDE5E7-1B0C-4603-B71A-DE40EDC1F8A5}"/>
              </a:ext>
            </a:extLst>
          </p:cNvPr>
          <p:cNvSpPr txBox="1"/>
          <p:nvPr/>
        </p:nvSpPr>
        <p:spPr>
          <a:xfrm>
            <a:off x="5225673" y="2950849"/>
            <a:ext cx="20999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4x = 600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1FA712F-5441-4AE2-850D-207F3E5E7A91}"/>
              </a:ext>
            </a:extLst>
          </p:cNvPr>
          <p:cNvSpPr txBox="1"/>
          <p:nvPr/>
        </p:nvSpPr>
        <p:spPr>
          <a:xfrm>
            <a:off x="7130293" y="2930397"/>
            <a:ext cx="12589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/ :4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D773126-9FF8-4B17-8985-FED3DC0778CA}"/>
              </a:ext>
            </a:extLst>
          </p:cNvPr>
          <p:cNvSpPr txBox="1"/>
          <p:nvPr/>
        </p:nvSpPr>
        <p:spPr>
          <a:xfrm>
            <a:off x="4299027" y="987359"/>
            <a:ext cx="143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0,4 dm</a:t>
            </a:r>
            <a:r>
              <a:rPr lang="cs-CZ" sz="2800" baseline="30000" dirty="0">
                <a:solidFill>
                  <a:srgbClr val="0070C0"/>
                </a:solidFill>
              </a:rPr>
              <a:t>3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D2A63C43-DA69-46CD-A470-15F813E4E327}"/>
              </a:ext>
            </a:extLst>
          </p:cNvPr>
          <p:cNvSpPr txBox="1"/>
          <p:nvPr/>
        </p:nvSpPr>
        <p:spPr>
          <a:xfrm>
            <a:off x="3047999" y="839114"/>
            <a:ext cx="42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236DEDF2-BA60-43A2-91CD-97F1A336B4DF}"/>
              </a:ext>
            </a:extLst>
          </p:cNvPr>
          <p:cNvSpPr txBox="1"/>
          <p:nvPr/>
        </p:nvSpPr>
        <p:spPr>
          <a:xfrm>
            <a:off x="2523483" y="3754090"/>
            <a:ext cx="42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B7DAF83-3486-4841-BF24-1EE211E973DC}"/>
              </a:ext>
            </a:extLst>
          </p:cNvPr>
          <p:cNvSpPr txBox="1"/>
          <p:nvPr/>
        </p:nvSpPr>
        <p:spPr>
          <a:xfrm>
            <a:off x="4781210" y="3947252"/>
            <a:ext cx="14944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24 min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F01B016-2E9B-459E-B5D6-0081A8CDF69D}"/>
              </a:ext>
            </a:extLst>
          </p:cNvPr>
          <p:cNvSpPr txBox="1"/>
          <p:nvPr/>
        </p:nvSpPr>
        <p:spPr>
          <a:xfrm>
            <a:off x="6190634" y="3957784"/>
            <a:ext cx="14944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15 min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FE9037A7-39D2-4DFC-A76C-45FF2E769400}"/>
              </a:ext>
            </a:extLst>
          </p:cNvPr>
          <p:cNvSpPr txBox="1"/>
          <p:nvPr/>
        </p:nvSpPr>
        <p:spPr>
          <a:xfrm>
            <a:off x="7231893" y="5352588"/>
            <a:ext cx="12589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/ -5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EB8402B7-ABBC-4A15-856C-E3D401E237EA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9-2018-2</a:t>
            </a:r>
          </a:p>
        </p:txBody>
      </p:sp>
      <p:sp>
        <p:nvSpPr>
          <p:cNvPr id="33" name="Šipka: doprava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D90AE3-5E4C-460C-AE54-F9C145856D9D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Šipka: doprava 3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2E524FE-143A-45AB-8998-9C3232412C59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9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22" grpId="0"/>
      <p:bldP spid="23" grpId="0"/>
      <p:bldP spid="24" grpId="0"/>
      <p:bldP spid="25" grpId="0"/>
      <p:bldP spid="26" grpId="0"/>
      <p:bldP spid="17" grpId="0"/>
      <p:bldP spid="18" grpId="0"/>
      <p:bldP spid="19" grpId="0"/>
      <p:bldP spid="20" grpId="0"/>
      <p:bldP spid="21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C87353A-A4D7-431C-B82C-235B2EADA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1" t="21993" r="44958" b="53309"/>
          <a:stretch/>
        </p:blipFill>
        <p:spPr>
          <a:xfrm>
            <a:off x="0" y="492219"/>
            <a:ext cx="8935509" cy="46894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8014E34-2374-4180-BF2C-C963A4A77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82" t="50000" r="28254" b="42989"/>
          <a:stretch/>
        </p:blipFill>
        <p:spPr>
          <a:xfrm>
            <a:off x="0" y="4908924"/>
            <a:ext cx="7829061" cy="497475"/>
          </a:xfrm>
          <a:prstGeom prst="rect">
            <a:avLst/>
          </a:prstGeom>
          <a:ln>
            <a:noFill/>
          </a:ln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37D46C91-093A-4DD0-BF8D-B642BD2EC008}"/>
              </a:ext>
            </a:extLst>
          </p:cNvPr>
          <p:cNvSpPr txBox="1"/>
          <p:nvPr/>
        </p:nvSpPr>
        <p:spPr>
          <a:xfrm>
            <a:off x="3914530" y="2847443"/>
            <a:ext cx="566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v</a:t>
            </a:r>
            <a:r>
              <a:rPr lang="cs-CZ" sz="2800" b="1" baseline="-25000" dirty="0" err="1"/>
              <a:t>b</a:t>
            </a:r>
            <a:endParaRPr lang="cs-CZ" sz="2800" b="1" baseline="-25000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8E7380A-6F7A-46A1-B377-463B7DAD50BA}"/>
              </a:ext>
            </a:extLst>
          </p:cNvPr>
          <p:cNvSpPr txBox="1"/>
          <p:nvPr/>
        </p:nvSpPr>
        <p:spPr>
          <a:xfrm>
            <a:off x="1599887" y="2721076"/>
            <a:ext cx="712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v</a:t>
            </a:r>
            <a:r>
              <a:rPr lang="cs-CZ" sz="2800" b="1" baseline="-25000" dirty="0" err="1"/>
              <a:t>a</a:t>
            </a:r>
            <a:endParaRPr lang="cs-CZ" sz="2800" b="1" baseline="-25000" dirty="0"/>
          </a:p>
        </p:txBody>
      </p: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50B040F6-BD10-456B-9C47-50CA177D25CD}"/>
              </a:ext>
            </a:extLst>
          </p:cNvPr>
          <p:cNvCxnSpPr>
            <a:cxnSpLocks/>
          </p:cNvCxnSpPr>
          <p:nvPr/>
        </p:nvCxnSpPr>
        <p:spPr>
          <a:xfrm flipV="1">
            <a:off x="3295650" y="2362296"/>
            <a:ext cx="0" cy="176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40A7A760-A9A6-4CC7-89F8-F8D645C084B3}"/>
              </a:ext>
            </a:extLst>
          </p:cNvPr>
          <p:cNvCxnSpPr/>
          <p:nvPr/>
        </p:nvCxnSpPr>
        <p:spPr>
          <a:xfrm>
            <a:off x="200024" y="4791075"/>
            <a:ext cx="874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FDDA92C-2C7A-4C1A-AF1B-14EFCB24DFC7}"/>
              </a:ext>
            </a:extLst>
          </p:cNvPr>
          <p:cNvCxnSpPr>
            <a:cxnSpLocks/>
          </p:cNvCxnSpPr>
          <p:nvPr/>
        </p:nvCxnSpPr>
        <p:spPr>
          <a:xfrm flipV="1">
            <a:off x="8935509" y="895351"/>
            <a:ext cx="0" cy="38957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484D650-67B3-461D-B7BC-00A246B5B4C4}"/>
              </a:ext>
            </a:extLst>
          </p:cNvPr>
          <p:cNvSpPr txBox="1"/>
          <p:nvPr/>
        </p:nvSpPr>
        <p:spPr>
          <a:xfrm>
            <a:off x="2830287" y="3233834"/>
            <a:ext cx="56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v</a:t>
            </a:r>
            <a:r>
              <a:rPr lang="cs-CZ" sz="2800" b="1" baseline="-25000" dirty="0" err="1"/>
              <a:t>c</a:t>
            </a:r>
            <a:endParaRPr lang="cs-CZ" sz="2800" b="1" baseline="-250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E97E743-714B-47C9-9E96-6C90602C0390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9-2018-2</a:t>
            </a:r>
          </a:p>
        </p:txBody>
      </p:sp>
      <p:sp>
        <p:nvSpPr>
          <p:cNvPr id="11" name="Šipka: doprava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C6DA0A-8B1A-447F-A0EF-77916A1E300D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2" name="Šipka: doprava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0C62B7-1E3C-4084-866D-1AD5222E328A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19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13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1993</TotalTime>
  <Words>620</Words>
  <Application>Microsoft Office PowerPoint</Application>
  <PresentationFormat>Předvádění na obrazovce (4:3)</PresentationFormat>
  <Paragraphs>189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354</cp:revision>
  <dcterms:created xsi:type="dcterms:W3CDTF">2020-04-30T12:47:45Z</dcterms:created>
  <dcterms:modified xsi:type="dcterms:W3CDTF">2022-11-16T14:10:45Z</dcterms:modified>
</cp:coreProperties>
</file>