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81" r:id="rId3"/>
    <p:sldId id="293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68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11.10.2022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40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11.10.2022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011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11.10.2022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20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11.10.2022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07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11.10.2022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62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11.10.2022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47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11.10.2022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13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11.10.2022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97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11.10.2022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96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11.10.2022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90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11.10.2022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01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735A9-5FC8-4304-8BD7-E62E95C94496}" type="datetimeFigureOut">
              <a:rPr lang="cs-CZ" smtClean="0"/>
              <a:t>11.10.2022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16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2123728" y="2437195"/>
            <a:ext cx="475252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solidFill>
                  <a:prstClr val="black"/>
                </a:solidFill>
              </a:rPr>
              <a:t>Výukový materiál pro 9.ročník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5373216"/>
            <a:ext cx="6095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prstClr val="black"/>
                </a:solidFill>
              </a:rPr>
              <a:t>Autor materiálu: </a:t>
            </a:r>
            <a:r>
              <a:rPr lang="cs-CZ" dirty="0">
                <a:solidFill>
                  <a:prstClr val="black"/>
                </a:solidFill>
              </a:rPr>
              <a:t>Mgr. Martin Holý     </a:t>
            </a:r>
          </a:p>
          <a:p>
            <a:r>
              <a:rPr lang="cs-CZ" dirty="0">
                <a:solidFill>
                  <a:prstClr val="black"/>
                </a:solidFill>
              </a:rPr>
              <a:t>Další šíření materiálu je možné pouze se souhlasem autora    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136478"/>
            <a:ext cx="2832474" cy="25925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ové pole 7">
            <a:extLst>
              <a:ext uri="{FF2B5EF4-FFF2-40B4-BE49-F238E27FC236}">
                <a16:creationId xmlns:a16="http://schemas.microsoft.com/office/drawing/2014/main" id="{D074EDF8-3C82-4523-9266-089AF86D3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068" y="1082708"/>
            <a:ext cx="3888932" cy="109940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6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cs-CZ" altLang="cs-CZ" sz="6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9-2017-3</a:t>
            </a:r>
            <a:endParaRPr kumimoji="0" lang="cs-CZ" altLang="cs-CZ" sz="8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61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68B244C-EF96-4CA1-95A5-1F949D3657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76" t="37700" r="23954" b="21370"/>
          <a:stretch/>
        </p:blipFill>
        <p:spPr>
          <a:xfrm>
            <a:off x="42532" y="42532"/>
            <a:ext cx="9039281" cy="3848984"/>
          </a:xfrm>
          <a:prstGeom prst="rect">
            <a:avLst/>
          </a:prstGeom>
        </p:spPr>
      </p:pic>
      <p:sp>
        <p:nvSpPr>
          <p:cNvPr id="4" name="Znak násobení 3">
            <a:extLst>
              <a:ext uri="{FF2B5EF4-FFF2-40B4-BE49-F238E27FC236}">
                <a16:creationId xmlns:a16="http://schemas.microsoft.com/office/drawing/2014/main" id="{E84FEBA4-48B5-48A7-9CAE-83AAC81B80E7}"/>
              </a:ext>
            </a:extLst>
          </p:cNvPr>
          <p:cNvSpPr/>
          <p:nvPr/>
        </p:nvSpPr>
        <p:spPr>
          <a:xfrm>
            <a:off x="8601491" y="2628546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nak násobení 4">
            <a:extLst>
              <a:ext uri="{FF2B5EF4-FFF2-40B4-BE49-F238E27FC236}">
                <a16:creationId xmlns:a16="http://schemas.microsoft.com/office/drawing/2014/main" id="{C1E1828F-FEBC-48B2-853C-4299D4ADADBD}"/>
              </a:ext>
            </a:extLst>
          </p:cNvPr>
          <p:cNvSpPr/>
          <p:nvPr/>
        </p:nvSpPr>
        <p:spPr>
          <a:xfrm>
            <a:off x="8212463" y="3003060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nak násobení 5">
            <a:extLst>
              <a:ext uri="{FF2B5EF4-FFF2-40B4-BE49-F238E27FC236}">
                <a16:creationId xmlns:a16="http://schemas.microsoft.com/office/drawing/2014/main" id="{5931D720-9213-448D-9D56-E0343D06C8C7}"/>
              </a:ext>
            </a:extLst>
          </p:cNvPr>
          <p:cNvSpPr/>
          <p:nvPr/>
        </p:nvSpPr>
        <p:spPr>
          <a:xfrm>
            <a:off x="8212463" y="3414486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0818550-3694-4017-9AF3-C2199E212ADB}"/>
              </a:ext>
            </a:extLst>
          </p:cNvPr>
          <p:cNvSpPr txBox="1"/>
          <p:nvPr/>
        </p:nvSpPr>
        <p:spPr>
          <a:xfrm>
            <a:off x="207330" y="4030191"/>
            <a:ext cx="89366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Soused má o polovinu větší zásoby </a:t>
            </a:r>
            <a:r>
              <a:rPr lang="cs-CZ" sz="2200" dirty="0">
                <a:solidFill>
                  <a:srgbClr val="0070C0"/>
                </a:solidFill>
                <a:sym typeface="Wingdings" panose="05000000000000000000" pitchFamily="2" charset="2"/>
              </a:rPr>
              <a:t> nám vydrží jeho zásoby na o polovinu více dní, tedy 18 </a:t>
            </a:r>
            <a:endParaRPr lang="cs-CZ" sz="2200" b="1" dirty="0">
              <a:solidFill>
                <a:srgbClr val="0070C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24DDCED-AB32-44D9-BBB8-DEE6C457A80D}"/>
              </a:ext>
            </a:extLst>
          </p:cNvPr>
          <p:cNvSpPr txBox="1"/>
          <p:nvPr/>
        </p:nvSpPr>
        <p:spPr>
          <a:xfrm>
            <a:off x="178302" y="4867575"/>
            <a:ext cx="89366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Soused má dvojnásobný počet koní </a:t>
            </a:r>
            <a:r>
              <a:rPr lang="cs-CZ" sz="2200" dirty="0">
                <a:solidFill>
                  <a:srgbClr val="0070C0"/>
                </a:solidFill>
                <a:sym typeface="Wingdings" panose="05000000000000000000" pitchFamily="2" charset="2"/>
              </a:rPr>
              <a:t> naše zásoby mu vydrží na poloviční počet dní, tedy 6. </a:t>
            </a:r>
            <a:endParaRPr lang="cs-CZ" sz="2200" b="1" dirty="0">
              <a:solidFill>
                <a:srgbClr val="0070C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2214A10-234E-474A-926E-82EE56C10687}"/>
              </a:ext>
            </a:extLst>
          </p:cNvPr>
          <p:cNvSpPr txBox="1"/>
          <p:nvPr/>
        </p:nvSpPr>
        <p:spPr>
          <a:xfrm>
            <a:off x="178302" y="5843634"/>
            <a:ext cx="89366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Nám vydrží sousedovy zásoby na 18 dní, soused má dvojnásobný počet koní </a:t>
            </a:r>
            <a:r>
              <a:rPr lang="cs-CZ" sz="2200" dirty="0">
                <a:solidFill>
                  <a:srgbClr val="0070C0"/>
                </a:solidFill>
                <a:sym typeface="Wingdings" panose="05000000000000000000" pitchFamily="2" charset="2"/>
              </a:rPr>
              <a:t> mu jeho zásoby vydrží na polovinu dní, tedy 9 </a:t>
            </a:r>
            <a:endParaRPr lang="cs-CZ" sz="2200" b="1" dirty="0">
              <a:solidFill>
                <a:srgbClr val="0070C0"/>
              </a:solidFill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8176D2D2-B0BE-453D-BB32-27C0A7FA483A}"/>
              </a:ext>
            </a:extLst>
          </p:cNvPr>
          <p:cNvSpPr/>
          <p:nvPr/>
        </p:nvSpPr>
        <p:spPr>
          <a:xfrm>
            <a:off x="5807999" y="4183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9-2017-3</a:t>
            </a:r>
          </a:p>
        </p:txBody>
      </p:sp>
      <p:sp>
        <p:nvSpPr>
          <p:cNvPr id="14" name="Šipka: doprava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A9F986C-8E01-4479-9694-6D5C694193C2}"/>
              </a:ext>
            </a:extLst>
          </p:cNvPr>
          <p:cNvSpPr/>
          <p:nvPr/>
        </p:nvSpPr>
        <p:spPr>
          <a:xfrm>
            <a:off x="8222077" y="20944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5" name="Šipka: doprava 1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26E13A8-787D-43FB-8129-663C55C09FB3}"/>
              </a:ext>
            </a:extLst>
          </p:cNvPr>
          <p:cNvSpPr/>
          <p:nvPr/>
        </p:nvSpPr>
        <p:spPr>
          <a:xfrm flipH="1">
            <a:off x="5866255" y="12715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71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B2A7DDA5-7B8A-4553-AF19-E18F83C7E9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21" t="21783" r="24767" b="8346"/>
          <a:stretch/>
        </p:blipFill>
        <p:spPr>
          <a:xfrm>
            <a:off x="42532" y="86003"/>
            <a:ext cx="8888817" cy="6781986"/>
          </a:xfrm>
          <a:prstGeom prst="rect">
            <a:avLst/>
          </a:prstGeom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17420926-8B5C-4297-BAA3-5B1CDB131615}"/>
              </a:ext>
            </a:extLst>
          </p:cNvPr>
          <p:cNvCxnSpPr>
            <a:cxnSpLocks/>
          </p:cNvCxnSpPr>
          <p:nvPr/>
        </p:nvCxnSpPr>
        <p:spPr>
          <a:xfrm flipV="1">
            <a:off x="1175657" y="2627081"/>
            <a:ext cx="7200" cy="5203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61B22C9F-5FD4-4ADD-B438-ABD468C0B4F9}"/>
              </a:ext>
            </a:extLst>
          </p:cNvPr>
          <p:cNvCxnSpPr/>
          <p:nvPr/>
        </p:nvCxnSpPr>
        <p:spPr>
          <a:xfrm flipV="1">
            <a:off x="3918857" y="2612568"/>
            <a:ext cx="0" cy="504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75EE9641-442F-417F-BC3C-F18669D7B6EC}"/>
              </a:ext>
            </a:extLst>
          </p:cNvPr>
          <p:cNvCxnSpPr>
            <a:cxnSpLocks/>
          </p:cNvCxnSpPr>
          <p:nvPr/>
        </p:nvCxnSpPr>
        <p:spPr>
          <a:xfrm flipH="1">
            <a:off x="1182857" y="2636606"/>
            <a:ext cx="2736000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7949CF78-50E7-4A9A-8357-9F891CDA8F6B}"/>
              </a:ext>
            </a:extLst>
          </p:cNvPr>
          <p:cNvSpPr txBox="1"/>
          <p:nvPr/>
        </p:nvSpPr>
        <p:spPr>
          <a:xfrm>
            <a:off x="2206171" y="2092846"/>
            <a:ext cx="950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6 cm</a:t>
            </a:r>
          </a:p>
        </p:txBody>
      </p:sp>
      <p:sp>
        <p:nvSpPr>
          <p:cNvPr id="10" name="Oblouk 9">
            <a:extLst>
              <a:ext uri="{FF2B5EF4-FFF2-40B4-BE49-F238E27FC236}">
                <a16:creationId xmlns:a16="http://schemas.microsoft.com/office/drawing/2014/main" id="{C805898D-1664-4823-B77B-CFF4CFC8F68C}"/>
              </a:ext>
            </a:extLst>
          </p:cNvPr>
          <p:cNvSpPr/>
          <p:nvPr/>
        </p:nvSpPr>
        <p:spPr>
          <a:xfrm>
            <a:off x="3494057" y="2645224"/>
            <a:ext cx="900000" cy="972000"/>
          </a:xfrm>
          <a:prstGeom prst="arc">
            <a:avLst>
              <a:gd name="adj1" fmla="val 16200000"/>
              <a:gd name="adj2" fmla="val 5256836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louk 10">
            <a:extLst>
              <a:ext uri="{FF2B5EF4-FFF2-40B4-BE49-F238E27FC236}">
                <a16:creationId xmlns:a16="http://schemas.microsoft.com/office/drawing/2014/main" id="{E2CC796F-8AE2-48B4-8406-00ABC539FE7A}"/>
              </a:ext>
            </a:extLst>
          </p:cNvPr>
          <p:cNvSpPr/>
          <p:nvPr/>
        </p:nvSpPr>
        <p:spPr>
          <a:xfrm flipH="1">
            <a:off x="692970" y="2638102"/>
            <a:ext cx="900000" cy="972000"/>
          </a:xfrm>
          <a:prstGeom prst="arc">
            <a:avLst>
              <a:gd name="adj1" fmla="val 16200000"/>
              <a:gd name="adj2" fmla="val 5256836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D04F6CFD-23A3-49EF-8A9E-CA387C08BB07}"/>
              </a:ext>
            </a:extLst>
          </p:cNvPr>
          <p:cNvCxnSpPr>
            <a:cxnSpLocks/>
          </p:cNvCxnSpPr>
          <p:nvPr/>
        </p:nvCxnSpPr>
        <p:spPr>
          <a:xfrm flipH="1">
            <a:off x="1193543" y="3619626"/>
            <a:ext cx="2736000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9804889-9593-464C-8DC5-B21425A63840}"/>
              </a:ext>
            </a:extLst>
          </p:cNvPr>
          <p:cNvSpPr txBox="1"/>
          <p:nvPr/>
        </p:nvSpPr>
        <p:spPr>
          <a:xfrm>
            <a:off x="4228666" y="5065009"/>
            <a:ext cx="2054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o = 2 . 6 + o</a:t>
            </a:r>
            <a:r>
              <a:rPr lang="cs-CZ" sz="2400" baseline="-25000" dirty="0">
                <a:solidFill>
                  <a:srgbClr val="0070C0"/>
                </a:solidFill>
              </a:rPr>
              <a:t>kr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A0602B8-3019-4EE3-86ED-864D565EF750}"/>
              </a:ext>
            </a:extLst>
          </p:cNvPr>
          <p:cNvSpPr txBox="1"/>
          <p:nvPr/>
        </p:nvSpPr>
        <p:spPr>
          <a:xfrm>
            <a:off x="6082538" y="1944457"/>
            <a:ext cx="2357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o</a:t>
            </a:r>
            <a:r>
              <a:rPr lang="cs-CZ" sz="2400" baseline="-25000" dirty="0">
                <a:solidFill>
                  <a:srgbClr val="0070C0"/>
                </a:solidFill>
              </a:rPr>
              <a:t>kr </a:t>
            </a:r>
            <a:r>
              <a:rPr lang="cs-CZ" sz="2400" dirty="0">
                <a:solidFill>
                  <a:srgbClr val="0070C0"/>
                </a:solidFill>
              </a:rPr>
              <a:t>= 2.</a:t>
            </a:r>
            <a:r>
              <a:rPr lang="el-GR" sz="2400" dirty="0">
                <a:solidFill>
                  <a:srgbClr val="0070C0"/>
                </a:solidFill>
              </a:rPr>
              <a:t>π</a:t>
            </a:r>
            <a:r>
              <a:rPr lang="cs-CZ" sz="2400" dirty="0">
                <a:solidFill>
                  <a:srgbClr val="0070C0"/>
                </a:solidFill>
              </a:rPr>
              <a:t>.r</a:t>
            </a:r>
            <a:endParaRPr lang="cs-CZ" sz="2400" baseline="-25000" dirty="0">
              <a:solidFill>
                <a:srgbClr val="0070C0"/>
              </a:solidFill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B161512A-C39B-408A-BF5F-8D5CD1C56054}"/>
              </a:ext>
            </a:extLst>
          </p:cNvPr>
          <p:cNvSpPr txBox="1"/>
          <p:nvPr/>
        </p:nvSpPr>
        <p:spPr>
          <a:xfrm>
            <a:off x="6082537" y="2406122"/>
            <a:ext cx="2357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o</a:t>
            </a:r>
            <a:r>
              <a:rPr lang="cs-CZ" sz="2400" baseline="-25000" dirty="0">
                <a:solidFill>
                  <a:srgbClr val="0070C0"/>
                </a:solidFill>
              </a:rPr>
              <a:t>kr </a:t>
            </a:r>
            <a:r>
              <a:rPr lang="cs-CZ" sz="2400" dirty="0">
                <a:solidFill>
                  <a:srgbClr val="0070C0"/>
                </a:solidFill>
              </a:rPr>
              <a:t>= 2 . 3,14 . 1</a:t>
            </a:r>
            <a:endParaRPr lang="cs-CZ" sz="2400" baseline="-25000" dirty="0">
              <a:solidFill>
                <a:srgbClr val="0070C0"/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3F99F71-F98A-4CC7-8F8C-C9D486B32B2E}"/>
              </a:ext>
            </a:extLst>
          </p:cNvPr>
          <p:cNvSpPr txBox="1"/>
          <p:nvPr/>
        </p:nvSpPr>
        <p:spPr>
          <a:xfrm>
            <a:off x="6082537" y="2869598"/>
            <a:ext cx="2357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o</a:t>
            </a:r>
            <a:r>
              <a:rPr lang="cs-CZ" sz="2400" b="1" baseline="-25000" dirty="0">
                <a:solidFill>
                  <a:srgbClr val="0070C0"/>
                </a:solidFill>
              </a:rPr>
              <a:t>kr </a:t>
            </a:r>
            <a:r>
              <a:rPr lang="cs-CZ" sz="2400" b="1" dirty="0">
                <a:solidFill>
                  <a:srgbClr val="0070C0"/>
                </a:solidFill>
              </a:rPr>
              <a:t>= 6,28 cm</a:t>
            </a:r>
            <a:endParaRPr lang="cs-CZ" sz="2400" b="1" baseline="-25000" dirty="0">
              <a:solidFill>
                <a:srgbClr val="0070C0"/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DFF85287-11E1-46F2-A036-4965D049B228}"/>
              </a:ext>
            </a:extLst>
          </p:cNvPr>
          <p:cNvSpPr txBox="1"/>
          <p:nvPr/>
        </p:nvSpPr>
        <p:spPr>
          <a:xfrm>
            <a:off x="4228666" y="5524337"/>
            <a:ext cx="2054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o = 12 + 6,28</a:t>
            </a:r>
            <a:endParaRPr lang="cs-CZ" sz="2400" baseline="-25000" dirty="0">
              <a:solidFill>
                <a:srgbClr val="0070C0"/>
              </a:solidFill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B04CE603-97C9-4034-A5C2-CE0C6F3AA55D}"/>
              </a:ext>
            </a:extLst>
          </p:cNvPr>
          <p:cNvSpPr txBox="1"/>
          <p:nvPr/>
        </p:nvSpPr>
        <p:spPr>
          <a:xfrm>
            <a:off x="4223131" y="5972042"/>
            <a:ext cx="4786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o = 18,28 cm = 182,8 mm = </a:t>
            </a:r>
            <a:r>
              <a:rPr lang="cs-CZ" sz="2400" b="1" dirty="0">
                <a:solidFill>
                  <a:srgbClr val="0070C0"/>
                </a:solidFill>
              </a:rPr>
              <a:t>183 mm </a:t>
            </a:r>
            <a:endParaRPr lang="cs-CZ" sz="2400" b="1" baseline="-25000" dirty="0">
              <a:solidFill>
                <a:srgbClr val="0070C0"/>
              </a:solidFill>
            </a:endParaRPr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8588BFBF-E0D9-409A-A593-FA7E84D324F4}"/>
              </a:ext>
            </a:extLst>
          </p:cNvPr>
          <p:cNvSpPr/>
          <p:nvPr/>
        </p:nvSpPr>
        <p:spPr>
          <a:xfrm>
            <a:off x="754304" y="4719896"/>
            <a:ext cx="2474671" cy="4939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F1DB69B0-4E34-4F15-9037-DD87E2807CFC}"/>
              </a:ext>
            </a:extLst>
          </p:cNvPr>
          <p:cNvSpPr/>
          <p:nvPr/>
        </p:nvSpPr>
        <p:spPr>
          <a:xfrm>
            <a:off x="5807999" y="4183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9-2017-3</a:t>
            </a:r>
          </a:p>
        </p:txBody>
      </p:sp>
      <p:sp>
        <p:nvSpPr>
          <p:cNvPr id="24" name="Šipka: doprava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13BA3AA-8671-4353-8944-978FB06D6907}"/>
              </a:ext>
            </a:extLst>
          </p:cNvPr>
          <p:cNvSpPr/>
          <p:nvPr/>
        </p:nvSpPr>
        <p:spPr>
          <a:xfrm>
            <a:off x="8222077" y="20944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5" name="Šipka: doprava 2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1BDB0EC-0A96-413E-BE52-455798C0F390}"/>
              </a:ext>
            </a:extLst>
          </p:cNvPr>
          <p:cNvSpPr/>
          <p:nvPr/>
        </p:nvSpPr>
        <p:spPr>
          <a:xfrm flipH="1">
            <a:off x="5866255" y="12715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542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FBEEB5A-0E77-45E8-B7BA-9E355C7BB9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05" t="21576" r="24535" b="7933"/>
          <a:stretch/>
        </p:blipFill>
        <p:spPr>
          <a:xfrm>
            <a:off x="21265" y="74423"/>
            <a:ext cx="8872359" cy="678357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8F6EEF6-4EB1-4CD8-BBF6-BD0B3F02D1E5}"/>
              </a:ext>
            </a:extLst>
          </p:cNvPr>
          <p:cNvSpPr txBox="1"/>
          <p:nvPr/>
        </p:nvSpPr>
        <p:spPr>
          <a:xfrm>
            <a:off x="469604" y="1659756"/>
            <a:ext cx="2357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V</a:t>
            </a:r>
            <a:r>
              <a:rPr lang="cs-CZ" sz="2400" baseline="-25000" dirty="0">
                <a:solidFill>
                  <a:srgbClr val="0070C0"/>
                </a:solidFill>
              </a:rPr>
              <a:t> </a:t>
            </a:r>
            <a:r>
              <a:rPr lang="cs-CZ" sz="2400" dirty="0">
                <a:solidFill>
                  <a:srgbClr val="0070C0"/>
                </a:solidFill>
              </a:rPr>
              <a:t>= </a:t>
            </a:r>
            <a:r>
              <a:rPr lang="cs-CZ" sz="2400" dirty="0" err="1">
                <a:solidFill>
                  <a:srgbClr val="0070C0"/>
                </a:solidFill>
              </a:rPr>
              <a:t>V</a:t>
            </a:r>
            <a:r>
              <a:rPr lang="cs-CZ" sz="2400" baseline="-25000" dirty="0" err="1">
                <a:solidFill>
                  <a:srgbClr val="0070C0"/>
                </a:solidFill>
              </a:rPr>
              <a:t>velká</a:t>
            </a:r>
            <a:r>
              <a:rPr lang="cs-CZ" sz="2400" dirty="0">
                <a:solidFill>
                  <a:srgbClr val="0070C0"/>
                </a:solidFill>
              </a:rPr>
              <a:t> - </a:t>
            </a:r>
            <a:r>
              <a:rPr lang="cs-CZ" sz="2400" dirty="0" err="1">
                <a:solidFill>
                  <a:srgbClr val="0070C0"/>
                </a:solidFill>
              </a:rPr>
              <a:t>V</a:t>
            </a:r>
            <a:r>
              <a:rPr lang="cs-CZ" sz="2400" baseline="-25000" dirty="0" err="1">
                <a:solidFill>
                  <a:srgbClr val="0070C0"/>
                </a:solidFill>
              </a:rPr>
              <a:t>malá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endParaRPr lang="cs-CZ" sz="2400" baseline="-25000" dirty="0">
              <a:solidFill>
                <a:srgbClr val="0070C0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5A5E28B-3A1A-48B7-BD6A-8E50271C982F}"/>
              </a:ext>
            </a:extLst>
          </p:cNvPr>
          <p:cNvSpPr txBox="1"/>
          <p:nvPr/>
        </p:nvSpPr>
        <p:spPr>
          <a:xfrm>
            <a:off x="469603" y="2967335"/>
            <a:ext cx="2357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solidFill>
                  <a:srgbClr val="0070C0"/>
                </a:solidFill>
              </a:rPr>
              <a:t>V</a:t>
            </a:r>
            <a:r>
              <a:rPr lang="cs-CZ" sz="2400" baseline="-25000" dirty="0" err="1">
                <a:solidFill>
                  <a:srgbClr val="0070C0"/>
                </a:solidFill>
              </a:rPr>
              <a:t>velká</a:t>
            </a:r>
            <a:r>
              <a:rPr lang="cs-CZ" sz="2400" dirty="0">
                <a:solidFill>
                  <a:srgbClr val="0070C0"/>
                </a:solidFill>
              </a:rPr>
              <a:t> = 5 . 5 . 4</a:t>
            </a:r>
            <a:endParaRPr lang="cs-CZ" sz="2400" baseline="-25000" dirty="0">
              <a:solidFill>
                <a:srgbClr val="0070C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139E33B-9B90-456E-A464-13D7403AB57A}"/>
              </a:ext>
            </a:extLst>
          </p:cNvPr>
          <p:cNvSpPr txBox="1"/>
          <p:nvPr/>
        </p:nvSpPr>
        <p:spPr>
          <a:xfrm>
            <a:off x="469603" y="3419475"/>
            <a:ext cx="2357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solidFill>
                  <a:srgbClr val="0070C0"/>
                </a:solidFill>
              </a:rPr>
              <a:t>V</a:t>
            </a:r>
            <a:r>
              <a:rPr lang="cs-CZ" sz="2400" baseline="-25000" dirty="0" err="1">
                <a:solidFill>
                  <a:srgbClr val="0070C0"/>
                </a:solidFill>
              </a:rPr>
              <a:t>velká</a:t>
            </a:r>
            <a:r>
              <a:rPr lang="cs-CZ" sz="2400" dirty="0">
                <a:solidFill>
                  <a:srgbClr val="0070C0"/>
                </a:solidFill>
              </a:rPr>
              <a:t> = </a:t>
            </a:r>
            <a:r>
              <a:rPr lang="cs-CZ" sz="2400" b="1" dirty="0">
                <a:solidFill>
                  <a:srgbClr val="0070C0"/>
                </a:solidFill>
              </a:rPr>
              <a:t>100 cm</a:t>
            </a:r>
            <a:r>
              <a:rPr lang="cs-CZ" sz="2400" b="1" baseline="30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21B38BA-AAD9-4011-A4F4-6DEA9A43996A}"/>
              </a:ext>
            </a:extLst>
          </p:cNvPr>
          <p:cNvSpPr txBox="1"/>
          <p:nvPr/>
        </p:nvSpPr>
        <p:spPr>
          <a:xfrm>
            <a:off x="2727028" y="2967335"/>
            <a:ext cx="2357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solidFill>
                  <a:srgbClr val="0070C0"/>
                </a:solidFill>
              </a:rPr>
              <a:t>V</a:t>
            </a:r>
            <a:r>
              <a:rPr lang="cs-CZ" sz="2400" baseline="-25000" dirty="0" err="1">
                <a:solidFill>
                  <a:srgbClr val="0070C0"/>
                </a:solidFill>
              </a:rPr>
              <a:t>malá</a:t>
            </a:r>
            <a:r>
              <a:rPr lang="cs-CZ" sz="2400" dirty="0">
                <a:solidFill>
                  <a:srgbClr val="0070C0"/>
                </a:solidFill>
              </a:rPr>
              <a:t> = 4 . 4 . 4</a:t>
            </a:r>
            <a:endParaRPr lang="cs-CZ" sz="2400" baseline="-25000" dirty="0">
              <a:solidFill>
                <a:srgbClr val="0070C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DB2A355-A41B-4348-8F4D-40F32ABEBB8E}"/>
              </a:ext>
            </a:extLst>
          </p:cNvPr>
          <p:cNvSpPr txBox="1"/>
          <p:nvPr/>
        </p:nvSpPr>
        <p:spPr>
          <a:xfrm>
            <a:off x="2727028" y="3419475"/>
            <a:ext cx="2357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solidFill>
                  <a:srgbClr val="0070C0"/>
                </a:solidFill>
              </a:rPr>
              <a:t>V</a:t>
            </a:r>
            <a:r>
              <a:rPr lang="cs-CZ" sz="2400" baseline="-25000" dirty="0" err="1">
                <a:solidFill>
                  <a:srgbClr val="0070C0"/>
                </a:solidFill>
              </a:rPr>
              <a:t>malá</a:t>
            </a:r>
            <a:r>
              <a:rPr lang="cs-CZ" sz="2400" dirty="0">
                <a:solidFill>
                  <a:srgbClr val="0070C0"/>
                </a:solidFill>
              </a:rPr>
              <a:t> = </a:t>
            </a:r>
            <a:r>
              <a:rPr lang="cs-CZ" sz="2400" b="1" dirty="0">
                <a:solidFill>
                  <a:srgbClr val="0070C0"/>
                </a:solidFill>
              </a:rPr>
              <a:t>64 cm</a:t>
            </a:r>
            <a:r>
              <a:rPr lang="cs-CZ" sz="2400" b="1" baseline="30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E1B03D0-6D9F-4E2D-B2FC-F4D380C2D4DC}"/>
              </a:ext>
            </a:extLst>
          </p:cNvPr>
          <p:cNvSpPr txBox="1"/>
          <p:nvPr/>
        </p:nvSpPr>
        <p:spPr>
          <a:xfrm>
            <a:off x="469602" y="2111896"/>
            <a:ext cx="2357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V</a:t>
            </a:r>
            <a:r>
              <a:rPr lang="cs-CZ" sz="2400" baseline="-25000" dirty="0">
                <a:solidFill>
                  <a:srgbClr val="0070C0"/>
                </a:solidFill>
              </a:rPr>
              <a:t> </a:t>
            </a:r>
            <a:r>
              <a:rPr lang="cs-CZ" sz="2400" dirty="0">
                <a:solidFill>
                  <a:srgbClr val="0070C0"/>
                </a:solidFill>
              </a:rPr>
              <a:t>= 100 - 64 </a:t>
            </a:r>
            <a:endParaRPr lang="cs-CZ" sz="2400" baseline="-25000" dirty="0">
              <a:solidFill>
                <a:srgbClr val="0070C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33C9A65-E22D-4691-A8E6-1D062FB590F5}"/>
              </a:ext>
            </a:extLst>
          </p:cNvPr>
          <p:cNvSpPr txBox="1"/>
          <p:nvPr/>
        </p:nvSpPr>
        <p:spPr>
          <a:xfrm>
            <a:off x="469602" y="2517615"/>
            <a:ext cx="2357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V</a:t>
            </a:r>
            <a:r>
              <a:rPr lang="cs-CZ" sz="2400" b="1" baseline="-25000" dirty="0">
                <a:solidFill>
                  <a:srgbClr val="0070C0"/>
                </a:solidFill>
              </a:rPr>
              <a:t> </a:t>
            </a:r>
            <a:r>
              <a:rPr lang="cs-CZ" sz="2400" b="1" dirty="0">
                <a:solidFill>
                  <a:srgbClr val="0070C0"/>
                </a:solidFill>
              </a:rPr>
              <a:t>= 36 cm</a:t>
            </a:r>
            <a:r>
              <a:rPr lang="cs-CZ" sz="2400" b="1" baseline="30000" dirty="0">
                <a:solidFill>
                  <a:srgbClr val="0070C0"/>
                </a:solidFill>
              </a:rPr>
              <a:t>3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endParaRPr lang="cs-CZ" sz="2400" baseline="-25000" dirty="0">
              <a:solidFill>
                <a:srgbClr val="0070C0"/>
              </a:solidFill>
            </a:endParaRP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BACC570A-8532-47D3-B784-1B329AF6B38E}"/>
              </a:ext>
            </a:extLst>
          </p:cNvPr>
          <p:cNvSpPr/>
          <p:nvPr/>
        </p:nvSpPr>
        <p:spPr>
          <a:xfrm>
            <a:off x="2227019" y="6360012"/>
            <a:ext cx="1478205" cy="5499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B512DBB-AC39-451D-8EA8-BDF43921C573}"/>
              </a:ext>
            </a:extLst>
          </p:cNvPr>
          <p:cNvSpPr txBox="1"/>
          <p:nvPr/>
        </p:nvSpPr>
        <p:spPr>
          <a:xfrm>
            <a:off x="6536131" y="5893321"/>
            <a:ext cx="2357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100 cm</a:t>
            </a:r>
            <a:r>
              <a:rPr lang="cs-CZ" sz="2400" baseline="30000" dirty="0">
                <a:solidFill>
                  <a:srgbClr val="0070C0"/>
                </a:solidFill>
              </a:rPr>
              <a:t>3 </a:t>
            </a:r>
            <a:r>
              <a:rPr lang="cs-CZ" sz="2400" dirty="0">
                <a:solidFill>
                  <a:srgbClr val="0070C0"/>
                </a:solidFill>
              </a:rPr>
              <a:t>…. 50 g </a:t>
            </a:r>
            <a:endParaRPr lang="cs-CZ" sz="2400" baseline="-25000" dirty="0">
              <a:solidFill>
                <a:srgbClr val="0070C0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76751D9-8D75-41D4-87BE-03207C76676E}"/>
              </a:ext>
            </a:extLst>
          </p:cNvPr>
          <p:cNvSpPr txBox="1"/>
          <p:nvPr/>
        </p:nvSpPr>
        <p:spPr>
          <a:xfrm>
            <a:off x="6536131" y="6321912"/>
            <a:ext cx="2357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64 cm</a:t>
            </a:r>
            <a:r>
              <a:rPr lang="cs-CZ" sz="2400" baseline="30000" dirty="0">
                <a:solidFill>
                  <a:srgbClr val="0070C0"/>
                </a:solidFill>
              </a:rPr>
              <a:t>3 </a:t>
            </a:r>
            <a:r>
              <a:rPr lang="cs-CZ" sz="2400" dirty="0">
                <a:solidFill>
                  <a:srgbClr val="0070C0"/>
                </a:solidFill>
              </a:rPr>
              <a:t>…. </a:t>
            </a:r>
            <a:r>
              <a:rPr lang="cs-CZ" sz="2400" b="1" dirty="0">
                <a:solidFill>
                  <a:srgbClr val="0070C0"/>
                </a:solidFill>
              </a:rPr>
              <a:t>32 g </a:t>
            </a:r>
            <a:endParaRPr lang="cs-CZ" sz="2400" b="1" baseline="-25000" dirty="0">
              <a:solidFill>
                <a:srgbClr val="0070C0"/>
              </a:solidFill>
            </a:endParaRP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BF7C953B-D607-4348-B133-5A766F8D55E8}"/>
              </a:ext>
            </a:extLst>
          </p:cNvPr>
          <p:cNvSpPr/>
          <p:nvPr/>
        </p:nvSpPr>
        <p:spPr>
          <a:xfrm>
            <a:off x="2227019" y="4799802"/>
            <a:ext cx="1478205" cy="5499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CE0E3643-E214-45CC-B888-2E14BBA0A25C}"/>
              </a:ext>
            </a:extLst>
          </p:cNvPr>
          <p:cNvSpPr/>
          <p:nvPr/>
        </p:nvSpPr>
        <p:spPr>
          <a:xfrm>
            <a:off x="5807999" y="4183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9-2017-3</a:t>
            </a:r>
          </a:p>
        </p:txBody>
      </p:sp>
      <p:sp>
        <p:nvSpPr>
          <p:cNvPr id="20" name="Šipka: doprava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148E14E-F4F7-4CDF-ACC2-3AC53F17042A}"/>
              </a:ext>
            </a:extLst>
          </p:cNvPr>
          <p:cNvSpPr/>
          <p:nvPr/>
        </p:nvSpPr>
        <p:spPr>
          <a:xfrm>
            <a:off x="8222077" y="20944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1" name="Šipka: doprava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3F4C675-73D1-434B-94F8-B293B65D1622}"/>
              </a:ext>
            </a:extLst>
          </p:cNvPr>
          <p:cNvSpPr/>
          <p:nvPr/>
        </p:nvSpPr>
        <p:spPr>
          <a:xfrm flipH="1">
            <a:off x="5866255" y="12715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48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1" grpId="0"/>
      <p:bldP spid="12" grpId="0" animBg="1"/>
      <p:bldP spid="13" grpId="0"/>
      <p:bldP spid="14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457E410-C4B5-4CF7-86AD-CC69F1E6E4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37" t="21990" r="26844" b="7313"/>
          <a:stretch/>
        </p:blipFill>
        <p:spPr>
          <a:xfrm>
            <a:off x="42527" y="80083"/>
            <a:ext cx="8491874" cy="684736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E336485-242A-42E4-B3E0-C00C88B729CA}"/>
              </a:ext>
            </a:extLst>
          </p:cNvPr>
          <p:cNvSpPr txBox="1"/>
          <p:nvPr/>
        </p:nvSpPr>
        <p:spPr>
          <a:xfrm>
            <a:off x="4087663" y="2210342"/>
            <a:ext cx="968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300</a:t>
            </a:r>
            <a:endParaRPr lang="cs-CZ" sz="2400" baseline="-25000" dirty="0">
              <a:solidFill>
                <a:srgbClr val="0070C0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AB90F73-8130-4E30-9D2A-E74E7937927E}"/>
              </a:ext>
            </a:extLst>
          </p:cNvPr>
          <p:cNvSpPr txBox="1"/>
          <p:nvPr/>
        </p:nvSpPr>
        <p:spPr>
          <a:xfrm>
            <a:off x="5678338" y="2210341"/>
            <a:ext cx="968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400</a:t>
            </a:r>
            <a:endParaRPr lang="cs-CZ" sz="2400" baseline="-25000" dirty="0">
              <a:solidFill>
                <a:srgbClr val="0070C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8EDEB91-112A-46E4-BA76-C1632B3F29DB}"/>
              </a:ext>
            </a:extLst>
          </p:cNvPr>
          <p:cNvSpPr txBox="1"/>
          <p:nvPr/>
        </p:nvSpPr>
        <p:spPr>
          <a:xfrm>
            <a:off x="5745013" y="2772316"/>
            <a:ext cx="579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60</a:t>
            </a:r>
            <a:endParaRPr lang="cs-CZ" sz="2400" baseline="-25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B5C6A8F3-3B9D-4397-9146-36F77A7EC75E}"/>
                  </a:ext>
                </a:extLst>
              </p:cNvPr>
              <p:cNvSpPr txBox="1"/>
              <p:nvPr/>
            </p:nvSpPr>
            <p:spPr>
              <a:xfrm>
                <a:off x="6830863" y="1324517"/>
                <a:ext cx="2103588" cy="611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solidFill>
                      <a:srgbClr val="0070C0"/>
                    </a:solidFill>
                  </a:rPr>
                  <a:t>300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cs-CZ" sz="2000" dirty="0">
                    <a:solidFill>
                      <a:srgbClr val="0070C0"/>
                    </a:solidFill>
                  </a:rPr>
                  <a:t>.300 = </a:t>
                </a:r>
                <a:r>
                  <a:rPr lang="cs-CZ" sz="2000" b="1" dirty="0">
                    <a:solidFill>
                      <a:srgbClr val="0070C0"/>
                    </a:solidFill>
                  </a:rPr>
                  <a:t>400</a:t>
                </a:r>
                <a:endParaRPr lang="cs-CZ" sz="2000" b="1" baseline="-25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B5C6A8F3-3B9D-4397-9146-36F77A7EC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863" y="1324517"/>
                <a:ext cx="2103588" cy="611833"/>
              </a:xfrm>
              <a:prstGeom prst="rect">
                <a:avLst/>
              </a:prstGeom>
              <a:blipFill>
                <a:blip r:embed="rId3"/>
                <a:stretch>
                  <a:fillRect l="-3188" b="-297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D12FAD78-4531-4B7F-B6A6-C76028DFFE86}"/>
              </a:ext>
            </a:extLst>
          </p:cNvPr>
          <p:cNvCxnSpPr/>
          <p:nvPr/>
        </p:nvCxnSpPr>
        <p:spPr>
          <a:xfrm>
            <a:off x="133350" y="545700"/>
            <a:ext cx="88106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8D7851E0-AB79-40F2-BA1D-D0F88C41361D}"/>
              </a:ext>
            </a:extLst>
          </p:cNvPr>
          <p:cNvCxnSpPr>
            <a:cxnSpLocks/>
          </p:cNvCxnSpPr>
          <p:nvPr/>
        </p:nvCxnSpPr>
        <p:spPr>
          <a:xfrm flipV="1">
            <a:off x="8943975" y="545700"/>
            <a:ext cx="0" cy="35813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2A5793C7-4A27-4C11-9B47-EDE8A3E68276}"/>
              </a:ext>
            </a:extLst>
          </p:cNvPr>
          <p:cNvCxnSpPr/>
          <p:nvPr/>
        </p:nvCxnSpPr>
        <p:spPr>
          <a:xfrm>
            <a:off x="133351" y="4127099"/>
            <a:ext cx="88106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70B4D7CC-C445-49F2-A05F-17BE5900995A}"/>
                  </a:ext>
                </a:extLst>
              </p:cNvPr>
              <p:cNvSpPr txBox="1"/>
              <p:nvPr/>
            </p:nvSpPr>
            <p:spPr>
              <a:xfrm>
                <a:off x="7269013" y="2048413"/>
                <a:ext cx="1351112" cy="611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cs-CZ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cs-CZ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cs-CZ" sz="2000" dirty="0">
                    <a:solidFill>
                      <a:srgbClr val="0070C0"/>
                    </a:solidFill>
                  </a:rPr>
                  <a:t> = 60</a:t>
                </a:r>
                <a:endParaRPr lang="cs-CZ" sz="2000" baseline="-25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70B4D7CC-C445-49F2-A05F-17BE59009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9013" y="2048413"/>
                <a:ext cx="1351112" cy="611833"/>
              </a:xfrm>
              <a:prstGeom prst="rect">
                <a:avLst/>
              </a:prstGeom>
              <a:blipFill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F489D8D1-914B-44B9-A874-2F5080DF4935}"/>
                  </a:ext>
                </a:extLst>
              </p:cNvPr>
              <p:cNvSpPr txBox="1"/>
              <p:nvPr/>
            </p:nvSpPr>
            <p:spPr>
              <a:xfrm>
                <a:off x="7583339" y="2630273"/>
                <a:ext cx="1351112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cs-CZ" sz="2000" dirty="0">
                    <a:solidFill>
                      <a:srgbClr val="0070C0"/>
                    </a:solidFill>
                  </a:rPr>
                  <a:t> = </a:t>
                </a:r>
                <a:r>
                  <a:rPr lang="cs-CZ" sz="2000" b="1" dirty="0">
                    <a:solidFill>
                      <a:srgbClr val="0070C0"/>
                    </a:solidFill>
                  </a:rPr>
                  <a:t>90</a:t>
                </a:r>
                <a:endParaRPr lang="cs-CZ" sz="2000" b="1" baseline="-25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F489D8D1-914B-44B9-A874-2F5080DF4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3339" y="2630273"/>
                <a:ext cx="1351112" cy="453137"/>
              </a:xfrm>
              <a:prstGeom prst="rect">
                <a:avLst/>
              </a:prstGeom>
              <a:blipFill>
                <a:blip r:embed="rId5"/>
                <a:stretch>
                  <a:fillRect b="-22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ovéPole 15">
            <a:extLst>
              <a:ext uri="{FF2B5EF4-FFF2-40B4-BE49-F238E27FC236}">
                <a16:creationId xmlns:a16="http://schemas.microsoft.com/office/drawing/2014/main" id="{C8F36806-46DA-4A05-973B-26BF142CA1BB}"/>
              </a:ext>
            </a:extLst>
          </p:cNvPr>
          <p:cNvSpPr txBox="1"/>
          <p:nvPr/>
        </p:nvSpPr>
        <p:spPr>
          <a:xfrm>
            <a:off x="4154338" y="2772315"/>
            <a:ext cx="579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90</a:t>
            </a:r>
            <a:endParaRPr lang="cs-CZ" sz="2400" baseline="-25000" dirty="0">
              <a:solidFill>
                <a:srgbClr val="0070C0"/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CA061C18-CE2D-4367-9746-26A8C6EFDDDE}"/>
              </a:ext>
            </a:extLst>
          </p:cNvPr>
          <p:cNvSpPr txBox="1"/>
          <p:nvPr/>
        </p:nvSpPr>
        <p:spPr>
          <a:xfrm>
            <a:off x="3998670" y="3301256"/>
            <a:ext cx="1057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2 700</a:t>
            </a:r>
            <a:endParaRPr lang="cs-CZ" sz="2400" baseline="-25000" dirty="0">
              <a:solidFill>
                <a:srgbClr val="0070C0"/>
              </a:solidFill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D8BC71CA-AD3D-4695-B1E7-8E7F6A2437BA}"/>
              </a:ext>
            </a:extLst>
          </p:cNvPr>
          <p:cNvSpPr txBox="1"/>
          <p:nvPr/>
        </p:nvSpPr>
        <p:spPr>
          <a:xfrm>
            <a:off x="5465910" y="3301256"/>
            <a:ext cx="1057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2 400</a:t>
            </a:r>
            <a:endParaRPr lang="cs-CZ" sz="2400" baseline="-25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39E34EB3-EA79-42A9-9F7D-9BC529CD4929}"/>
                  </a:ext>
                </a:extLst>
              </p:cNvPr>
              <p:cNvSpPr txBox="1"/>
              <p:nvPr/>
            </p:nvSpPr>
            <p:spPr>
              <a:xfrm>
                <a:off x="7858845" y="4437017"/>
                <a:ext cx="1351112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400</m:t>
                        </m:r>
                      </m:den>
                    </m:f>
                  </m:oMath>
                </a14:m>
                <a:r>
                  <a:rPr lang="cs-CZ" sz="2000" dirty="0">
                    <a:solidFill>
                      <a:srgbClr val="0070C0"/>
                    </a:solidFill>
                  </a:rPr>
                  <a:t> = </a:t>
                </a:r>
                <a:r>
                  <a:rPr lang="cs-CZ" sz="2000" b="1" dirty="0">
                    <a:solidFill>
                      <a:srgbClr val="0070C0"/>
                    </a:solidFill>
                  </a:rPr>
                  <a:t>25%</a:t>
                </a:r>
                <a:endParaRPr lang="cs-CZ" sz="2000" b="1" baseline="-25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39E34EB3-EA79-42A9-9F7D-9BC529CD4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845" y="4437017"/>
                <a:ext cx="1351112" cy="616964"/>
              </a:xfrm>
              <a:prstGeom prst="rect">
                <a:avLst/>
              </a:prstGeom>
              <a:blipFill>
                <a:blip r:embed="rId6"/>
                <a:stretch>
                  <a:fillRect b="-297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40AE6096-9C34-491C-A293-17354A9EE65F}"/>
                  </a:ext>
                </a:extLst>
              </p:cNvPr>
              <p:cNvSpPr txBox="1"/>
              <p:nvPr/>
            </p:nvSpPr>
            <p:spPr>
              <a:xfrm>
                <a:off x="7153410" y="4644365"/>
                <a:ext cx="478855" cy="423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𝐂</m:t>
                      </m:r>
                    </m:oMath>
                  </m:oMathPara>
                </a14:m>
                <a:endParaRPr lang="cs-CZ" sz="2200" b="1" baseline="-25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40AE6096-9C34-491C-A293-17354A9EE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410" y="4644365"/>
                <a:ext cx="478855" cy="4230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EFB8D08D-57B6-4E4C-B01A-98E7FB215736}"/>
                  </a:ext>
                </a:extLst>
              </p:cNvPr>
              <p:cNvSpPr txBox="1"/>
              <p:nvPr/>
            </p:nvSpPr>
            <p:spPr>
              <a:xfrm>
                <a:off x="7858845" y="5067430"/>
                <a:ext cx="1351112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cs-CZ" sz="2000" dirty="0">
                    <a:solidFill>
                      <a:srgbClr val="0070C0"/>
                    </a:solidFill>
                  </a:rPr>
                  <a:t> = </a:t>
                </a:r>
                <a:r>
                  <a:rPr lang="cs-CZ" sz="2000" b="1" dirty="0">
                    <a:solidFill>
                      <a:srgbClr val="0070C0"/>
                    </a:solidFill>
                  </a:rPr>
                  <a:t>50%</a:t>
                </a:r>
                <a:endParaRPr lang="cs-CZ" sz="2000" b="1" baseline="-25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EFB8D08D-57B6-4E4C-B01A-98E7FB215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845" y="5067430"/>
                <a:ext cx="1351112" cy="616964"/>
              </a:xfrm>
              <a:prstGeom prst="rect">
                <a:avLst/>
              </a:prstGeom>
              <a:blipFill>
                <a:blip r:embed="rId8"/>
                <a:stretch>
                  <a:fillRect b="-297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BA64220A-A44F-4579-9DF3-C14F977EFBF1}"/>
                  </a:ext>
                </a:extLst>
              </p:cNvPr>
              <p:cNvSpPr txBox="1"/>
              <p:nvPr/>
            </p:nvSpPr>
            <p:spPr>
              <a:xfrm>
                <a:off x="7146628" y="5053981"/>
                <a:ext cx="478855" cy="423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𝐄</m:t>
                      </m:r>
                    </m:oMath>
                  </m:oMathPara>
                </a14:m>
                <a:endParaRPr lang="cs-CZ" sz="2200" b="1" baseline="-25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BA64220A-A44F-4579-9DF3-C14F977EF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628" y="5053981"/>
                <a:ext cx="478855" cy="4230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DF6D0696-9D19-409C-B6CA-29FCFAAF8DE1}"/>
                  </a:ext>
                </a:extLst>
              </p:cNvPr>
              <p:cNvSpPr txBox="1"/>
              <p:nvPr/>
            </p:nvSpPr>
            <p:spPr>
              <a:xfrm>
                <a:off x="6924676" y="6058036"/>
                <a:ext cx="2176798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300</m:t>
                        </m:r>
                      </m:num>
                      <m:den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2400</m:t>
                        </m:r>
                      </m:den>
                    </m:f>
                  </m:oMath>
                </a14:m>
                <a:r>
                  <a:rPr lang="cs-CZ" sz="2000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cs-CZ" dirty="0">
                    <a:solidFill>
                      <a:srgbClr val="0070C0"/>
                    </a:solidFill>
                  </a:rPr>
                  <a:t> =</a:t>
                </a:r>
                <a:r>
                  <a:rPr lang="cs-CZ" sz="2000" dirty="0">
                    <a:solidFill>
                      <a:srgbClr val="0070C0"/>
                    </a:solidFill>
                  </a:rPr>
                  <a:t> </a:t>
                </a:r>
                <a:r>
                  <a:rPr lang="cs-CZ" sz="2000" b="1" dirty="0">
                    <a:solidFill>
                      <a:srgbClr val="0070C0"/>
                    </a:solidFill>
                  </a:rPr>
                  <a:t>12,5%</a:t>
                </a:r>
                <a:endParaRPr lang="cs-CZ" sz="2000" b="1" baseline="-25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DF6D0696-9D19-409C-B6CA-29FCFAAF8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676" y="6058036"/>
                <a:ext cx="2176798" cy="616964"/>
              </a:xfrm>
              <a:prstGeom prst="rect">
                <a:avLst/>
              </a:prstGeom>
              <a:blipFill>
                <a:blip r:embed="rId10"/>
                <a:stretch>
                  <a:fillRect b="-297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70ABB0D0-CB52-43C6-8292-5DAC254F37A3}"/>
                  </a:ext>
                </a:extLst>
              </p:cNvPr>
              <p:cNvSpPr txBox="1"/>
              <p:nvPr/>
            </p:nvSpPr>
            <p:spPr>
              <a:xfrm>
                <a:off x="7146628" y="5459033"/>
                <a:ext cx="478855" cy="423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𝐁</m:t>
                      </m:r>
                    </m:oMath>
                  </m:oMathPara>
                </a14:m>
                <a:endParaRPr lang="cs-CZ" sz="2200" b="1" baseline="-25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70ABB0D0-CB52-43C6-8292-5DAC254F3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628" y="5459033"/>
                <a:ext cx="478855" cy="4230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bdélník 27">
            <a:extLst>
              <a:ext uri="{FF2B5EF4-FFF2-40B4-BE49-F238E27FC236}">
                <a16:creationId xmlns:a16="http://schemas.microsoft.com/office/drawing/2014/main" id="{945C41EC-C69B-4410-9F9D-5BB8B3BDA9CB}"/>
              </a:ext>
            </a:extLst>
          </p:cNvPr>
          <p:cNvSpPr/>
          <p:nvPr/>
        </p:nvSpPr>
        <p:spPr>
          <a:xfrm>
            <a:off x="5807999" y="4183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9-2017-3</a:t>
            </a:r>
          </a:p>
        </p:txBody>
      </p:sp>
      <p:sp>
        <p:nvSpPr>
          <p:cNvPr id="29" name="Šipka: doprava 2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AF65B8F-EF58-4A14-B25F-0CE56F9AFF66}"/>
              </a:ext>
            </a:extLst>
          </p:cNvPr>
          <p:cNvSpPr/>
          <p:nvPr/>
        </p:nvSpPr>
        <p:spPr>
          <a:xfrm>
            <a:off x="8222077" y="20944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0" name="Šipka: doprava 2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BB1B1F9-3A92-4286-85E8-A8B09D74D1AE}"/>
              </a:ext>
            </a:extLst>
          </p:cNvPr>
          <p:cNvSpPr/>
          <p:nvPr/>
        </p:nvSpPr>
        <p:spPr>
          <a:xfrm flipH="1">
            <a:off x="5866255" y="12715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241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EB9D8CF-A943-4402-99A9-F0583488A5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21" t="21783" r="24418" b="41608"/>
          <a:stretch/>
        </p:blipFill>
        <p:spPr>
          <a:xfrm>
            <a:off x="21266" y="74426"/>
            <a:ext cx="8997137" cy="357254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6713DC9-37A2-457B-BB67-78969B650C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21" t="63913" r="24418" b="24211"/>
          <a:stretch/>
        </p:blipFill>
        <p:spPr>
          <a:xfrm>
            <a:off x="-10633" y="3795827"/>
            <a:ext cx="8997137" cy="115894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2C69DDE-97AA-451C-907B-5A3C448E02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21" t="82144" r="24418" b="9793"/>
          <a:stretch/>
        </p:blipFill>
        <p:spPr>
          <a:xfrm>
            <a:off x="21266" y="5156790"/>
            <a:ext cx="8997137" cy="786809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D14BBB5C-BA5B-40A1-B9E7-930DF8E6C0FC}"/>
              </a:ext>
            </a:extLst>
          </p:cNvPr>
          <p:cNvSpPr/>
          <p:nvPr/>
        </p:nvSpPr>
        <p:spPr>
          <a:xfrm>
            <a:off x="21266" y="1945758"/>
            <a:ext cx="9101468" cy="4890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DEAE86DA-3F87-42BC-B29F-1BF3B14020CF}"/>
              </a:ext>
            </a:extLst>
          </p:cNvPr>
          <p:cNvCxnSpPr/>
          <p:nvPr/>
        </p:nvCxnSpPr>
        <p:spPr>
          <a:xfrm>
            <a:off x="116959" y="1945758"/>
            <a:ext cx="88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B3AE528A-5C1D-465B-9837-F79C9E456CD6}"/>
              </a:ext>
            </a:extLst>
          </p:cNvPr>
          <p:cNvSpPr txBox="1"/>
          <p:nvPr/>
        </p:nvSpPr>
        <p:spPr>
          <a:xfrm>
            <a:off x="6566931" y="3544569"/>
            <a:ext cx="2370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3.pr    11           12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6B6A92A-A462-425E-A77B-ECD389381082}"/>
              </a:ext>
            </a:extLst>
          </p:cNvPr>
          <p:cNvSpPr txBox="1"/>
          <p:nvPr/>
        </p:nvSpPr>
        <p:spPr>
          <a:xfrm>
            <a:off x="6566931" y="3168830"/>
            <a:ext cx="2370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2.pr     8            11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AD6D629-8AAC-464D-B70A-D535BCACE93C}"/>
              </a:ext>
            </a:extLst>
          </p:cNvPr>
          <p:cNvSpPr txBox="1"/>
          <p:nvPr/>
        </p:nvSpPr>
        <p:spPr>
          <a:xfrm>
            <a:off x="6566932" y="2778053"/>
            <a:ext cx="227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1.pr     5            10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B7214FA-2ECB-4CEC-882A-74E2AEEF1A8D}"/>
              </a:ext>
            </a:extLst>
          </p:cNvPr>
          <p:cNvSpPr txBox="1"/>
          <p:nvPr/>
        </p:nvSpPr>
        <p:spPr>
          <a:xfrm>
            <a:off x="6566931" y="2362715"/>
            <a:ext cx="2133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/>
              <a:t>pův</a:t>
            </a:r>
            <a:r>
              <a:rPr lang="cs-CZ" sz="2000" b="1" dirty="0"/>
              <a:t>     2             9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DE11A6A-D430-40C8-80A3-E94520817C1E}"/>
              </a:ext>
            </a:extLst>
          </p:cNvPr>
          <p:cNvSpPr txBox="1"/>
          <p:nvPr/>
        </p:nvSpPr>
        <p:spPr>
          <a:xfrm>
            <a:off x="3687826" y="3309012"/>
            <a:ext cx="1768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</a:rPr>
              <a:t>2 cm a 9 cm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CBDE8BB9-1E18-492E-A563-3D99F9AB4270}"/>
              </a:ext>
            </a:extLst>
          </p:cNvPr>
          <p:cNvSpPr txBox="1"/>
          <p:nvPr/>
        </p:nvSpPr>
        <p:spPr>
          <a:xfrm>
            <a:off x="6566930" y="3962755"/>
            <a:ext cx="2133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4.pr    14           13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9A880A2-E271-4971-846B-5D9A4A42CEA9}"/>
              </a:ext>
            </a:extLst>
          </p:cNvPr>
          <p:cNvSpPr txBox="1"/>
          <p:nvPr/>
        </p:nvSpPr>
        <p:spPr>
          <a:xfrm>
            <a:off x="6566929" y="4381356"/>
            <a:ext cx="2133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5.pr    15           16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B57EC0B-1A37-433A-A6B0-D7110D3C4DF6}"/>
              </a:ext>
            </a:extLst>
          </p:cNvPr>
          <p:cNvSpPr txBox="1"/>
          <p:nvPr/>
        </p:nvSpPr>
        <p:spPr>
          <a:xfrm>
            <a:off x="6566925" y="4781051"/>
            <a:ext cx="2133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6.pr    18           17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EDB79F7B-2E7F-4CB4-B6DC-31CCFCBABE6C}"/>
              </a:ext>
            </a:extLst>
          </p:cNvPr>
          <p:cNvSpPr txBox="1"/>
          <p:nvPr/>
        </p:nvSpPr>
        <p:spPr>
          <a:xfrm>
            <a:off x="6566924" y="5191397"/>
            <a:ext cx="2133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7.pr    19           20</a:t>
            </a:r>
          </a:p>
        </p:txBody>
      </p:sp>
      <p:sp>
        <p:nvSpPr>
          <p:cNvPr id="6" name="Oblouk 5">
            <a:extLst>
              <a:ext uri="{FF2B5EF4-FFF2-40B4-BE49-F238E27FC236}">
                <a16:creationId xmlns:a16="http://schemas.microsoft.com/office/drawing/2014/main" id="{6AFD6AF3-2B7A-4931-A3C7-63DDFD8A9DE5}"/>
              </a:ext>
            </a:extLst>
          </p:cNvPr>
          <p:cNvSpPr/>
          <p:nvPr/>
        </p:nvSpPr>
        <p:spPr>
          <a:xfrm>
            <a:off x="7383568" y="4602768"/>
            <a:ext cx="424316" cy="792000"/>
          </a:xfrm>
          <a:prstGeom prst="arc">
            <a:avLst>
              <a:gd name="adj1" fmla="val 16200000"/>
              <a:gd name="adj2" fmla="val 5258821"/>
            </a:avLst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louk 16">
            <a:extLst>
              <a:ext uri="{FF2B5EF4-FFF2-40B4-BE49-F238E27FC236}">
                <a16:creationId xmlns:a16="http://schemas.microsoft.com/office/drawing/2014/main" id="{6D9B853C-F90C-416E-A84B-D13430C24B71}"/>
              </a:ext>
            </a:extLst>
          </p:cNvPr>
          <p:cNvSpPr/>
          <p:nvPr/>
        </p:nvSpPr>
        <p:spPr>
          <a:xfrm>
            <a:off x="8278918" y="4592975"/>
            <a:ext cx="424316" cy="792000"/>
          </a:xfrm>
          <a:prstGeom prst="arc">
            <a:avLst>
              <a:gd name="adj1" fmla="val 16200000"/>
              <a:gd name="adj2" fmla="val 5258821"/>
            </a:avLst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0665DE01-964E-4D50-B868-62FDB3442FFE}"/>
              </a:ext>
            </a:extLst>
          </p:cNvPr>
          <p:cNvSpPr txBox="1"/>
          <p:nvPr/>
        </p:nvSpPr>
        <p:spPr>
          <a:xfrm>
            <a:off x="7750512" y="4819091"/>
            <a:ext cx="490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B050"/>
                </a:solidFill>
              </a:rPr>
              <a:t>+4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C308FC84-E5CC-478A-A5C8-83AC8E638914}"/>
              </a:ext>
            </a:extLst>
          </p:cNvPr>
          <p:cNvSpPr txBox="1"/>
          <p:nvPr/>
        </p:nvSpPr>
        <p:spPr>
          <a:xfrm>
            <a:off x="8678188" y="4819091"/>
            <a:ext cx="490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B050"/>
                </a:solidFill>
              </a:rPr>
              <a:t>+4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75EC7DE1-77A7-4A12-B75E-3F8CF09D8F3B}"/>
              </a:ext>
            </a:extLst>
          </p:cNvPr>
          <p:cNvSpPr txBox="1"/>
          <p:nvPr/>
        </p:nvSpPr>
        <p:spPr>
          <a:xfrm>
            <a:off x="3564902" y="4554665"/>
            <a:ext cx="1891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</a:rPr>
              <a:t>15 cm a 16 cm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B3088679-12F0-4263-B147-CC1F2698D17E}"/>
              </a:ext>
            </a:extLst>
          </p:cNvPr>
          <p:cNvSpPr txBox="1"/>
          <p:nvPr/>
        </p:nvSpPr>
        <p:spPr>
          <a:xfrm>
            <a:off x="6566923" y="5599347"/>
            <a:ext cx="2133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8.pr    22           21</a:t>
            </a:r>
          </a:p>
        </p:txBody>
      </p:sp>
      <p:sp>
        <p:nvSpPr>
          <p:cNvPr id="22" name="Oblouk 21">
            <a:extLst>
              <a:ext uri="{FF2B5EF4-FFF2-40B4-BE49-F238E27FC236}">
                <a16:creationId xmlns:a16="http://schemas.microsoft.com/office/drawing/2014/main" id="{EB489E94-7644-469A-83FC-46C163DB0750}"/>
              </a:ext>
            </a:extLst>
          </p:cNvPr>
          <p:cNvSpPr/>
          <p:nvPr/>
        </p:nvSpPr>
        <p:spPr>
          <a:xfrm>
            <a:off x="7383568" y="5440266"/>
            <a:ext cx="424316" cy="792000"/>
          </a:xfrm>
          <a:prstGeom prst="arc">
            <a:avLst>
              <a:gd name="adj1" fmla="val 16200000"/>
              <a:gd name="adj2" fmla="val 5258821"/>
            </a:avLst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louk 22">
            <a:extLst>
              <a:ext uri="{FF2B5EF4-FFF2-40B4-BE49-F238E27FC236}">
                <a16:creationId xmlns:a16="http://schemas.microsoft.com/office/drawing/2014/main" id="{210FC770-1DD3-4FC3-804C-7661F41983EE}"/>
              </a:ext>
            </a:extLst>
          </p:cNvPr>
          <p:cNvSpPr/>
          <p:nvPr/>
        </p:nvSpPr>
        <p:spPr>
          <a:xfrm>
            <a:off x="8278918" y="5430473"/>
            <a:ext cx="424316" cy="792000"/>
          </a:xfrm>
          <a:prstGeom prst="arc">
            <a:avLst>
              <a:gd name="adj1" fmla="val 16200000"/>
              <a:gd name="adj2" fmla="val 5258821"/>
            </a:avLst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EFF72367-E48A-4A9B-895D-33F5324F0170}"/>
              </a:ext>
            </a:extLst>
          </p:cNvPr>
          <p:cNvSpPr txBox="1"/>
          <p:nvPr/>
        </p:nvSpPr>
        <p:spPr>
          <a:xfrm>
            <a:off x="7750512" y="5637539"/>
            <a:ext cx="490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B050"/>
                </a:solidFill>
              </a:rPr>
              <a:t>+4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B043CD8D-3499-4443-9196-F567ECFE5912}"/>
              </a:ext>
            </a:extLst>
          </p:cNvPr>
          <p:cNvSpPr txBox="1"/>
          <p:nvPr/>
        </p:nvSpPr>
        <p:spPr>
          <a:xfrm>
            <a:off x="8678188" y="5637539"/>
            <a:ext cx="490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B050"/>
                </a:solidFill>
              </a:rPr>
              <a:t>+4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7E56E37B-0FF7-4AEE-842C-83098B4141B6}"/>
              </a:ext>
            </a:extLst>
          </p:cNvPr>
          <p:cNvSpPr txBox="1"/>
          <p:nvPr/>
        </p:nvSpPr>
        <p:spPr>
          <a:xfrm>
            <a:off x="6578421" y="6027602"/>
            <a:ext cx="2133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9.pr    23           24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5AF37FDB-491F-4A14-A186-916969809F88}"/>
              </a:ext>
            </a:extLst>
          </p:cNvPr>
          <p:cNvSpPr txBox="1"/>
          <p:nvPr/>
        </p:nvSpPr>
        <p:spPr>
          <a:xfrm>
            <a:off x="1005999" y="5771366"/>
            <a:ext cx="4450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6. – 105. prodloužení je 100 prodloužení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745A6622-D26A-4191-9F0A-126801B44971}"/>
              </a:ext>
            </a:extLst>
          </p:cNvPr>
          <p:cNvSpPr txBox="1"/>
          <p:nvPr/>
        </p:nvSpPr>
        <p:spPr>
          <a:xfrm>
            <a:off x="1005999" y="6097924"/>
            <a:ext cx="4789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každá 2 prodloužení se strany zvětší o 4 cm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E65FDD90-FD39-4A7B-801F-CEB2CF6A200C}"/>
              </a:ext>
            </a:extLst>
          </p:cNvPr>
          <p:cNvSpPr txBox="1"/>
          <p:nvPr/>
        </p:nvSpPr>
        <p:spPr>
          <a:xfrm>
            <a:off x="1005999" y="6429696"/>
            <a:ext cx="2432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15 + 50 . 4 = </a:t>
            </a:r>
            <a:r>
              <a:rPr lang="cs-CZ" sz="2000" b="1" dirty="0">
                <a:solidFill>
                  <a:srgbClr val="0070C0"/>
                </a:solidFill>
              </a:rPr>
              <a:t>215 cm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1412F860-FCE5-48B9-966A-49977558DD25}"/>
              </a:ext>
            </a:extLst>
          </p:cNvPr>
          <p:cNvSpPr txBox="1"/>
          <p:nvPr/>
        </p:nvSpPr>
        <p:spPr>
          <a:xfrm>
            <a:off x="3564902" y="6427712"/>
            <a:ext cx="2432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16 + 50 . 4 </a:t>
            </a:r>
            <a:r>
              <a:rPr lang="cs-CZ" sz="2000">
                <a:solidFill>
                  <a:srgbClr val="0070C0"/>
                </a:solidFill>
              </a:rPr>
              <a:t>= </a:t>
            </a:r>
            <a:r>
              <a:rPr lang="cs-CZ" sz="2000" b="1">
                <a:solidFill>
                  <a:srgbClr val="0070C0"/>
                </a:solidFill>
              </a:rPr>
              <a:t>216 </a:t>
            </a:r>
            <a:r>
              <a:rPr lang="cs-CZ" sz="2000" b="1" dirty="0">
                <a:solidFill>
                  <a:srgbClr val="0070C0"/>
                </a:solidFill>
              </a:rPr>
              <a:t>cm</a:t>
            </a: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9B51D38E-2C26-4169-B060-99B8ECDB9140}"/>
              </a:ext>
            </a:extLst>
          </p:cNvPr>
          <p:cNvSpPr/>
          <p:nvPr/>
        </p:nvSpPr>
        <p:spPr>
          <a:xfrm>
            <a:off x="5807999" y="4183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9-2017-3</a:t>
            </a:r>
          </a:p>
        </p:txBody>
      </p:sp>
      <p:sp>
        <p:nvSpPr>
          <p:cNvPr id="35" name="Šipka: doprava 3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FC3963D-1556-4AC3-8570-EFD181FE5D98}"/>
              </a:ext>
            </a:extLst>
          </p:cNvPr>
          <p:cNvSpPr/>
          <p:nvPr/>
        </p:nvSpPr>
        <p:spPr>
          <a:xfrm>
            <a:off x="8222077" y="20944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6" name="Šipka: doprava 3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6D7F332-8D83-4BB3-99EB-AF32F4A5A8F0}"/>
              </a:ext>
            </a:extLst>
          </p:cNvPr>
          <p:cNvSpPr/>
          <p:nvPr/>
        </p:nvSpPr>
        <p:spPr>
          <a:xfrm flipH="1">
            <a:off x="5866255" y="12715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102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6" grpId="0" animBg="1"/>
      <p:bldP spid="17" grpId="0" animBg="1"/>
      <p:bldP spid="18" grpId="0"/>
      <p:bldP spid="19" grpId="0"/>
      <p:bldP spid="20" grpId="0"/>
      <p:bldP spid="21" grpId="0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D14BBB5C-BA5B-40A1-B9E7-930DF8E6C0FC}"/>
              </a:ext>
            </a:extLst>
          </p:cNvPr>
          <p:cNvSpPr/>
          <p:nvPr/>
        </p:nvSpPr>
        <p:spPr>
          <a:xfrm>
            <a:off x="21266" y="1945758"/>
            <a:ext cx="9101468" cy="4890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DE11A6A-D430-40C8-80A3-E94520817C1E}"/>
              </a:ext>
            </a:extLst>
          </p:cNvPr>
          <p:cNvSpPr txBox="1"/>
          <p:nvPr/>
        </p:nvSpPr>
        <p:spPr>
          <a:xfrm>
            <a:off x="2867487" y="3429000"/>
            <a:ext cx="4163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Konec prezentace</a:t>
            </a: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9B51D38E-2C26-4169-B060-99B8ECDB9140}"/>
              </a:ext>
            </a:extLst>
          </p:cNvPr>
          <p:cNvSpPr/>
          <p:nvPr/>
        </p:nvSpPr>
        <p:spPr>
          <a:xfrm>
            <a:off x="5807999" y="4183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9-2017-3</a:t>
            </a:r>
          </a:p>
        </p:txBody>
      </p:sp>
      <p:sp>
        <p:nvSpPr>
          <p:cNvPr id="36" name="Šipka: doprava 3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6D7F332-8D83-4BB3-99EB-AF32F4A5A8F0}"/>
              </a:ext>
            </a:extLst>
          </p:cNvPr>
          <p:cNvSpPr/>
          <p:nvPr/>
        </p:nvSpPr>
        <p:spPr>
          <a:xfrm flipH="1">
            <a:off x="5866255" y="12715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682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25E10D8A-2CE4-436E-B9C1-C10AE5CAAF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56" t="27364" r="28255" b="37063"/>
          <a:stretch/>
        </p:blipFill>
        <p:spPr>
          <a:xfrm>
            <a:off x="74425" y="726000"/>
            <a:ext cx="8910299" cy="333331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C555AE9-6916-484B-8417-FFD653FEFD73}"/>
              </a:ext>
            </a:extLst>
          </p:cNvPr>
          <p:cNvSpPr txBox="1"/>
          <p:nvPr/>
        </p:nvSpPr>
        <p:spPr>
          <a:xfrm>
            <a:off x="6703828" y="726000"/>
            <a:ext cx="15789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x = -x + 6</a:t>
            </a:r>
            <a:endParaRPr lang="cs-CZ" sz="2600" b="1" dirty="0">
              <a:solidFill>
                <a:srgbClr val="0070C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1488E83-4D2C-4F1B-9CEF-2419343081D7}"/>
              </a:ext>
            </a:extLst>
          </p:cNvPr>
          <p:cNvSpPr txBox="1"/>
          <p:nvPr/>
        </p:nvSpPr>
        <p:spPr>
          <a:xfrm>
            <a:off x="6703827" y="1218443"/>
            <a:ext cx="9941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solidFill>
                  <a:srgbClr val="0070C0"/>
                </a:solidFill>
              </a:rPr>
              <a:t>x =</a:t>
            </a:r>
            <a:r>
              <a:rPr lang="cs-CZ" sz="2600" dirty="0">
                <a:solidFill>
                  <a:srgbClr val="0070C0"/>
                </a:solidFill>
              </a:rPr>
              <a:t> </a:t>
            </a:r>
            <a:r>
              <a:rPr lang="cs-CZ" sz="26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25BE51D-234C-4F4C-AF31-78A1B3397FB6}"/>
              </a:ext>
            </a:extLst>
          </p:cNvPr>
          <p:cNvSpPr txBox="1"/>
          <p:nvPr/>
        </p:nvSpPr>
        <p:spPr>
          <a:xfrm>
            <a:off x="3269508" y="2877545"/>
            <a:ext cx="3078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21 : (6 + 5 + 3) = 1,5 cm 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BB0D2A4-4A67-401C-A852-552A39CF6E6E}"/>
              </a:ext>
            </a:extLst>
          </p:cNvPr>
          <p:cNvSpPr txBox="1"/>
          <p:nvPr/>
        </p:nvSpPr>
        <p:spPr>
          <a:xfrm>
            <a:off x="6847368" y="2203329"/>
            <a:ext cx="1892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6 . 1,5 = </a:t>
            </a:r>
            <a:r>
              <a:rPr lang="cs-CZ" sz="2400" b="1" dirty="0">
                <a:solidFill>
                  <a:srgbClr val="0070C0"/>
                </a:solidFill>
              </a:rPr>
              <a:t>9 cm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98FC1BF-9D1D-4C10-86E2-0615473F90F6}"/>
              </a:ext>
            </a:extLst>
          </p:cNvPr>
          <p:cNvSpPr txBox="1"/>
          <p:nvPr/>
        </p:nvSpPr>
        <p:spPr>
          <a:xfrm>
            <a:off x="6847368" y="2646713"/>
            <a:ext cx="244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5 . 1,5 = </a:t>
            </a:r>
            <a:r>
              <a:rPr lang="cs-CZ" sz="2400" b="1" dirty="0">
                <a:solidFill>
                  <a:srgbClr val="0070C0"/>
                </a:solidFill>
              </a:rPr>
              <a:t>7,5 cm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5803431-4E0A-48AE-9D4C-70168C6441EB}"/>
              </a:ext>
            </a:extLst>
          </p:cNvPr>
          <p:cNvSpPr txBox="1"/>
          <p:nvPr/>
        </p:nvSpPr>
        <p:spPr>
          <a:xfrm>
            <a:off x="6847368" y="3108378"/>
            <a:ext cx="244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3 . 1,5 = </a:t>
            </a:r>
            <a:r>
              <a:rPr lang="cs-CZ" sz="2400" b="1" dirty="0">
                <a:solidFill>
                  <a:srgbClr val="0070C0"/>
                </a:solidFill>
              </a:rPr>
              <a:t>4,5 cm </a:t>
            </a: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0F3123D2-FA3A-47F0-879B-3EE314D5EAE6}"/>
              </a:ext>
            </a:extLst>
          </p:cNvPr>
          <p:cNvSpPr/>
          <p:nvPr/>
        </p:nvSpPr>
        <p:spPr>
          <a:xfrm>
            <a:off x="7851495" y="2198422"/>
            <a:ext cx="862537" cy="4924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CD20D9E-231D-4AD6-B5EF-4A894AB87267}"/>
              </a:ext>
            </a:extLst>
          </p:cNvPr>
          <p:cNvSpPr txBox="1"/>
          <p:nvPr/>
        </p:nvSpPr>
        <p:spPr>
          <a:xfrm>
            <a:off x="5837275" y="4070587"/>
            <a:ext cx="244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7,5 - 4,5 = </a:t>
            </a:r>
            <a:r>
              <a:rPr lang="cs-CZ" sz="2400" b="1" dirty="0">
                <a:solidFill>
                  <a:srgbClr val="0070C0"/>
                </a:solidFill>
              </a:rPr>
              <a:t>3 cm 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0FA24766-44AE-4F40-87E5-5F3C15C02C6F}"/>
              </a:ext>
            </a:extLst>
          </p:cNvPr>
          <p:cNvSpPr/>
          <p:nvPr/>
        </p:nvSpPr>
        <p:spPr>
          <a:xfrm>
            <a:off x="5807999" y="4183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9-2017-3</a:t>
            </a:r>
          </a:p>
        </p:txBody>
      </p:sp>
      <p:sp>
        <p:nvSpPr>
          <p:cNvPr id="16" name="Šipka: doprava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CC5366B-B24A-436F-B949-4279AE27AF58}"/>
              </a:ext>
            </a:extLst>
          </p:cNvPr>
          <p:cNvSpPr/>
          <p:nvPr/>
        </p:nvSpPr>
        <p:spPr>
          <a:xfrm>
            <a:off x="8222077" y="20944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1" name="Šipka: doprava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FD789B9-FFE8-4E55-A23E-9BBF3DEBCB7C}"/>
              </a:ext>
            </a:extLst>
          </p:cNvPr>
          <p:cNvSpPr/>
          <p:nvPr/>
        </p:nvSpPr>
        <p:spPr>
          <a:xfrm flipH="1">
            <a:off x="5866255" y="12715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323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957600C-1ED3-443E-A1ED-08418E89EE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56" t="64885" r="28255" b="10000"/>
          <a:stretch/>
        </p:blipFill>
        <p:spPr>
          <a:xfrm>
            <a:off x="74425" y="611828"/>
            <a:ext cx="8910299" cy="23533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9D484818-F167-4CCE-93FB-16C968189F37}"/>
                  </a:ext>
                </a:extLst>
              </p:cNvPr>
              <p:cNvSpPr txBox="1"/>
              <p:nvPr/>
            </p:nvSpPr>
            <p:spPr>
              <a:xfrm>
                <a:off x="3252843" y="2162631"/>
                <a:ext cx="5731881" cy="79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45−3+9</m:t>
                          </m:r>
                        </m:num>
                        <m:den>
                          <m: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𝟓𝟏</m:t>
                          </m:r>
                        </m:num>
                        <m:den>
                          <m:r>
                            <a:rPr lang="cs-CZ" sz="2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9D484818-F167-4CCE-93FB-16C968189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2843" y="2162631"/>
                <a:ext cx="5731881" cy="7936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1979F13D-297B-4000-913E-765E02888B75}"/>
                  </a:ext>
                </a:extLst>
              </p:cNvPr>
              <p:cNvSpPr txBox="1"/>
              <p:nvPr/>
            </p:nvSpPr>
            <p:spPr>
              <a:xfrm>
                <a:off x="2887020" y="991065"/>
                <a:ext cx="6097704" cy="1030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2−2 .  </m:t>
                      </m:r>
                      <m:f>
                        <m:fPr>
                          <m:ctrlPr>
                            <a:rPr lang="cs-CZ" sz="24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40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cs-CZ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num>
                        <m:den>
                          <m:r>
                            <a:rPr lang="cs-CZ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=2−2 .</m:t>
                      </m:r>
                      <m:f>
                        <m:fPr>
                          <m:ctrlPr>
                            <a:rPr lang="cs-CZ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cs-CZ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=2−</m:t>
                      </m:r>
                      <m:f>
                        <m:fPr>
                          <m:ctrlPr>
                            <a:rPr lang="cs-CZ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cs-CZ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cs-CZ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1979F13D-297B-4000-913E-765E02888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020" y="991065"/>
                <a:ext cx="6097704" cy="10300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bdélník 8">
            <a:extLst>
              <a:ext uri="{FF2B5EF4-FFF2-40B4-BE49-F238E27FC236}">
                <a16:creationId xmlns:a16="http://schemas.microsoft.com/office/drawing/2014/main" id="{0B8B8987-4269-439F-A789-3C4A5E5100DC}"/>
              </a:ext>
            </a:extLst>
          </p:cNvPr>
          <p:cNvSpPr/>
          <p:nvPr/>
        </p:nvSpPr>
        <p:spPr>
          <a:xfrm>
            <a:off x="5807999" y="4183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9-2017-3</a:t>
            </a:r>
          </a:p>
        </p:txBody>
      </p:sp>
      <p:sp>
        <p:nvSpPr>
          <p:cNvPr id="10" name="Šipka: doprava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7F93423-9BE8-4567-AF5A-6B4B6CB3878B}"/>
              </a:ext>
            </a:extLst>
          </p:cNvPr>
          <p:cNvSpPr/>
          <p:nvPr/>
        </p:nvSpPr>
        <p:spPr>
          <a:xfrm>
            <a:off x="8222077" y="20944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1" name="Šipka: doprava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96C0814-B491-4B08-BAE2-0E82FE86406E}"/>
              </a:ext>
            </a:extLst>
          </p:cNvPr>
          <p:cNvSpPr/>
          <p:nvPr/>
        </p:nvSpPr>
        <p:spPr>
          <a:xfrm flipH="1">
            <a:off x="5866255" y="12715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646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1210876-883F-4FB1-B16D-1FC7A426D6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40" t="32739" r="25349" b="54542"/>
          <a:stretch/>
        </p:blipFill>
        <p:spPr>
          <a:xfrm>
            <a:off x="74424" y="621225"/>
            <a:ext cx="8734065" cy="110579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307C93D-667E-4BF5-94EE-AE1E5E7B3D06}"/>
              </a:ext>
            </a:extLst>
          </p:cNvPr>
          <p:cNvSpPr txBox="1"/>
          <p:nvPr/>
        </p:nvSpPr>
        <p:spPr>
          <a:xfrm>
            <a:off x="1712667" y="1573691"/>
            <a:ext cx="735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</a:t>
            </a:r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(-3a)</a:t>
            </a:r>
            <a:r>
              <a:rPr lang="cs-CZ" sz="24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– 9a</a:t>
            </a:r>
            <a:r>
              <a:rPr lang="cs-CZ" sz="24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2  </a:t>
            </a:r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- 6a</a:t>
            </a:r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</a:t>
            </a:r>
            <a:r>
              <a:rPr lang="cs-CZ" sz="24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9</a:t>
            </a:r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cs-CZ" sz="24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– 9a</a:t>
            </a:r>
            <a:r>
              <a:rPr lang="cs-CZ" sz="24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2  </a:t>
            </a:r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- 6a</a:t>
            </a:r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</a:t>
            </a:r>
            <a:r>
              <a:rPr lang="cs-CZ" sz="24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(-6a)</a:t>
            </a:r>
            <a:r>
              <a:rPr lang="cs-CZ" sz="24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36a</a:t>
            </a:r>
            <a:r>
              <a:rPr lang="cs-CZ" sz="2400" b="1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cs-CZ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555AD5B-4620-49EF-BABF-BCE1906900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40" t="45425" r="25349" b="29225"/>
          <a:stretch/>
        </p:blipFill>
        <p:spPr>
          <a:xfrm>
            <a:off x="74424" y="2131053"/>
            <a:ext cx="8734065" cy="220387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4DC191B-574C-473E-A1C4-07DD7C623C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04" t="58748" r="22620" b="29225"/>
          <a:stretch/>
        </p:blipFill>
        <p:spPr>
          <a:xfrm>
            <a:off x="4213437" y="3289396"/>
            <a:ext cx="4725595" cy="104553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AA08DFE-7AFC-42B7-B7D8-0F9672509F2C}"/>
              </a:ext>
            </a:extLst>
          </p:cNvPr>
          <p:cNvSpPr txBox="1"/>
          <p:nvPr/>
        </p:nvSpPr>
        <p:spPr>
          <a:xfrm>
            <a:off x="4785477" y="2221520"/>
            <a:ext cx="2689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4b</a:t>
            </a:r>
            <a:r>
              <a:rPr lang="cs-CZ" sz="24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– 1</a:t>
            </a:r>
            <a:r>
              <a:rPr lang="cs-CZ" sz="24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+ 1 = 4</a:t>
            </a:r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cs-CZ" sz="2400" b="1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cs-CZ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6BAF2AD-9D45-4124-A966-2D308F45BADC}"/>
              </a:ext>
            </a:extLst>
          </p:cNvPr>
          <p:cNvSpPr txBox="1"/>
          <p:nvPr/>
        </p:nvSpPr>
        <p:spPr>
          <a:xfrm>
            <a:off x="599603" y="4188377"/>
            <a:ext cx="301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5x - 2 = 5x - 2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B64D3F0-C9D8-400E-9E4F-2ADAB46F1374}"/>
              </a:ext>
            </a:extLst>
          </p:cNvPr>
          <p:cNvSpPr txBox="1"/>
          <p:nvPr/>
        </p:nvSpPr>
        <p:spPr>
          <a:xfrm>
            <a:off x="2952289" y="4176366"/>
            <a:ext cx="2073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-5x + 2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9FAA91B-BCCE-4BE8-92C6-D6AF8A81433C}"/>
              </a:ext>
            </a:extLst>
          </p:cNvPr>
          <p:cNvSpPr txBox="1"/>
          <p:nvPr/>
        </p:nvSpPr>
        <p:spPr>
          <a:xfrm>
            <a:off x="3056174" y="3590081"/>
            <a:ext cx="931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.4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32FFB49-BA28-4204-B1F6-466A7C2C3552}"/>
              </a:ext>
            </a:extLst>
          </p:cNvPr>
          <p:cNvSpPr txBox="1"/>
          <p:nvPr/>
        </p:nvSpPr>
        <p:spPr>
          <a:xfrm>
            <a:off x="955627" y="4806416"/>
            <a:ext cx="1550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0x = 0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CC35A3D-9772-4A59-B666-AB2EC4381AE1}"/>
              </a:ext>
            </a:extLst>
          </p:cNvPr>
          <p:cNvSpPr txBox="1"/>
          <p:nvPr/>
        </p:nvSpPr>
        <p:spPr>
          <a:xfrm>
            <a:off x="923109" y="5424455"/>
            <a:ext cx="1129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 </a:t>
            </a:r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</a:t>
            </a:r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R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9899E07-3820-45D0-A601-FCA4B950BC54}"/>
              </a:ext>
            </a:extLst>
          </p:cNvPr>
          <p:cNvSpPr txBox="1"/>
          <p:nvPr/>
        </p:nvSpPr>
        <p:spPr>
          <a:xfrm>
            <a:off x="0" y="5975040"/>
            <a:ext cx="4661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ea typeface="Cambria Math" panose="02040503050406030204" pitchFamily="18" charset="0"/>
              </a:rPr>
              <a:t>Rovnice má nekonečně mnoho řešení , řešením rovnice je každé reálné číslo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B5B1EBF-3795-44CA-A45D-B4563462B97B}"/>
              </a:ext>
            </a:extLst>
          </p:cNvPr>
          <p:cNvSpPr txBox="1"/>
          <p:nvPr/>
        </p:nvSpPr>
        <p:spPr>
          <a:xfrm>
            <a:off x="8401834" y="3544438"/>
            <a:ext cx="868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.3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55BD1FD4-623F-4031-8E64-066E67746897}"/>
              </a:ext>
            </a:extLst>
          </p:cNvPr>
          <p:cNvSpPr txBox="1"/>
          <p:nvPr/>
        </p:nvSpPr>
        <p:spPr>
          <a:xfrm>
            <a:off x="7813353" y="4573710"/>
            <a:ext cx="1529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+2x - 2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A52F4A58-DAE1-4880-BEED-2C0905659885}"/>
              </a:ext>
            </a:extLst>
          </p:cNvPr>
          <p:cNvSpPr txBox="1"/>
          <p:nvPr/>
        </p:nvSpPr>
        <p:spPr>
          <a:xfrm>
            <a:off x="5677197" y="5075233"/>
            <a:ext cx="1486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4x = - 4 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2ED2716F-FC46-4961-9F54-3EE1B91F0BF8}"/>
              </a:ext>
            </a:extLst>
          </p:cNvPr>
          <p:cNvSpPr txBox="1"/>
          <p:nvPr/>
        </p:nvSpPr>
        <p:spPr>
          <a:xfrm>
            <a:off x="7876323" y="5075234"/>
            <a:ext cx="1200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:4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8BA28E4F-5A87-4AE0-988D-F4F5889A3BE0}"/>
              </a:ext>
            </a:extLst>
          </p:cNvPr>
          <p:cNvSpPr txBox="1"/>
          <p:nvPr/>
        </p:nvSpPr>
        <p:spPr>
          <a:xfrm>
            <a:off x="5818440" y="5550996"/>
            <a:ext cx="1220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 = -1</a:t>
            </a:r>
            <a:endParaRPr lang="cs-CZ" sz="26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6CF6D43F-7731-4F2C-AF2D-DD91B3DA54F7}"/>
              </a:ext>
            </a:extLst>
          </p:cNvPr>
          <p:cNvSpPr txBox="1"/>
          <p:nvPr/>
        </p:nvSpPr>
        <p:spPr>
          <a:xfrm>
            <a:off x="5168134" y="4112045"/>
            <a:ext cx="3409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2x + 2 = -2x + 1 – 3  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37137CD2-8991-4A4B-8168-76421E143535}"/>
              </a:ext>
            </a:extLst>
          </p:cNvPr>
          <p:cNvSpPr txBox="1"/>
          <p:nvPr/>
        </p:nvSpPr>
        <p:spPr>
          <a:xfrm>
            <a:off x="5154062" y="4595754"/>
            <a:ext cx="2439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2x + 2 = -2x – 2</a:t>
            </a: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90AEB719-14A4-47A5-9920-95434E38E815}"/>
              </a:ext>
            </a:extLst>
          </p:cNvPr>
          <p:cNvSpPr/>
          <p:nvPr/>
        </p:nvSpPr>
        <p:spPr>
          <a:xfrm>
            <a:off x="5807999" y="4183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9-2017-3</a:t>
            </a:r>
          </a:p>
        </p:txBody>
      </p:sp>
      <p:sp>
        <p:nvSpPr>
          <p:cNvPr id="27" name="Šipka: doprava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188CD2D-AB91-4BBA-9144-F9648EBEA879}"/>
              </a:ext>
            </a:extLst>
          </p:cNvPr>
          <p:cNvSpPr/>
          <p:nvPr/>
        </p:nvSpPr>
        <p:spPr>
          <a:xfrm>
            <a:off x="8222077" y="20944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8" name="Šipka: doprava 2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CFF0863-4E49-445B-B0D2-2476073213E4}"/>
              </a:ext>
            </a:extLst>
          </p:cNvPr>
          <p:cNvSpPr/>
          <p:nvPr/>
        </p:nvSpPr>
        <p:spPr>
          <a:xfrm flipH="1">
            <a:off x="5866255" y="12715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148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0051049-1F2E-4C76-8FE1-9A9FBEF980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90" t="23850" r="19070" b="44840"/>
          <a:stretch/>
        </p:blipFill>
        <p:spPr>
          <a:xfrm>
            <a:off x="42530" y="152192"/>
            <a:ext cx="9072000" cy="253055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55FFDA4-8D5A-464A-B402-5A89876E35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90" t="54985" r="25698" b="39226"/>
          <a:stretch/>
        </p:blipFill>
        <p:spPr>
          <a:xfrm>
            <a:off x="31897" y="3250855"/>
            <a:ext cx="8119730" cy="46783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195F235-019B-4055-9BC5-B0F2D4D025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90" t="60939" r="25698" b="34393"/>
          <a:stretch/>
        </p:blipFill>
        <p:spPr>
          <a:xfrm>
            <a:off x="31897" y="4652718"/>
            <a:ext cx="8119730" cy="3772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59A56D0B-224D-4777-884B-E357467B6A10}"/>
                  </a:ext>
                </a:extLst>
              </p:cNvPr>
              <p:cNvSpPr txBox="1"/>
              <p:nvPr/>
            </p:nvSpPr>
            <p:spPr>
              <a:xfrm>
                <a:off x="3891246" y="2416522"/>
                <a:ext cx="174374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4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cs-CZ" sz="2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jsou</m:t>
                      </m:r>
                      <m:r>
                        <a:rPr lang="cs-CZ" sz="2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120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59A56D0B-224D-4777-884B-E357467B6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246" y="2416522"/>
                <a:ext cx="1743740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A2396B50-9360-40A1-BB50-D4E3BCF093B3}"/>
                  </a:ext>
                </a:extLst>
              </p:cNvPr>
              <p:cNvSpPr txBox="1"/>
              <p:nvPr/>
            </p:nvSpPr>
            <p:spPr>
              <a:xfrm>
                <a:off x="6005352" y="2577591"/>
                <a:ext cx="21708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m:rPr>
                          <m:sty m:val="p"/>
                        </m:rPr>
                        <a:rPr lang="cs-CZ" sz="2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rabic</m:t>
                      </m:r>
                      <m:r>
                        <a:rPr lang="cs-CZ" sz="2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je</m:t>
                      </m:r>
                      <m:r>
                        <a:rPr lang="cs-CZ" sz="2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400" b="1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𝟏𝟔𝟎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A2396B50-9360-40A1-BB50-D4E3BCF09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352" y="2577591"/>
                <a:ext cx="2170815" cy="461665"/>
              </a:xfrm>
              <a:prstGeom prst="rect">
                <a:avLst/>
              </a:prstGeom>
              <a:blipFill>
                <a:blip r:embed="rId4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548DAD83-2229-48AA-9992-824A353941D7}"/>
                  </a:ext>
                </a:extLst>
              </p:cNvPr>
              <p:cNvSpPr txBox="1"/>
              <p:nvPr/>
            </p:nvSpPr>
            <p:spPr>
              <a:xfrm>
                <a:off x="1687031" y="3649238"/>
                <a:ext cx="4766932" cy="783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cs-CZ" sz="2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0+</m:t>
                      </m:r>
                      <m:f>
                        <m:fPr>
                          <m:ctrlPr>
                            <a:rPr lang="cs-CZ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4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cs-CZ" sz="2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120</m:t>
                      </m:r>
                      <m:r>
                        <a:rPr lang="cs-CZ" sz="2400" b="1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40+60</m:t>
                      </m:r>
                      <m:r>
                        <a:rPr lang="cs-CZ" sz="2400" b="1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1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548DAD83-2229-48AA-9992-824A35394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031" y="3649238"/>
                <a:ext cx="4766932" cy="7839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63CEDE50-CED7-4681-B96F-D09DB1590E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311803"/>
              </p:ext>
            </p:extLst>
          </p:nvPr>
        </p:nvGraphicFramePr>
        <p:xfrm>
          <a:off x="896678" y="5142659"/>
          <a:ext cx="278218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547">
                  <a:extLst>
                    <a:ext uri="{9D8B030D-6E8A-4147-A177-3AD203B41FA5}">
                      <a16:colId xmlns:a16="http://schemas.microsoft.com/office/drawing/2014/main" val="231628919"/>
                    </a:ext>
                  </a:extLst>
                </a:gridCol>
                <a:gridCol w="695547">
                  <a:extLst>
                    <a:ext uri="{9D8B030D-6E8A-4147-A177-3AD203B41FA5}">
                      <a16:colId xmlns:a16="http://schemas.microsoft.com/office/drawing/2014/main" val="2844780350"/>
                    </a:ext>
                  </a:extLst>
                </a:gridCol>
                <a:gridCol w="695547">
                  <a:extLst>
                    <a:ext uri="{9D8B030D-6E8A-4147-A177-3AD203B41FA5}">
                      <a16:colId xmlns:a16="http://schemas.microsoft.com/office/drawing/2014/main" val="1725463829"/>
                    </a:ext>
                  </a:extLst>
                </a:gridCol>
                <a:gridCol w="695547">
                  <a:extLst>
                    <a:ext uri="{9D8B030D-6E8A-4147-A177-3AD203B41FA5}">
                      <a16:colId xmlns:a16="http://schemas.microsoft.com/office/drawing/2014/main" val="1543637190"/>
                    </a:ext>
                  </a:extLst>
                </a:gridCol>
              </a:tblGrid>
              <a:tr h="2831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804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432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1EDADE3B-64AA-4374-9FD9-6F24E1A80D4B}"/>
                  </a:ext>
                </a:extLst>
              </p:cNvPr>
              <p:cNvSpPr txBox="1"/>
              <p:nvPr/>
            </p:nvSpPr>
            <p:spPr>
              <a:xfrm>
                <a:off x="4338084" y="4631444"/>
                <a:ext cx="2541181" cy="79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cs-CZ" sz="2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í</m:t>
                      </m:r>
                      <m:r>
                        <m:rPr>
                          <m:sty m:val="p"/>
                        </m:rPr>
                        <a:rPr lang="cs-CZ" sz="2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cs-CZ" sz="2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é … </m:t>
                      </m:r>
                      <m:f>
                        <m:fPr>
                          <m:ctrlPr>
                            <a:rPr lang="cs-CZ" sz="24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4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cs-CZ" sz="2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je</m:t>
                      </m:r>
                      <m:r>
                        <a:rPr lang="cs-CZ" sz="2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1200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1EDADE3B-64AA-4374-9FD9-6F24E1A80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084" y="4631444"/>
                <a:ext cx="2541181" cy="7936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B5F4C5C4-7E1D-4770-B696-1E8A79E7AE3A}"/>
                  </a:ext>
                </a:extLst>
              </p:cNvPr>
              <p:cNvSpPr txBox="1"/>
              <p:nvPr/>
            </p:nvSpPr>
            <p:spPr>
              <a:xfrm>
                <a:off x="4338084" y="5510959"/>
                <a:ext cx="3232297" cy="79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celkem</m:t>
                      </m:r>
                      <m:r>
                        <a:rPr lang="cs-CZ" sz="2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… </m:t>
                      </m:r>
                      <m:f>
                        <m:fPr>
                          <m:ctrlPr>
                            <a:rPr lang="cs-CZ" sz="24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cs-CZ" sz="24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cs-CZ" sz="2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je</m:t>
                      </m:r>
                      <m:r>
                        <a:rPr lang="cs-CZ" sz="2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400" b="1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𝟏𝟗𝟐𝟎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B5F4C5C4-7E1D-4770-B696-1E8A79E7A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084" y="5510959"/>
                <a:ext cx="3232297" cy="7936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bdélník 14">
            <a:extLst>
              <a:ext uri="{FF2B5EF4-FFF2-40B4-BE49-F238E27FC236}">
                <a16:creationId xmlns:a16="http://schemas.microsoft.com/office/drawing/2014/main" id="{73830F1A-B524-4FED-8799-8F541B06F141}"/>
              </a:ext>
            </a:extLst>
          </p:cNvPr>
          <p:cNvSpPr/>
          <p:nvPr/>
        </p:nvSpPr>
        <p:spPr>
          <a:xfrm>
            <a:off x="5807999" y="4183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9-2017-3</a:t>
            </a:r>
          </a:p>
        </p:txBody>
      </p:sp>
      <p:sp>
        <p:nvSpPr>
          <p:cNvPr id="16" name="Šipka: doprava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5AA9C2F-5B43-4490-92D4-63AED5475D62}"/>
              </a:ext>
            </a:extLst>
          </p:cNvPr>
          <p:cNvSpPr/>
          <p:nvPr/>
        </p:nvSpPr>
        <p:spPr>
          <a:xfrm>
            <a:off x="8222077" y="20944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7" name="Šipka: doprava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D2CD58F-B1F6-4D3D-8049-67396FF0B457}"/>
              </a:ext>
            </a:extLst>
          </p:cNvPr>
          <p:cNvSpPr/>
          <p:nvPr/>
        </p:nvSpPr>
        <p:spPr>
          <a:xfrm flipH="1">
            <a:off x="5866255" y="12715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09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85421EC-BB11-45DC-8287-4C4A1BB15F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23" t="21370" r="20349" b="7726"/>
          <a:stretch/>
        </p:blipFill>
        <p:spPr>
          <a:xfrm>
            <a:off x="85059" y="116953"/>
            <a:ext cx="8970413" cy="580538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A436BAD-E0A5-4529-9634-5231E99B0B91}"/>
              </a:ext>
            </a:extLst>
          </p:cNvPr>
          <p:cNvSpPr txBox="1"/>
          <p:nvPr/>
        </p:nvSpPr>
        <p:spPr>
          <a:xfrm>
            <a:off x="7633545" y="2943826"/>
            <a:ext cx="1643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x</a:t>
            </a:r>
            <a:r>
              <a:rPr lang="cs-CZ" sz="2000" baseline="30000" dirty="0">
                <a:solidFill>
                  <a:srgbClr val="0070C0"/>
                </a:solidFill>
              </a:rPr>
              <a:t>2</a:t>
            </a:r>
            <a:r>
              <a:rPr lang="cs-CZ" sz="2000" dirty="0">
                <a:solidFill>
                  <a:srgbClr val="0070C0"/>
                </a:solidFill>
              </a:rPr>
              <a:t> = 10</a:t>
            </a:r>
            <a:r>
              <a:rPr lang="cs-CZ" sz="2000" baseline="30000" dirty="0">
                <a:solidFill>
                  <a:srgbClr val="0070C0"/>
                </a:solidFill>
              </a:rPr>
              <a:t>2</a:t>
            </a:r>
            <a:r>
              <a:rPr lang="cs-CZ" sz="2000" dirty="0">
                <a:solidFill>
                  <a:srgbClr val="0070C0"/>
                </a:solidFill>
              </a:rPr>
              <a:t> - 8</a:t>
            </a:r>
            <a:r>
              <a:rPr lang="cs-CZ" sz="2000" baseline="30000" dirty="0">
                <a:solidFill>
                  <a:srgbClr val="0070C0"/>
                </a:solidFill>
              </a:rPr>
              <a:t>2</a:t>
            </a:r>
            <a:endParaRPr lang="cs-CZ" sz="2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B7052B8F-D7FC-4F63-BFA1-8108B2B552F7}"/>
                  </a:ext>
                </a:extLst>
              </p:cNvPr>
              <p:cNvSpPr txBox="1"/>
              <p:nvPr/>
            </p:nvSpPr>
            <p:spPr>
              <a:xfrm>
                <a:off x="7633544" y="3260847"/>
                <a:ext cx="1223377" cy="44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solidFill>
                      <a:srgbClr val="0070C0"/>
                    </a:solidFill>
                  </a:rPr>
                  <a:t>x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e>
                    </m:rad>
                  </m:oMath>
                </a14:m>
                <a:endParaRPr lang="cs-CZ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B7052B8F-D7FC-4F63-BFA1-8108B2B55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544" y="3260847"/>
                <a:ext cx="1223377" cy="443391"/>
              </a:xfrm>
              <a:prstGeom prst="rect">
                <a:avLst/>
              </a:prstGeom>
              <a:blipFill>
                <a:blip r:embed="rId3"/>
                <a:stretch>
                  <a:fillRect l="-4975" t="-1370" b="-205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59D412BC-3607-4C82-8C57-6231E9A6C633}"/>
                  </a:ext>
                </a:extLst>
              </p:cNvPr>
              <p:cNvSpPr txBox="1"/>
              <p:nvPr/>
            </p:nvSpPr>
            <p:spPr>
              <a:xfrm>
                <a:off x="7619588" y="3646758"/>
                <a:ext cx="123733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70C0"/>
                    </a:solidFill>
                  </a:rPr>
                  <a:t>x = </a:t>
                </a:r>
                <a14:m>
                  <m:oMath xmlns:m="http://schemas.openxmlformats.org/officeDocument/2006/math">
                    <m:r>
                      <a:rPr lang="cs-CZ" sz="20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cs-CZ" sz="20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0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𝐜𝐦</m:t>
                    </m:r>
                  </m:oMath>
                </a14:m>
                <a:endParaRPr lang="cs-CZ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59D412BC-3607-4C82-8C57-6231E9A6C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588" y="3646758"/>
                <a:ext cx="1237334" cy="400110"/>
              </a:xfrm>
              <a:prstGeom prst="rect">
                <a:avLst/>
              </a:prstGeom>
              <a:blipFill>
                <a:blip r:embed="rId4"/>
                <a:stretch>
                  <a:fillRect l="-5419" t="-7576" b="-257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>
            <a:extLst>
              <a:ext uri="{FF2B5EF4-FFF2-40B4-BE49-F238E27FC236}">
                <a16:creationId xmlns:a16="http://schemas.microsoft.com/office/drawing/2014/main" id="{2530AAF1-4442-4F97-B0C8-8F3306E6F8BF}"/>
              </a:ext>
            </a:extLst>
          </p:cNvPr>
          <p:cNvSpPr txBox="1"/>
          <p:nvPr/>
        </p:nvSpPr>
        <p:spPr>
          <a:xfrm>
            <a:off x="6981639" y="1875257"/>
            <a:ext cx="407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C00945D-9C65-40A0-B9D0-48F51F97D948}"/>
              </a:ext>
            </a:extLst>
          </p:cNvPr>
          <p:cNvSpPr txBox="1"/>
          <p:nvPr/>
        </p:nvSpPr>
        <p:spPr>
          <a:xfrm>
            <a:off x="6481910" y="2498627"/>
            <a:ext cx="407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8475261-1626-40EC-8FB3-F4F151DB349F}"/>
              </a:ext>
            </a:extLst>
          </p:cNvPr>
          <p:cNvSpPr txBox="1"/>
          <p:nvPr/>
        </p:nvSpPr>
        <p:spPr>
          <a:xfrm>
            <a:off x="1431438" y="1589928"/>
            <a:ext cx="2757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o = 2.(18 + 8) </a:t>
            </a:r>
            <a:r>
              <a:rPr lang="cs-CZ" sz="2000" b="1" dirty="0">
                <a:solidFill>
                  <a:srgbClr val="0070C0"/>
                </a:solidFill>
              </a:rPr>
              <a:t>= 52 cm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071417F-333C-404A-BB46-6DE56CD46B98}"/>
              </a:ext>
            </a:extLst>
          </p:cNvPr>
          <p:cNvSpPr txBox="1"/>
          <p:nvPr/>
        </p:nvSpPr>
        <p:spPr>
          <a:xfrm>
            <a:off x="4631839" y="1589928"/>
            <a:ext cx="3342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o = 12 + 24 + 10 + 10 </a:t>
            </a:r>
            <a:r>
              <a:rPr lang="cs-CZ" sz="2000" b="1" dirty="0">
                <a:solidFill>
                  <a:srgbClr val="0070C0"/>
                </a:solidFill>
              </a:rPr>
              <a:t>= 56 cm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4843C08-3727-4174-8B2B-D421232FF4BE}"/>
              </a:ext>
            </a:extLst>
          </p:cNvPr>
          <p:cNvSpPr txBox="1"/>
          <p:nvPr/>
        </p:nvSpPr>
        <p:spPr>
          <a:xfrm>
            <a:off x="7283303" y="4794183"/>
            <a:ext cx="199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56 - 52 </a:t>
            </a:r>
            <a:r>
              <a:rPr lang="cs-CZ" sz="2200" b="1" dirty="0">
                <a:solidFill>
                  <a:srgbClr val="0070C0"/>
                </a:solidFill>
              </a:rPr>
              <a:t>= 4 cm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1336DEF-3D0D-4547-A087-2D1AE9242C22}"/>
              </a:ext>
            </a:extLst>
          </p:cNvPr>
          <p:cNvSpPr txBox="1"/>
          <p:nvPr/>
        </p:nvSpPr>
        <p:spPr>
          <a:xfrm>
            <a:off x="5607092" y="5142814"/>
            <a:ext cx="17004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3 . 6 </a:t>
            </a:r>
            <a:r>
              <a:rPr lang="cs-CZ" sz="2200" b="1" dirty="0">
                <a:solidFill>
                  <a:srgbClr val="0070C0"/>
                </a:solidFill>
              </a:rPr>
              <a:t>= 18</a:t>
            </a:r>
            <a:r>
              <a:rPr lang="cs-CZ" sz="2200" dirty="0">
                <a:solidFill>
                  <a:srgbClr val="0070C0"/>
                </a:solidFill>
              </a:rPr>
              <a:t> </a:t>
            </a:r>
            <a:r>
              <a:rPr lang="cs-CZ" sz="2200" b="1" dirty="0">
                <a:solidFill>
                  <a:srgbClr val="0070C0"/>
                </a:solidFill>
              </a:rPr>
              <a:t>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F78C0733-0697-4E64-9659-0AB83A93D4AB}"/>
                  </a:ext>
                </a:extLst>
              </p:cNvPr>
              <p:cNvSpPr txBox="1"/>
              <p:nvPr/>
            </p:nvSpPr>
            <p:spPr>
              <a:xfrm>
                <a:off x="5263683" y="5669903"/>
                <a:ext cx="1679160" cy="640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solidFill>
                      <a:srgbClr val="0070C0"/>
                    </a:solidFill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cs-CZ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𝟐𝟒</m:t>
                            </m:r>
                            <m:r>
                              <a:rPr lang="cs-CZ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cs-CZ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e>
                        </m:d>
                        <m:r>
                          <a:rPr lang="cs-CZ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cs-CZ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cs-CZ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cs-CZ" sz="2400" b="1" dirty="0">
                    <a:solidFill>
                      <a:srgbClr val="0070C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F78C0733-0697-4E64-9659-0AB83A93D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3683" y="5669903"/>
                <a:ext cx="1679160" cy="640753"/>
              </a:xfrm>
              <a:prstGeom prst="rect">
                <a:avLst/>
              </a:prstGeom>
              <a:blipFill>
                <a:blip r:embed="rId5"/>
                <a:stretch>
                  <a:fillRect l="-5435" b="-95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ovéPole 13">
            <a:extLst>
              <a:ext uri="{FF2B5EF4-FFF2-40B4-BE49-F238E27FC236}">
                <a16:creationId xmlns:a16="http://schemas.microsoft.com/office/drawing/2014/main" id="{1F25FF81-9C19-447E-A3A7-79122F9D5461}"/>
              </a:ext>
            </a:extLst>
          </p:cNvPr>
          <p:cNvSpPr txBox="1"/>
          <p:nvPr/>
        </p:nvSpPr>
        <p:spPr>
          <a:xfrm>
            <a:off x="5263683" y="6310656"/>
            <a:ext cx="1679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S = 144 cm</a:t>
            </a:r>
            <a:r>
              <a:rPr lang="cs-CZ" sz="2400" b="1" baseline="30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5AEF5E0E-370F-4055-B995-A777169E0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198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FEB5DD25-AE75-457E-8DCD-6165A2D3E191}"/>
              </a:ext>
            </a:extLst>
          </p:cNvPr>
          <p:cNvSpPr/>
          <p:nvPr/>
        </p:nvSpPr>
        <p:spPr>
          <a:xfrm>
            <a:off x="5807999" y="4183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9-2017-3</a:t>
            </a:r>
          </a:p>
        </p:txBody>
      </p:sp>
      <p:sp>
        <p:nvSpPr>
          <p:cNvPr id="20" name="Šipka: doprava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1CAA3C4-DB2A-4ADF-9C09-E5DC9A9FF45F}"/>
              </a:ext>
            </a:extLst>
          </p:cNvPr>
          <p:cNvSpPr/>
          <p:nvPr/>
        </p:nvSpPr>
        <p:spPr>
          <a:xfrm>
            <a:off x="8222077" y="20944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1" name="Šipka: doprava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21608F1-29EB-4432-94F1-1944986B9E31}"/>
              </a:ext>
            </a:extLst>
          </p:cNvPr>
          <p:cNvSpPr/>
          <p:nvPr/>
        </p:nvSpPr>
        <p:spPr>
          <a:xfrm flipH="1">
            <a:off x="5866255" y="12715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090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5CFD191B-EBB4-4ABB-9CEB-E977B9D793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56" t="20749" r="22790" b="7670"/>
          <a:stretch/>
        </p:blipFill>
        <p:spPr>
          <a:xfrm>
            <a:off x="74424" y="187347"/>
            <a:ext cx="7970877" cy="5443874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36CA8A4-A8BB-4412-AC58-3BDA1BDEAD93}"/>
              </a:ext>
            </a:extLst>
          </p:cNvPr>
          <p:cNvSpPr txBox="1"/>
          <p:nvPr/>
        </p:nvSpPr>
        <p:spPr>
          <a:xfrm>
            <a:off x="1098700" y="1639724"/>
            <a:ext cx="306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7,5 km/h = 7 500 m/h</a:t>
            </a:r>
            <a:endParaRPr lang="cs-CZ" sz="24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EFD91FF2-BF31-4A59-AE9A-2CEE4D461875}"/>
                  </a:ext>
                </a:extLst>
              </p:cNvPr>
              <p:cNvSpPr txBox="1"/>
              <p:nvPr/>
            </p:nvSpPr>
            <p:spPr>
              <a:xfrm>
                <a:off x="4735035" y="1518857"/>
                <a:ext cx="3069264" cy="703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solidFill>
                      <a:srgbClr val="0070C0"/>
                    </a:solidFill>
                  </a:rPr>
                  <a:t>2 min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</a:t>
                </a:r>
                <a:r>
                  <a:rPr lang="cs-CZ" sz="2400" dirty="0">
                    <a:solidFill>
                      <a:srgbClr val="0070C0"/>
                    </a:solidFill>
                  </a:rPr>
                  <a:t>h</a:t>
                </a:r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EFD91FF2-BF31-4A59-AE9A-2CEE4D461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035" y="1518857"/>
                <a:ext cx="3069264" cy="703398"/>
              </a:xfrm>
              <a:prstGeom prst="rect">
                <a:avLst/>
              </a:prstGeom>
              <a:blipFill>
                <a:blip r:embed="rId3"/>
                <a:stretch>
                  <a:fillRect l="-3181" b="-431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>
            <a:extLst>
              <a:ext uri="{FF2B5EF4-FFF2-40B4-BE49-F238E27FC236}">
                <a16:creationId xmlns:a16="http://schemas.microsoft.com/office/drawing/2014/main" id="{13E63342-FB93-4603-8775-9CFD16D0E8BB}"/>
              </a:ext>
            </a:extLst>
          </p:cNvPr>
          <p:cNvSpPr txBox="1"/>
          <p:nvPr/>
        </p:nvSpPr>
        <p:spPr>
          <a:xfrm>
            <a:off x="2034365" y="2309575"/>
            <a:ext cx="306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7 500 : 30 = </a:t>
            </a:r>
            <a:r>
              <a:rPr lang="cs-CZ" sz="2400" b="1" dirty="0">
                <a:solidFill>
                  <a:srgbClr val="0070C0"/>
                </a:solidFill>
              </a:rPr>
              <a:t>250 m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5532FFD-E829-4AFE-B2D0-F7F8B97C053A}"/>
              </a:ext>
            </a:extLst>
          </p:cNvPr>
          <p:cNvSpPr txBox="1"/>
          <p:nvPr/>
        </p:nvSpPr>
        <p:spPr>
          <a:xfrm>
            <a:off x="1665770" y="3764015"/>
            <a:ext cx="4894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45</a:t>
            </a:r>
            <a:r>
              <a:rPr lang="cs-CZ" sz="2400" baseline="30000" dirty="0">
                <a:solidFill>
                  <a:srgbClr val="0070C0"/>
                </a:solidFill>
              </a:rPr>
              <a:t>0</a:t>
            </a:r>
            <a:r>
              <a:rPr lang="cs-CZ" sz="2400" dirty="0">
                <a:solidFill>
                  <a:srgbClr val="0070C0"/>
                </a:solidFill>
              </a:rPr>
              <a:t> 45‘ + 45</a:t>
            </a:r>
            <a:r>
              <a:rPr lang="cs-CZ" sz="2400" baseline="30000" dirty="0">
                <a:solidFill>
                  <a:srgbClr val="0070C0"/>
                </a:solidFill>
              </a:rPr>
              <a:t>0</a:t>
            </a:r>
            <a:r>
              <a:rPr lang="cs-CZ" sz="2400" dirty="0">
                <a:solidFill>
                  <a:srgbClr val="0070C0"/>
                </a:solidFill>
              </a:rPr>
              <a:t> 45‘ = 90</a:t>
            </a:r>
            <a:r>
              <a:rPr lang="cs-CZ" sz="2400" baseline="30000" dirty="0">
                <a:solidFill>
                  <a:srgbClr val="0070C0"/>
                </a:solidFill>
              </a:rPr>
              <a:t>0</a:t>
            </a:r>
            <a:r>
              <a:rPr lang="cs-CZ" sz="2400" dirty="0">
                <a:solidFill>
                  <a:srgbClr val="0070C0"/>
                </a:solidFill>
              </a:rPr>
              <a:t> 90‘ = 91</a:t>
            </a:r>
            <a:r>
              <a:rPr lang="cs-CZ" sz="2400" baseline="30000" dirty="0">
                <a:solidFill>
                  <a:srgbClr val="0070C0"/>
                </a:solidFill>
              </a:rPr>
              <a:t>0</a:t>
            </a:r>
            <a:r>
              <a:rPr lang="cs-CZ" sz="2400" dirty="0">
                <a:solidFill>
                  <a:srgbClr val="0070C0"/>
                </a:solidFill>
              </a:rPr>
              <a:t> 30‘ 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DEB005D-9B64-4EEE-B7AD-90E309FCFDB1}"/>
              </a:ext>
            </a:extLst>
          </p:cNvPr>
          <p:cNvSpPr txBox="1"/>
          <p:nvPr/>
        </p:nvSpPr>
        <p:spPr>
          <a:xfrm>
            <a:off x="1665770" y="4354939"/>
            <a:ext cx="3756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179</a:t>
            </a:r>
            <a:r>
              <a:rPr lang="cs-CZ" sz="2400" baseline="30000" dirty="0">
                <a:solidFill>
                  <a:srgbClr val="0070C0"/>
                </a:solidFill>
              </a:rPr>
              <a:t>0</a:t>
            </a:r>
            <a:r>
              <a:rPr lang="cs-CZ" sz="2400" dirty="0">
                <a:solidFill>
                  <a:srgbClr val="0070C0"/>
                </a:solidFill>
              </a:rPr>
              <a:t> 60‘ - 91</a:t>
            </a:r>
            <a:r>
              <a:rPr lang="cs-CZ" sz="2400" baseline="30000" dirty="0">
                <a:solidFill>
                  <a:srgbClr val="0070C0"/>
                </a:solidFill>
              </a:rPr>
              <a:t>0</a:t>
            </a:r>
            <a:r>
              <a:rPr lang="cs-CZ" sz="2400" dirty="0">
                <a:solidFill>
                  <a:srgbClr val="0070C0"/>
                </a:solidFill>
              </a:rPr>
              <a:t> 30‘ = </a:t>
            </a:r>
            <a:r>
              <a:rPr lang="cs-CZ" sz="2400" b="1" dirty="0">
                <a:solidFill>
                  <a:srgbClr val="0070C0"/>
                </a:solidFill>
              </a:rPr>
              <a:t>88</a:t>
            </a:r>
            <a:r>
              <a:rPr lang="cs-CZ" sz="2400" b="1" baseline="30000" dirty="0">
                <a:solidFill>
                  <a:srgbClr val="0070C0"/>
                </a:solidFill>
              </a:rPr>
              <a:t>0</a:t>
            </a:r>
            <a:r>
              <a:rPr lang="cs-CZ" sz="2400" b="1" dirty="0">
                <a:solidFill>
                  <a:srgbClr val="0070C0"/>
                </a:solidFill>
              </a:rPr>
              <a:t> 30‘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E24F023-6869-4DFD-AA73-C9D632A98352}"/>
              </a:ext>
            </a:extLst>
          </p:cNvPr>
          <p:cNvSpPr txBox="1"/>
          <p:nvPr/>
        </p:nvSpPr>
        <p:spPr>
          <a:xfrm>
            <a:off x="1098700" y="5679455"/>
            <a:ext cx="306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90 000 : 36 = </a:t>
            </a:r>
            <a:r>
              <a:rPr lang="cs-CZ" sz="2400" b="1" dirty="0">
                <a:solidFill>
                  <a:srgbClr val="0070C0"/>
                </a:solidFill>
              </a:rPr>
              <a:t>2 500 m</a:t>
            </a:r>
            <a:r>
              <a:rPr lang="cs-CZ" sz="2400" b="1" baseline="30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ADD6CE1-1094-4A0C-8EAE-DEA0D958593D}"/>
              </a:ext>
            </a:extLst>
          </p:cNvPr>
          <p:cNvSpPr txBox="1"/>
          <p:nvPr/>
        </p:nvSpPr>
        <p:spPr>
          <a:xfrm>
            <a:off x="4572000" y="5679455"/>
            <a:ext cx="306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S = 2 500 m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5993192E-CB56-49DF-883F-767F3140069C}"/>
                  </a:ext>
                </a:extLst>
              </p:cNvPr>
              <p:cNvSpPr txBox="1"/>
              <p:nvPr/>
            </p:nvSpPr>
            <p:spPr>
              <a:xfrm>
                <a:off x="4572000" y="6191449"/>
                <a:ext cx="3069264" cy="513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solidFill>
                      <a:srgbClr val="0070C0"/>
                    </a:solidFill>
                  </a:rPr>
                  <a:t>a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2 500</m:t>
                        </m:r>
                      </m:e>
                    </m:rad>
                    <m:r>
                      <a:rPr lang="cs-CZ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2400" dirty="0">
                    <a:solidFill>
                      <a:srgbClr val="0070C0"/>
                    </a:solidFill>
                  </a:rPr>
                  <a:t> </a:t>
                </a:r>
                <a:r>
                  <a:rPr lang="cs-CZ" sz="2400" b="1" dirty="0">
                    <a:solidFill>
                      <a:srgbClr val="0070C0"/>
                    </a:solidFill>
                  </a:rPr>
                  <a:t>50</a:t>
                </a:r>
                <a:r>
                  <a:rPr lang="cs-CZ" sz="2400" dirty="0">
                    <a:solidFill>
                      <a:srgbClr val="0070C0"/>
                    </a:solidFill>
                  </a:rPr>
                  <a:t> </a:t>
                </a:r>
                <a:r>
                  <a:rPr lang="cs-CZ" sz="2400" b="1" dirty="0">
                    <a:solidFill>
                      <a:srgbClr val="0070C0"/>
                    </a:solidFill>
                  </a:rPr>
                  <a:t>m</a:t>
                </a:r>
                <a:endParaRPr lang="cs-CZ" sz="2400" b="1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5993192E-CB56-49DF-883F-767F31400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6191449"/>
                <a:ext cx="3069264" cy="513602"/>
              </a:xfrm>
              <a:prstGeom prst="rect">
                <a:avLst/>
              </a:prstGeom>
              <a:blipFill>
                <a:blip r:embed="rId4"/>
                <a:stretch>
                  <a:fillRect l="-2982" t="-2381" b="-2381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bdélník 13">
            <a:extLst>
              <a:ext uri="{FF2B5EF4-FFF2-40B4-BE49-F238E27FC236}">
                <a16:creationId xmlns:a16="http://schemas.microsoft.com/office/drawing/2014/main" id="{1E60EDC2-203E-4835-A93E-A3F7E60144BA}"/>
              </a:ext>
            </a:extLst>
          </p:cNvPr>
          <p:cNvSpPr/>
          <p:nvPr/>
        </p:nvSpPr>
        <p:spPr>
          <a:xfrm>
            <a:off x="5807999" y="4183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9-2017-3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A2F47A8-E6A4-4547-A316-FB0CA6CD0166}"/>
              </a:ext>
            </a:extLst>
          </p:cNvPr>
          <p:cNvSpPr/>
          <p:nvPr/>
        </p:nvSpPr>
        <p:spPr>
          <a:xfrm>
            <a:off x="8222077" y="20944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F91DF71-30EE-4324-9475-203C55A490F7}"/>
              </a:ext>
            </a:extLst>
          </p:cNvPr>
          <p:cNvSpPr/>
          <p:nvPr/>
        </p:nvSpPr>
        <p:spPr>
          <a:xfrm flipH="1">
            <a:off x="5866255" y="12715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506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4043CAE-703C-499D-8472-733D35F59F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16" t="25090" r="28488" b="13928"/>
          <a:stretch/>
        </p:blipFill>
        <p:spPr>
          <a:xfrm>
            <a:off x="95693" y="106324"/>
            <a:ext cx="8254686" cy="610308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4095D4F-D033-467D-9E4B-B9F8CE8FC7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65" t="67261" r="32325" b="27032"/>
          <a:stretch/>
        </p:blipFill>
        <p:spPr>
          <a:xfrm>
            <a:off x="95693" y="6156253"/>
            <a:ext cx="7829507" cy="595423"/>
          </a:xfrm>
          <a:prstGeom prst="rect">
            <a:avLst/>
          </a:prstGeom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11748DE5-3D08-4783-9A1C-2C54D00F587C}"/>
              </a:ext>
            </a:extLst>
          </p:cNvPr>
          <p:cNvCxnSpPr>
            <a:cxnSpLocks/>
          </p:cNvCxnSpPr>
          <p:nvPr/>
        </p:nvCxnSpPr>
        <p:spPr>
          <a:xfrm flipH="1">
            <a:off x="1839434" y="3115340"/>
            <a:ext cx="3444947" cy="146729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D9CB937D-FC90-41D4-8C87-24D3F191E109}"/>
              </a:ext>
            </a:extLst>
          </p:cNvPr>
          <p:cNvCxnSpPr>
            <a:cxnSpLocks/>
          </p:cNvCxnSpPr>
          <p:nvPr/>
        </p:nvCxnSpPr>
        <p:spPr>
          <a:xfrm>
            <a:off x="3498113" y="3785191"/>
            <a:ext cx="85061" cy="180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ál 8">
            <a:extLst>
              <a:ext uri="{FF2B5EF4-FFF2-40B4-BE49-F238E27FC236}">
                <a16:creationId xmlns:a16="http://schemas.microsoft.com/office/drawing/2014/main" id="{42E6C7C4-41DE-4664-8391-3E454C0D6FC2}"/>
              </a:ext>
            </a:extLst>
          </p:cNvPr>
          <p:cNvSpPr/>
          <p:nvPr/>
        </p:nvSpPr>
        <p:spPr>
          <a:xfrm>
            <a:off x="1653364" y="1967020"/>
            <a:ext cx="3780000" cy="3780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874E80C-F117-416E-808E-F2FBDA771A8E}"/>
              </a:ext>
            </a:extLst>
          </p:cNvPr>
          <p:cNvSpPr txBox="1"/>
          <p:nvPr/>
        </p:nvSpPr>
        <p:spPr>
          <a:xfrm flipH="1">
            <a:off x="3606411" y="3785191"/>
            <a:ext cx="4304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S</a:t>
            </a:r>
            <a:endParaRPr lang="cs-CZ" sz="2600" baseline="-25000" dirty="0">
              <a:solidFill>
                <a:srgbClr val="0070C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F4C6B21-06E8-463B-997E-5637D930B8BA}"/>
              </a:ext>
            </a:extLst>
          </p:cNvPr>
          <p:cNvSpPr txBox="1"/>
          <p:nvPr/>
        </p:nvSpPr>
        <p:spPr>
          <a:xfrm flipH="1">
            <a:off x="4223036" y="1669314"/>
            <a:ext cx="4304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k</a:t>
            </a:r>
            <a:endParaRPr lang="cs-CZ" sz="2600" baseline="-25000" dirty="0">
              <a:solidFill>
                <a:srgbClr val="0070C0"/>
              </a:solidFill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BB910EC9-5E31-4464-A403-C848535D09A2}"/>
              </a:ext>
            </a:extLst>
          </p:cNvPr>
          <p:cNvSpPr/>
          <p:nvPr/>
        </p:nvSpPr>
        <p:spPr>
          <a:xfrm>
            <a:off x="5807999" y="4183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9-2017-3</a:t>
            </a:r>
          </a:p>
        </p:txBody>
      </p:sp>
      <p:sp>
        <p:nvSpPr>
          <p:cNvPr id="16" name="Šipka: doprava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12D7B-394E-4759-A0CB-C04F5FE3A53A}"/>
              </a:ext>
            </a:extLst>
          </p:cNvPr>
          <p:cNvSpPr/>
          <p:nvPr/>
        </p:nvSpPr>
        <p:spPr>
          <a:xfrm>
            <a:off x="8222077" y="20944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7" name="Šipka: doprava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B8D0BA9-7F66-4098-9A24-F453B9FB7E22}"/>
              </a:ext>
            </a:extLst>
          </p:cNvPr>
          <p:cNvSpPr/>
          <p:nvPr/>
        </p:nvSpPr>
        <p:spPr>
          <a:xfrm flipH="1">
            <a:off x="5866255" y="12715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965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11DFB79C-6D00-4551-B402-8E5D101A4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76" t="25710" r="25698" b="8346"/>
          <a:stretch/>
        </p:blipFill>
        <p:spPr>
          <a:xfrm>
            <a:off x="21266" y="37213"/>
            <a:ext cx="8165804" cy="578864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8ABE377-DFE6-4D52-B6A7-38D090DB58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25" t="62920" r="30000" b="23230"/>
          <a:stretch/>
        </p:blipFill>
        <p:spPr>
          <a:xfrm>
            <a:off x="74424" y="5762059"/>
            <a:ext cx="6444000" cy="1053045"/>
          </a:xfrm>
          <a:prstGeom prst="rect">
            <a:avLst/>
          </a:prstGeom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6208A136-C905-4AB2-A2FF-AF200D4D2D61}"/>
              </a:ext>
            </a:extLst>
          </p:cNvPr>
          <p:cNvCxnSpPr>
            <a:cxnSpLocks/>
          </p:cNvCxnSpPr>
          <p:nvPr/>
        </p:nvCxnSpPr>
        <p:spPr>
          <a:xfrm flipH="1">
            <a:off x="3136606" y="2690037"/>
            <a:ext cx="2456120" cy="158759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F962FCF0-1981-4672-9EF9-FCD8FD1B7FBD}"/>
              </a:ext>
            </a:extLst>
          </p:cNvPr>
          <p:cNvCxnSpPr>
            <a:cxnSpLocks/>
          </p:cNvCxnSpPr>
          <p:nvPr/>
        </p:nvCxnSpPr>
        <p:spPr>
          <a:xfrm>
            <a:off x="4316827" y="3402415"/>
            <a:ext cx="108000" cy="144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7D4ACC23-6413-4B84-B984-29816AC605DF}"/>
              </a:ext>
            </a:extLst>
          </p:cNvPr>
          <p:cNvSpPr txBox="1"/>
          <p:nvPr/>
        </p:nvSpPr>
        <p:spPr>
          <a:xfrm flipH="1">
            <a:off x="4404206" y="3429000"/>
            <a:ext cx="4304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S</a:t>
            </a:r>
            <a:endParaRPr lang="cs-CZ" sz="2600" baseline="-25000" dirty="0">
              <a:solidFill>
                <a:srgbClr val="0070C0"/>
              </a:solidFill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8CD61696-044F-4496-89D3-8888CC537013}"/>
              </a:ext>
            </a:extLst>
          </p:cNvPr>
          <p:cNvSpPr/>
          <p:nvPr/>
        </p:nvSpPr>
        <p:spPr>
          <a:xfrm>
            <a:off x="2867820" y="1997878"/>
            <a:ext cx="2952000" cy="2952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8B0DC824-8BC1-4177-8B4C-68F3C6D2927A}"/>
              </a:ext>
            </a:extLst>
          </p:cNvPr>
          <p:cNvSpPr txBox="1"/>
          <p:nvPr/>
        </p:nvSpPr>
        <p:spPr>
          <a:xfrm flipH="1">
            <a:off x="2479111" y="2898332"/>
            <a:ext cx="4304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D</a:t>
            </a:r>
            <a:endParaRPr lang="cs-CZ" sz="2600" baseline="-25000" dirty="0">
              <a:solidFill>
                <a:srgbClr val="0070C0"/>
              </a:solidFill>
            </a:endParaRP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1EA4891A-75F3-4F14-B29F-CBCE07D10093}"/>
              </a:ext>
            </a:extLst>
          </p:cNvPr>
          <p:cNvCxnSpPr>
            <a:cxnSpLocks/>
          </p:cNvCxnSpPr>
          <p:nvPr/>
        </p:nvCxnSpPr>
        <p:spPr>
          <a:xfrm flipH="1">
            <a:off x="2955852" y="2522786"/>
            <a:ext cx="4116705" cy="45767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8C90D836-61BA-4489-A0E9-E577F0D5C003}"/>
              </a:ext>
            </a:extLst>
          </p:cNvPr>
          <p:cNvCxnSpPr>
            <a:cxnSpLocks/>
          </p:cNvCxnSpPr>
          <p:nvPr/>
        </p:nvCxnSpPr>
        <p:spPr>
          <a:xfrm flipH="1" flipV="1">
            <a:off x="2955852" y="2980463"/>
            <a:ext cx="330455" cy="25963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6B10E2AF-1D72-447B-9AAC-9673457F0375}"/>
              </a:ext>
            </a:extLst>
          </p:cNvPr>
          <p:cNvCxnSpPr>
            <a:cxnSpLocks/>
          </p:cNvCxnSpPr>
          <p:nvPr/>
        </p:nvCxnSpPr>
        <p:spPr>
          <a:xfrm flipH="1">
            <a:off x="3055819" y="4831125"/>
            <a:ext cx="4116705" cy="45767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B3C3BEAC-F2CC-46FE-B824-588E572CD849}"/>
              </a:ext>
            </a:extLst>
          </p:cNvPr>
          <p:cNvCxnSpPr>
            <a:cxnSpLocks/>
          </p:cNvCxnSpPr>
          <p:nvPr/>
        </p:nvCxnSpPr>
        <p:spPr>
          <a:xfrm flipH="1" flipV="1">
            <a:off x="5911704" y="2347297"/>
            <a:ext cx="330455" cy="259637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57AB4B18-810B-4ABF-ACDC-3FA5EE7370D7}"/>
              </a:ext>
            </a:extLst>
          </p:cNvPr>
          <p:cNvSpPr txBox="1"/>
          <p:nvPr/>
        </p:nvSpPr>
        <p:spPr>
          <a:xfrm flipH="1">
            <a:off x="2851251" y="5248718"/>
            <a:ext cx="4304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A</a:t>
            </a:r>
            <a:endParaRPr lang="cs-CZ" sz="2600" baseline="-25000" dirty="0">
              <a:solidFill>
                <a:srgbClr val="0070C0"/>
              </a:solidFill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7124F880-8BAD-47B4-A92E-F78299BD6F7D}"/>
              </a:ext>
            </a:extLst>
          </p:cNvPr>
          <p:cNvSpPr txBox="1"/>
          <p:nvPr/>
        </p:nvSpPr>
        <p:spPr>
          <a:xfrm flipH="1">
            <a:off x="5993328" y="2101075"/>
            <a:ext cx="4304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C</a:t>
            </a:r>
            <a:endParaRPr lang="cs-CZ" sz="2600" baseline="-25000" dirty="0">
              <a:solidFill>
                <a:srgbClr val="0070C0"/>
              </a:solidFill>
            </a:endParaRPr>
          </a:p>
        </p:txBody>
      </p: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6C83EBD8-FB77-47D5-AA92-D2F3A3B72279}"/>
              </a:ext>
            </a:extLst>
          </p:cNvPr>
          <p:cNvCxnSpPr>
            <a:cxnSpLocks/>
          </p:cNvCxnSpPr>
          <p:nvPr/>
        </p:nvCxnSpPr>
        <p:spPr>
          <a:xfrm flipV="1">
            <a:off x="3243263" y="4933290"/>
            <a:ext cx="2998896" cy="3400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100AD18B-0E9D-4156-A546-B8521B28AA8D}"/>
              </a:ext>
            </a:extLst>
          </p:cNvPr>
          <p:cNvCxnSpPr>
            <a:cxnSpLocks/>
          </p:cNvCxnSpPr>
          <p:nvPr/>
        </p:nvCxnSpPr>
        <p:spPr>
          <a:xfrm flipH="1" flipV="1">
            <a:off x="5951782" y="2648791"/>
            <a:ext cx="290378" cy="22758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5C028059-7ED4-4B90-B602-CAB12C4F9B65}"/>
              </a:ext>
            </a:extLst>
          </p:cNvPr>
          <p:cNvCxnSpPr>
            <a:cxnSpLocks/>
          </p:cNvCxnSpPr>
          <p:nvPr/>
        </p:nvCxnSpPr>
        <p:spPr>
          <a:xfrm flipV="1">
            <a:off x="2963098" y="2648887"/>
            <a:ext cx="2999552" cy="3277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2BDA076C-E8BA-43C2-912F-2424B00FC529}"/>
              </a:ext>
            </a:extLst>
          </p:cNvPr>
          <p:cNvCxnSpPr>
            <a:cxnSpLocks/>
          </p:cNvCxnSpPr>
          <p:nvPr/>
        </p:nvCxnSpPr>
        <p:spPr>
          <a:xfrm flipH="1" flipV="1">
            <a:off x="2963098" y="2980462"/>
            <a:ext cx="284924" cy="23083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délník 26">
            <a:extLst>
              <a:ext uri="{FF2B5EF4-FFF2-40B4-BE49-F238E27FC236}">
                <a16:creationId xmlns:a16="http://schemas.microsoft.com/office/drawing/2014/main" id="{30031020-0008-4D47-96A5-D3A4688DCEA9}"/>
              </a:ext>
            </a:extLst>
          </p:cNvPr>
          <p:cNvSpPr/>
          <p:nvPr/>
        </p:nvSpPr>
        <p:spPr>
          <a:xfrm>
            <a:off x="5807999" y="4183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9-2017-3</a:t>
            </a:r>
          </a:p>
        </p:txBody>
      </p:sp>
      <p:sp>
        <p:nvSpPr>
          <p:cNvPr id="29" name="Šipka: doprava 2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92380B6-27ED-4A69-8871-1DD384CE45E0}"/>
              </a:ext>
            </a:extLst>
          </p:cNvPr>
          <p:cNvSpPr/>
          <p:nvPr/>
        </p:nvSpPr>
        <p:spPr>
          <a:xfrm>
            <a:off x="8222077" y="20944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0" name="Šipka: doprava 2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B5B1790-49B2-40BE-BA2C-C276FD9789D2}"/>
              </a:ext>
            </a:extLst>
          </p:cNvPr>
          <p:cNvSpPr/>
          <p:nvPr/>
        </p:nvSpPr>
        <p:spPr>
          <a:xfrm flipH="1">
            <a:off x="5866255" y="12715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162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4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2603</TotalTime>
  <Words>660</Words>
  <Application>Microsoft Office PowerPoint</Application>
  <PresentationFormat>Předvádění na obrazovce (4:3)</PresentationFormat>
  <Paragraphs>127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Holý, Martin</dc:creator>
  <cp:lastModifiedBy>Holý, Martin</cp:lastModifiedBy>
  <cp:revision>439</cp:revision>
  <dcterms:created xsi:type="dcterms:W3CDTF">2020-04-30T12:47:45Z</dcterms:created>
  <dcterms:modified xsi:type="dcterms:W3CDTF">2022-10-11T20:33:25Z</dcterms:modified>
</cp:coreProperties>
</file>