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81" r:id="rId3"/>
    <p:sldId id="282" r:id="rId4"/>
    <p:sldId id="295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40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01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7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3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01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35A9-5FC8-4304-8BD7-E62E95C94496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1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123728" y="2437195"/>
            <a:ext cx="47525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prstClr val="black"/>
                </a:solidFill>
              </a:rPr>
              <a:t>Výukový materiál pro 9.ročník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373216"/>
            <a:ext cx="609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Autor materiálu: </a:t>
            </a:r>
            <a:r>
              <a:rPr lang="cs-CZ" dirty="0">
                <a:solidFill>
                  <a:prstClr val="black"/>
                </a:solidFill>
              </a:rPr>
              <a:t>Mgr. Martin Holý     </a:t>
            </a:r>
          </a:p>
          <a:p>
            <a:r>
              <a:rPr lang="cs-CZ" dirty="0">
                <a:solidFill>
                  <a:prstClr val="black"/>
                </a:solidFill>
              </a:rPr>
              <a:t>Další šíření materiálu je možné pouze se souhlasem autora   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6478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ové pole 7">
            <a:extLst>
              <a:ext uri="{FF2B5EF4-FFF2-40B4-BE49-F238E27FC236}">
                <a16:creationId xmlns:a16="http://schemas.microsoft.com/office/drawing/2014/main" id="{D074EDF8-3C82-4523-9266-089AF86D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068" y="1082708"/>
            <a:ext cx="3888932" cy="109940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cs-CZ" altLang="cs-CZ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9-2019-2</a:t>
            </a:r>
            <a:endParaRPr kumimoji="0" lang="cs-CZ" altLang="cs-CZ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D1948FC-8946-4EF8-9B5A-E7424DAA7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93" t="21163" r="26744" b="9793"/>
          <a:stretch/>
        </p:blipFill>
        <p:spPr>
          <a:xfrm>
            <a:off x="31899" y="74427"/>
            <a:ext cx="7836194" cy="594838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3AAC88A-DB34-4BDB-9580-57448C6343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61" t="69741" r="26247" b="20780"/>
          <a:stretch/>
        </p:blipFill>
        <p:spPr>
          <a:xfrm>
            <a:off x="74422" y="5512444"/>
            <a:ext cx="7921261" cy="81392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F78BAD7-49A0-49DA-9DDD-0DB52F91D1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60" t="79922" r="31279" b="13721"/>
          <a:stretch/>
        </p:blipFill>
        <p:spPr>
          <a:xfrm>
            <a:off x="53157" y="6326372"/>
            <a:ext cx="7153160" cy="545805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89868519-66F9-43F8-BB7D-54A5209DFEFA}"/>
              </a:ext>
            </a:extLst>
          </p:cNvPr>
          <p:cNvCxnSpPr/>
          <p:nvPr/>
        </p:nvCxnSpPr>
        <p:spPr>
          <a:xfrm>
            <a:off x="127587" y="5491178"/>
            <a:ext cx="766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5F0D57C4-DCE5-48C4-A6ED-CF3D1617A0C4}"/>
              </a:ext>
            </a:extLst>
          </p:cNvPr>
          <p:cNvSpPr txBox="1"/>
          <p:nvPr/>
        </p:nvSpPr>
        <p:spPr>
          <a:xfrm flipH="1">
            <a:off x="2066035" y="4532252"/>
            <a:ext cx="34110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E9D6D07-D48B-4235-9106-48A3850A076D}"/>
              </a:ext>
            </a:extLst>
          </p:cNvPr>
          <p:cNvSpPr txBox="1"/>
          <p:nvPr/>
        </p:nvSpPr>
        <p:spPr>
          <a:xfrm flipH="1">
            <a:off x="878414" y="4155404"/>
            <a:ext cx="34110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p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E17FBDE-89D8-4603-9F4B-AD87C39FD090}"/>
              </a:ext>
            </a:extLst>
          </p:cNvPr>
          <p:cNvSpPr txBox="1"/>
          <p:nvPr/>
        </p:nvSpPr>
        <p:spPr>
          <a:xfrm flipH="1">
            <a:off x="3791033" y="3389252"/>
            <a:ext cx="34110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4C70B31-33D0-47AE-AB8F-EE68763EEBD9}"/>
              </a:ext>
            </a:extLst>
          </p:cNvPr>
          <p:cNvSpPr txBox="1"/>
          <p:nvPr/>
        </p:nvSpPr>
        <p:spPr>
          <a:xfrm flipH="1">
            <a:off x="2037006" y="1664739"/>
            <a:ext cx="34110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k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03A0780-EBBC-4B24-A764-F740A38C2A4A}"/>
              </a:ext>
            </a:extLst>
          </p:cNvPr>
          <p:cNvCxnSpPr>
            <a:cxnSpLocks/>
          </p:cNvCxnSpPr>
          <p:nvPr/>
        </p:nvCxnSpPr>
        <p:spPr>
          <a:xfrm flipV="1">
            <a:off x="2363599" y="1096946"/>
            <a:ext cx="1096144" cy="3550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E97DF17-C1CD-402C-9124-178698F316E3}"/>
              </a:ext>
            </a:extLst>
          </p:cNvPr>
          <p:cNvSpPr txBox="1"/>
          <p:nvPr/>
        </p:nvSpPr>
        <p:spPr>
          <a:xfrm flipH="1">
            <a:off x="2947777" y="1001112"/>
            <a:ext cx="5480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D</a:t>
            </a:r>
            <a:r>
              <a:rPr lang="cs-CZ" sz="2600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5" name="Oblouk 14">
            <a:extLst>
              <a:ext uri="{FF2B5EF4-FFF2-40B4-BE49-F238E27FC236}">
                <a16:creationId xmlns:a16="http://schemas.microsoft.com/office/drawing/2014/main" id="{9E49AC35-FCB7-4275-AED2-3281D1E7D25A}"/>
              </a:ext>
            </a:extLst>
          </p:cNvPr>
          <p:cNvSpPr/>
          <p:nvPr/>
        </p:nvSpPr>
        <p:spPr>
          <a:xfrm>
            <a:off x="-1010546" y="1364379"/>
            <a:ext cx="6480000" cy="6444000"/>
          </a:xfrm>
          <a:prstGeom prst="arc">
            <a:avLst>
              <a:gd name="adj1" fmla="val 17172029"/>
              <a:gd name="adj2" fmla="val 1102033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5743EE4-FA1B-449F-9F18-CA5D2F12330B}"/>
              </a:ext>
            </a:extLst>
          </p:cNvPr>
          <p:cNvSpPr txBox="1"/>
          <p:nvPr/>
        </p:nvSpPr>
        <p:spPr>
          <a:xfrm flipH="1">
            <a:off x="5466653" y="4997121"/>
            <a:ext cx="5480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B</a:t>
            </a:r>
            <a:r>
              <a:rPr lang="cs-CZ" sz="2600" baseline="-25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2608C9ED-7D3C-4468-9A9D-2282B6E111C1}"/>
              </a:ext>
            </a:extLst>
          </p:cNvPr>
          <p:cNvCxnSpPr>
            <a:cxnSpLocks/>
          </p:cNvCxnSpPr>
          <p:nvPr/>
        </p:nvCxnSpPr>
        <p:spPr>
          <a:xfrm>
            <a:off x="2555734" y="1305603"/>
            <a:ext cx="4306272" cy="134077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F2DF7183-34BD-4F01-8806-74CDCE24308D}"/>
              </a:ext>
            </a:extLst>
          </p:cNvPr>
          <p:cNvCxnSpPr>
            <a:cxnSpLocks/>
          </p:cNvCxnSpPr>
          <p:nvPr/>
        </p:nvCxnSpPr>
        <p:spPr>
          <a:xfrm flipH="1">
            <a:off x="5319662" y="1800084"/>
            <a:ext cx="1121593" cy="375231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FDF9FFA-9076-4A2A-8074-7A8DADA44E28}"/>
              </a:ext>
            </a:extLst>
          </p:cNvPr>
          <p:cNvSpPr txBox="1"/>
          <p:nvPr/>
        </p:nvSpPr>
        <p:spPr>
          <a:xfrm flipH="1">
            <a:off x="6342013" y="2015168"/>
            <a:ext cx="5480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C</a:t>
            </a:r>
            <a:r>
              <a:rPr lang="cs-CZ" sz="2600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BB8CCAD2-78E6-424E-8BC4-2325272E8EC3}"/>
              </a:ext>
            </a:extLst>
          </p:cNvPr>
          <p:cNvSpPr txBox="1"/>
          <p:nvPr/>
        </p:nvSpPr>
        <p:spPr>
          <a:xfrm flipH="1">
            <a:off x="4131751" y="5035340"/>
            <a:ext cx="5480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B</a:t>
            </a:r>
            <a:r>
              <a:rPr lang="cs-CZ" sz="2600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8" name="Oblouk 27">
            <a:extLst>
              <a:ext uri="{FF2B5EF4-FFF2-40B4-BE49-F238E27FC236}">
                <a16:creationId xmlns:a16="http://schemas.microsoft.com/office/drawing/2014/main" id="{E43DE903-6185-4389-B567-BBEA82EB7CCA}"/>
              </a:ext>
            </a:extLst>
          </p:cNvPr>
          <p:cNvSpPr/>
          <p:nvPr/>
        </p:nvSpPr>
        <p:spPr>
          <a:xfrm>
            <a:off x="209859" y="2411241"/>
            <a:ext cx="4212000" cy="4212000"/>
          </a:xfrm>
          <a:prstGeom prst="arc">
            <a:avLst>
              <a:gd name="adj1" fmla="val 17172029"/>
              <a:gd name="adj2" fmla="val 1102033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68B5C19F-30C9-4B62-AF51-53E1EAF452DF}"/>
              </a:ext>
            </a:extLst>
          </p:cNvPr>
          <p:cNvSpPr txBox="1"/>
          <p:nvPr/>
        </p:nvSpPr>
        <p:spPr>
          <a:xfrm flipH="1">
            <a:off x="2503370" y="2229036"/>
            <a:ext cx="5480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D</a:t>
            </a:r>
            <a:r>
              <a:rPr lang="cs-CZ" sz="2600" baseline="-250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F9355B19-43F9-485E-822B-2845AE58C958}"/>
              </a:ext>
            </a:extLst>
          </p:cNvPr>
          <p:cNvCxnSpPr>
            <a:cxnSpLocks/>
          </p:cNvCxnSpPr>
          <p:nvPr/>
        </p:nvCxnSpPr>
        <p:spPr>
          <a:xfrm>
            <a:off x="3019244" y="2529121"/>
            <a:ext cx="4306272" cy="134077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60DC2E28-CC16-4A39-B524-094EA112B31E}"/>
              </a:ext>
            </a:extLst>
          </p:cNvPr>
          <p:cNvCxnSpPr>
            <a:cxnSpLocks/>
          </p:cNvCxnSpPr>
          <p:nvPr/>
        </p:nvCxnSpPr>
        <p:spPr>
          <a:xfrm flipH="1">
            <a:off x="4329371" y="1376836"/>
            <a:ext cx="1197514" cy="36955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12370CD1-EA4B-42DD-93DE-AEB4ECFEA30A}"/>
              </a:ext>
            </a:extLst>
          </p:cNvPr>
          <p:cNvSpPr txBox="1"/>
          <p:nvPr/>
        </p:nvSpPr>
        <p:spPr>
          <a:xfrm flipH="1">
            <a:off x="4870407" y="3132448"/>
            <a:ext cx="5480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C</a:t>
            </a:r>
            <a:r>
              <a:rPr lang="cs-CZ" sz="2600" baseline="-250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26ABF3D2-02C5-450A-A79F-40EB25395E14}"/>
              </a:ext>
            </a:extLst>
          </p:cNvPr>
          <p:cNvCxnSpPr>
            <a:cxnSpLocks/>
          </p:cNvCxnSpPr>
          <p:nvPr/>
        </p:nvCxnSpPr>
        <p:spPr>
          <a:xfrm>
            <a:off x="2403283" y="4488621"/>
            <a:ext cx="2965293" cy="9187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4CF5D5D7-E88A-4643-9747-03DCF89160CC}"/>
              </a:ext>
            </a:extLst>
          </p:cNvPr>
          <p:cNvCxnSpPr>
            <a:cxnSpLocks/>
          </p:cNvCxnSpPr>
          <p:nvPr/>
        </p:nvCxnSpPr>
        <p:spPr>
          <a:xfrm flipV="1">
            <a:off x="5368576" y="2435940"/>
            <a:ext cx="896868" cy="29763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224B8CD6-70D5-4D2C-A1CF-669C6A0C3817}"/>
              </a:ext>
            </a:extLst>
          </p:cNvPr>
          <p:cNvCxnSpPr>
            <a:cxnSpLocks/>
          </p:cNvCxnSpPr>
          <p:nvPr/>
        </p:nvCxnSpPr>
        <p:spPr>
          <a:xfrm flipH="1" flipV="1">
            <a:off x="3342553" y="1560456"/>
            <a:ext cx="2915223" cy="8754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46AEB8C1-C778-406B-B2FA-DC0BF66C10A8}"/>
              </a:ext>
            </a:extLst>
          </p:cNvPr>
          <p:cNvCxnSpPr>
            <a:cxnSpLocks/>
          </p:cNvCxnSpPr>
          <p:nvPr/>
        </p:nvCxnSpPr>
        <p:spPr>
          <a:xfrm flipH="1">
            <a:off x="2405874" y="1568657"/>
            <a:ext cx="915770" cy="29281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D55B47D0-120E-4C82-9133-A6058F307FDC}"/>
              </a:ext>
            </a:extLst>
          </p:cNvPr>
          <p:cNvCxnSpPr>
            <a:cxnSpLocks/>
          </p:cNvCxnSpPr>
          <p:nvPr/>
        </p:nvCxnSpPr>
        <p:spPr>
          <a:xfrm flipV="1">
            <a:off x="4352676" y="3138087"/>
            <a:ext cx="610947" cy="19332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F636B164-063B-411A-9CD5-DAE235303890}"/>
              </a:ext>
            </a:extLst>
          </p:cNvPr>
          <p:cNvCxnSpPr>
            <a:cxnSpLocks/>
          </p:cNvCxnSpPr>
          <p:nvPr/>
        </p:nvCxnSpPr>
        <p:spPr>
          <a:xfrm flipH="1" flipV="1">
            <a:off x="3011576" y="2527736"/>
            <a:ext cx="1976666" cy="6054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985148AD-FDC5-4D6B-8A06-A9CB01B6B5C4}"/>
              </a:ext>
            </a:extLst>
          </p:cNvPr>
          <p:cNvCxnSpPr>
            <a:cxnSpLocks/>
          </p:cNvCxnSpPr>
          <p:nvPr/>
        </p:nvCxnSpPr>
        <p:spPr>
          <a:xfrm flipV="1">
            <a:off x="2430648" y="2407053"/>
            <a:ext cx="3911365" cy="208977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A787CD2B-AAF8-468A-87AE-E17DB67DCD36}"/>
              </a:ext>
            </a:extLst>
          </p:cNvPr>
          <p:cNvSpPr txBox="1"/>
          <p:nvPr/>
        </p:nvSpPr>
        <p:spPr>
          <a:xfrm flipH="1">
            <a:off x="5571938" y="2652967"/>
            <a:ext cx="5480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C</a:t>
            </a:r>
            <a:r>
              <a:rPr lang="cs-CZ" sz="2600" baseline="-25000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81" name="Přímá spojnice 80">
            <a:extLst>
              <a:ext uri="{FF2B5EF4-FFF2-40B4-BE49-F238E27FC236}">
                <a16:creationId xmlns:a16="http://schemas.microsoft.com/office/drawing/2014/main" id="{9B8B118D-0C82-4A12-97CE-7816B5BD15E1}"/>
              </a:ext>
            </a:extLst>
          </p:cNvPr>
          <p:cNvCxnSpPr>
            <a:cxnSpLocks/>
          </p:cNvCxnSpPr>
          <p:nvPr/>
        </p:nvCxnSpPr>
        <p:spPr>
          <a:xfrm flipH="1">
            <a:off x="4780661" y="2569950"/>
            <a:ext cx="868814" cy="28060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0FAD104B-7BF8-41E7-895F-B22DC3D11703}"/>
              </a:ext>
            </a:extLst>
          </p:cNvPr>
          <p:cNvSpPr txBox="1"/>
          <p:nvPr/>
        </p:nvSpPr>
        <p:spPr>
          <a:xfrm flipH="1">
            <a:off x="4861242" y="4852891"/>
            <a:ext cx="5480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B</a:t>
            </a:r>
            <a:r>
              <a:rPr lang="cs-CZ" sz="2600" baseline="-25000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86" name="Přímá spojnice 85">
            <a:extLst>
              <a:ext uri="{FF2B5EF4-FFF2-40B4-BE49-F238E27FC236}">
                <a16:creationId xmlns:a16="http://schemas.microsoft.com/office/drawing/2014/main" id="{003E552F-0520-40EA-B70C-5F599C69B929}"/>
              </a:ext>
            </a:extLst>
          </p:cNvPr>
          <p:cNvCxnSpPr>
            <a:cxnSpLocks/>
          </p:cNvCxnSpPr>
          <p:nvPr/>
        </p:nvCxnSpPr>
        <p:spPr>
          <a:xfrm flipH="1" flipV="1">
            <a:off x="3017952" y="2031906"/>
            <a:ext cx="2643638" cy="813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ovéPole 90">
            <a:extLst>
              <a:ext uri="{FF2B5EF4-FFF2-40B4-BE49-F238E27FC236}">
                <a16:creationId xmlns:a16="http://schemas.microsoft.com/office/drawing/2014/main" id="{1ACB8067-FF53-4582-805C-27CD503D05E3}"/>
              </a:ext>
            </a:extLst>
          </p:cNvPr>
          <p:cNvSpPr txBox="1"/>
          <p:nvPr/>
        </p:nvSpPr>
        <p:spPr>
          <a:xfrm flipH="1">
            <a:off x="2662092" y="1811753"/>
            <a:ext cx="5480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D</a:t>
            </a:r>
            <a:r>
              <a:rPr lang="cs-CZ" sz="2600" baseline="-25000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92" name="Přímá spojnice 91">
            <a:extLst>
              <a:ext uri="{FF2B5EF4-FFF2-40B4-BE49-F238E27FC236}">
                <a16:creationId xmlns:a16="http://schemas.microsoft.com/office/drawing/2014/main" id="{7326EEEE-F167-4C1A-A566-417704225B0A}"/>
              </a:ext>
            </a:extLst>
          </p:cNvPr>
          <p:cNvCxnSpPr>
            <a:cxnSpLocks/>
          </p:cNvCxnSpPr>
          <p:nvPr/>
        </p:nvCxnSpPr>
        <p:spPr>
          <a:xfrm flipV="1">
            <a:off x="4834020" y="2812356"/>
            <a:ext cx="741779" cy="2410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nice 93">
            <a:extLst>
              <a:ext uri="{FF2B5EF4-FFF2-40B4-BE49-F238E27FC236}">
                <a16:creationId xmlns:a16="http://schemas.microsoft.com/office/drawing/2014/main" id="{7D7A9C1E-9EEC-48B7-A3BC-6AD107F3AD8E}"/>
              </a:ext>
            </a:extLst>
          </p:cNvPr>
          <p:cNvCxnSpPr>
            <a:cxnSpLocks/>
          </p:cNvCxnSpPr>
          <p:nvPr/>
        </p:nvCxnSpPr>
        <p:spPr>
          <a:xfrm flipH="1" flipV="1">
            <a:off x="3159074" y="2083313"/>
            <a:ext cx="2417764" cy="7453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bdélník 37">
            <a:extLst>
              <a:ext uri="{FF2B5EF4-FFF2-40B4-BE49-F238E27FC236}">
                <a16:creationId xmlns:a16="http://schemas.microsoft.com/office/drawing/2014/main" id="{96FE3A41-0DAB-4AA7-8C40-1C4E55DF6CEB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9-2019-2</a:t>
            </a:r>
          </a:p>
        </p:txBody>
      </p:sp>
      <p:sp>
        <p:nvSpPr>
          <p:cNvPr id="39" name="Šipka: doprava 3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0EF288-E528-4F36-AFD5-DEC5D288B5E9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1" name="Šipka: doprava 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99B2287-EFCE-478C-8573-812C470A843E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01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24" grpId="0"/>
      <p:bldP spid="25" grpId="0"/>
      <p:bldP spid="28" grpId="0" animBg="1"/>
      <p:bldP spid="29" grpId="0"/>
      <p:bldP spid="32" grpId="0"/>
      <p:bldP spid="80" grpId="0"/>
      <p:bldP spid="85" grpId="0"/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ázek 26">
            <a:extLst>
              <a:ext uri="{FF2B5EF4-FFF2-40B4-BE49-F238E27FC236}">
                <a16:creationId xmlns:a16="http://schemas.microsoft.com/office/drawing/2014/main" id="{8E637472-EDF7-44B2-B65B-631A9BE0F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83" t="54125" r="21744" b="24057"/>
          <a:stretch/>
        </p:blipFill>
        <p:spPr>
          <a:xfrm>
            <a:off x="94440" y="5373339"/>
            <a:ext cx="7586922" cy="1469264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5E06422-1383-47D5-A516-0FCF9ED29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18" t="25091" r="21395" b="8966"/>
          <a:stretch/>
        </p:blipFill>
        <p:spPr>
          <a:xfrm>
            <a:off x="63798" y="69216"/>
            <a:ext cx="8495411" cy="490948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542FA9E-EF76-4AC8-9772-1DA1A3A7F3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83" t="45762" r="30711" b="47093"/>
          <a:stretch/>
        </p:blipFill>
        <p:spPr>
          <a:xfrm>
            <a:off x="127593" y="4940059"/>
            <a:ext cx="6335773" cy="46800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1D8E8B9-7938-4FDD-AA1F-C457954A18EC}"/>
              </a:ext>
            </a:extLst>
          </p:cNvPr>
          <p:cNvSpPr txBox="1"/>
          <p:nvPr/>
        </p:nvSpPr>
        <p:spPr>
          <a:xfrm>
            <a:off x="5471932" y="3794187"/>
            <a:ext cx="154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36</a:t>
            </a:r>
            <a:r>
              <a:rPr lang="cs-CZ" sz="2400" b="0" dirty="0">
                <a:solidFill>
                  <a:srgbClr val="0070C0"/>
                </a:solidFill>
              </a:rPr>
              <a:t> : 3 = </a:t>
            </a:r>
            <a:r>
              <a:rPr lang="cs-CZ" sz="2400" b="1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D2BC858-34C0-4F4D-9424-5CA137660B99}"/>
              </a:ext>
            </a:extLst>
          </p:cNvPr>
          <p:cNvSpPr txBox="1"/>
          <p:nvPr/>
        </p:nvSpPr>
        <p:spPr>
          <a:xfrm>
            <a:off x="1731804" y="2015599"/>
            <a:ext cx="554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2CC14A9-8570-47F1-A913-CC8388182C8F}"/>
              </a:ext>
            </a:extLst>
          </p:cNvPr>
          <p:cNvSpPr txBox="1"/>
          <p:nvPr/>
        </p:nvSpPr>
        <p:spPr>
          <a:xfrm>
            <a:off x="1731803" y="2432749"/>
            <a:ext cx="554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4818D48-7F9E-45E0-A785-194B1045A657}"/>
              </a:ext>
            </a:extLst>
          </p:cNvPr>
          <p:cNvSpPr txBox="1"/>
          <p:nvPr/>
        </p:nvSpPr>
        <p:spPr>
          <a:xfrm>
            <a:off x="1731803" y="2850029"/>
            <a:ext cx="554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FF9E6AC1-5C03-4727-8DC2-6D2260B257CA}"/>
                  </a:ext>
                </a:extLst>
              </p:cNvPr>
              <p:cNvSpPr txBox="1"/>
              <p:nvPr/>
            </p:nvSpPr>
            <p:spPr>
              <a:xfrm>
                <a:off x="7208724" y="3936200"/>
                <a:ext cx="1543024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cs-CZ" sz="2400" b="0" dirty="0">
                    <a:solidFill>
                      <a:srgbClr val="0070C0"/>
                    </a:solidFill>
                  </a:rPr>
                  <a:t> = </a:t>
                </a:r>
                <a:r>
                  <a:rPr lang="cs-CZ" sz="2400" dirty="0">
                    <a:solidFill>
                      <a:srgbClr val="0070C0"/>
                    </a:solidFill>
                  </a:rPr>
                  <a:t>12</a:t>
                </a: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FF9E6AC1-5C03-4727-8DC2-6D2260B25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724" y="3936200"/>
                <a:ext cx="1543024" cy="614655"/>
              </a:xfrm>
              <a:prstGeom prst="rect">
                <a:avLst/>
              </a:prstGeom>
              <a:blipFill>
                <a:blip r:embed="rId4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E9510F9-DCA4-432D-8BCE-DE15EEF31D92}"/>
                  </a:ext>
                </a:extLst>
              </p:cNvPr>
              <p:cNvSpPr txBox="1"/>
              <p:nvPr/>
            </p:nvSpPr>
            <p:spPr>
              <a:xfrm>
                <a:off x="7403597" y="4437266"/>
                <a:ext cx="11532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cs-CZ" sz="2400" b="1" dirty="0">
                    <a:solidFill>
                      <a:srgbClr val="0070C0"/>
                    </a:solidFill>
                  </a:rPr>
                  <a:t> = 18</a:t>
                </a: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E9510F9-DCA4-432D-8BCE-DE15EEF31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597" y="4437266"/>
                <a:ext cx="1153277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AC9A3B2F-7203-4A35-968B-3A5FC97F5278}"/>
              </a:ext>
            </a:extLst>
          </p:cNvPr>
          <p:cNvSpPr txBox="1"/>
          <p:nvPr/>
        </p:nvSpPr>
        <p:spPr>
          <a:xfrm>
            <a:off x="2711300" y="2036865"/>
            <a:ext cx="554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18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FF70B4E-32C4-49F4-90B4-5D8C86111978}"/>
              </a:ext>
            </a:extLst>
          </p:cNvPr>
          <p:cNvSpPr txBox="1"/>
          <p:nvPr/>
        </p:nvSpPr>
        <p:spPr>
          <a:xfrm>
            <a:off x="2711300" y="3259956"/>
            <a:ext cx="554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39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842DF8E-888A-49FA-9A8A-8CE3A5C564D5}"/>
              </a:ext>
            </a:extLst>
          </p:cNvPr>
          <p:cNvSpPr txBox="1"/>
          <p:nvPr/>
        </p:nvSpPr>
        <p:spPr>
          <a:xfrm>
            <a:off x="3698171" y="2428594"/>
            <a:ext cx="554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18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515CCF0-FE8B-4FC7-A46C-A5385DB0EFD7}"/>
              </a:ext>
            </a:extLst>
          </p:cNvPr>
          <p:cNvSpPr txBox="1"/>
          <p:nvPr/>
        </p:nvSpPr>
        <p:spPr>
          <a:xfrm>
            <a:off x="4720197" y="2036864"/>
            <a:ext cx="1543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42 : 3 = </a:t>
            </a:r>
            <a:r>
              <a:rPr lang="cs-CZ" sz="2200" b="1" dirty="0">
                <a:solidFill>
                  <a:srgbClr val="0070C0"/>
                </a:solidFill>
              </a:rPr>
              <a:t>14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8A41A2F-95CF-4C87-863D-8BDDBDF425F2}"/>
              </a:ext>
            </a:extLst>
          </p:cNvPr>
          <p:cNvSpPr txBox="1"/>
          <p:nvPr/>
        </p:nvSpPr>
        <p:spPr>
          <a:xfrm>
            <a:off x="4720197" y="2431745"/>
            <a:ext cx="1543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42 : 3 = </a:t>
            </a:r>
            <a:r>
              <a:rPr lang="cs-CZ" sz="2200" b="1" dirty="0">
                <a:solidFill>
                  <a:srgbClr val="0070C0"/>
                </a:solidFill>
              </a:rPr>
              <a:t>14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6A2F1D0-9F69-483F-A1E0-DC5B42FB2777}"/>
              </a:ext>
            </a:extLst>
          </p:cNvPr>
          <p:cNvSpPr txBox="1"/>
          <p:nvPr/>
        </p:nvSpPr>
        <p:spPr>
          <a:xfrm>
            <a:off x="3784440" y="2850029"/>
            <a:ext cx="554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62160A0-C24D-4043-977A-9E3A3F3A1312}"/>
              </a:ext>
            </a:extLst>
          </p:cNvPr>
          <p:cNvSpPr txBox="1"/>
          <p:nvPr/>
        </p:nvSpPr>
        <p:spPr>
          <a:xfrm>
            <a:off x="3719437" y="3263367"/>
            <a:ext cx="554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36</a:t>
            </a: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744FC8C8-23FE-409A-A825-8F6500ABFD73}"/>
              </a:ext>
            </a:extLst>
          </p:cNvPr>
          <p:cNvSpPr/>
          <p:nvPr/>
        </p:nvSpPr>
        <p:spPr>
          <a:xfrm>
            <a:off x="5627985" y="2015337"/>
            <a:ext cx="468000" cy="46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18" name="Znak násobení 17">
            <a:extLst>
              <a:ext uri="{FF2B5EF4-FFF2-40B4-BE49-F238E27FC236}">
                <a16:creationId xmlns:a16="http://schemas.microsoft.com/office/drawing/2014/main" id="{C3A1D901-42F3-44EB-8D35-F7EE67F36827}"/>
              </a:ext>
            </a:extLst>
          </p:cNvPr>
          <p:cNvSpPr/>
          <p:nvPr/>
        </p:nvSpPr>
        <p:spPr>
          <a:xfrm>
            <a:off x="7259274" y="5506594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E753AE05-8DF7-4D24-8CFC-56C043251B5B}"/>
              </a:ext>
            </a:extLst>
          </p:cNvPr>
          <p:cNvSpPr/>
          <p:nvPr/>
        </p:nvSpPr>
        <p:spPr>
          <a:xfrm>
            <a:off x="4720682" y="2443492"/>
            <a:ext cx="468000" cy="46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20" name="Znak násobení 19">
            <a:extLst>
              <a:ext uri="{FF2B5EF4-FFF2-40B4-BE49-F238E27FC236}">
                <a16:creationId xmlns:a16="http://schemas.microsoft.com/office/drawing/2014/main" id="{71861B1C-B1E1-4887-B793-2C033841CC73}"/>
              </a:ext>
            </a:extLst>
          </p:cNvPr>
          <p:cNvSpPr/>
          <p:nvPr/>
        </p:nvSpPr>
        <p:spPr>
          <a:xfrm>
            <a:off x="6957133" y="5999849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8516DDD-5D59-4318-81B1-18F0D2D470EC}"/>
              </a:ext>
            </a:extLst>
          </p:cNvPr>
          <p:cNvSpPr txBox="1"/>
          <p:nvPr/>
        </p:nvSpPr>
        <p:spPr>
          <a:xfrm>
            <a:off x="5433159" y="2851335"/>
            <a:ext cx="10302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. 3 = </a:t>
            </a:r>
            <a:r>
              <a:rPr lang="cs-CZ" sz="2200" b="1" dirty="0">
                <a:solidFill>
                  <a:srgbClr val="0070C0"/>
                </a:solidFill>
              </a:rPr>
              <a:t>27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7ADFA4BA-AB0F-48CF-A257-626002AA44F4}"/>
              </a:ext>
            </a:extLst>
          </p:cNvPr>
          <p:cNvSpPr/>
          <p:nvPr/>
        </p:nvSpPr>
        <p:spPr>
          <a:xfrm>
            <a:off x="3655249" y="2474929"/>
            <a:ext cx="554195" cy="7826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23" name="Znak násobení 22">
            <a:extLst>
              <a:ext uri="{FF2B5EF4-FFF2-40B4-BE49-F238E27FC236}">
                <a16:creationId xmlns:a16="http://schemas.microsoft.com/office/drawing/2014/main" id="{12904A48-1316-4DB2-903B-AB4AA79CF3FB}"/>
              </a:ext>
            </a:extLst>
          </p:cNvPr>
          <p:cNvSpPr/>
          <p:nvPr/>
        </p:nvSpPr>
        <p:spPr>
          <a:xfrm>
            <a:off x="6957133" y="6462214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9B8D6C42-3AD1-4711-A77D-2B9345F3481E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9-2019-2</a:t>
            </a:r>
          </a:p>
        </p:txBody>
      </p:sp>
      <p:sp>
        <p:nvSpPr>
          <p:cNvPr id="25" name="Šipka: doprava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E13420-BEB6-468E-B275-94E41A44B3EC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6" name="Šipka: doprava 2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548A947-97DA-4FC5-BFC5-7A44FF7FB3A2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76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F04F89E-9E81-4E21-B7D3-E45EC7CD32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19" t="22195" r="42799" b="49505"/>
          <a:stretch/>
        </p:blipFill>
        <p:spPr>
          <a:xfrm>
            <a:off x="74427" y="138222"/>
            <a:ext cx="8844248" cy="329077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341B16D-6D69-4B3E-A13C-506268E64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19" t="56855" r="27632" b="10620"/>
          <a:stretch/>
        </p:blipFill>
        <p:spPr>
          <a:xfrm>
            <a:off x="0" y="3564469"/>
            <a:ext cx="8844248" cy="2792265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DFE477E-1896-4434-9D41-532D5EFB2461}"/>
              </a:ext>
            </a:extLst>
          </p:cNvPr>
          <p:cNvCxnSpPr>
            <a:cxnSpLocks/>
          </p:cNvCxnSpPr>
          <p:nvPr/>
        </p:nvCxnSpPr>
        <p:spPr>
          <a:xfrm>
            <a:off x="8918675" y="679239"/>
            <a:ext cx="0" cy="270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E998133E-C762-4464-8F18-0C66115E3AF4}"/>
              </a:ext>
            </a:extLst>
          </p:cNvPr>
          <p:cNvSpPr txBox="1"/>
          <p:nvPr/>
        </p:nvSpPr>
        <p:spPr>
          <a:xfrm flipH="1">
            <a:off x="2386014" y="2743807"/>
            <a:ext cx="61236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64</a:t>
            </a:r>
            <a:r>
              <a:rPr lang="cs-CZ" sz="2600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32B34BD-661C-45D4-9849-149ADEA0CFBE}"/>
              </a:ext>
            </a:extLst>
          </p:cNvPr>
          <p:cNvSpPr txBox="1"/>
          <p:nvPr/>
        </p:nvSpPr>
        <p:spPr>
          <a:xfrm flipH="1">
            <a:off x="4938922" y="793597"/>
            <a:ext cx="2293250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180</a:t>
            </a:r>
            <a:r>
              <a:rPr lang="cs-CZ" sz="2600" baseline="30000" dirty="0">
                <a:solidFill>
                  <a:srgbClr val="0070C0"/>
                </a:solidFill>
              </a:rPr>
              <a:t>0 </a:t>
            </a:r>
            <a:r>
              <a:rPr lang="cs-CZ" sz="2600" dirty="0">
                <a:solidFill>
                  <a:srgbClr val="0070C0"/>
                </a:solidFill>
              </a:rPr>
              <a:t>– 116</a:t>
            </a:r>
            <a:r>
              <a:rPr lang="cs-CZ" sz="2600" baseline="30000" dirty="0">
                <a:solidFill>
                  <a:srgbClr val="0070C0"/>
                </a:solidFill>
              </a:rPr>
              <a:t>0 </a:t>
            </a:r>
            <a:r>
              <a:rPr lang="cs-CZ" sz="2600" dirty="0">
                <a:solidFill>
                  <a:srgbClr val="0070C0"/>
                </a:solidFill>
              </a:rPr>
              <a:t>= </a:t>
            </a:r>
            <a:r>
              <a:rPr lang="cs-CZ" sz="2600" b="1" dirty="0">
                <a:solidFill>
                  <a:srgbClr val="0070C0"/>
                </a:solidFill>
              </a:rPr>
              <a:t>64</a:t>
            </a:r>
            <a:r>
              <a:rPr lang="cs-CZ" sz="2600" b="1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B6CD332-9304-4460-92FF-24331C197831}"/>
              </a:ext>
            </a:extLst>
          </p:cNvPr>
          <p:cNvSpPr txBox="1"/>
          <p:nvPr/>
        </p:nvSpPr>
        <p:spPr>
          <a:xfrm flipH="1">
            <a:off x="4944140" y="1307101"/>
            <a:ext cx="390010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cs-CZ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600" dirty="0">
                <a:solidFill>
                  <a:srgbClr val="0070C0"/>
                </a:solidFill>
              </a:rPr>
              <a:t>180</a:t>
            </a:r>
            <a:r>
              <a:rPr lang="cs-CZ" sz="2600" baseline="30000" dirty="0">
                <a:solidFill>
                  <a:srgbClr val="0070C0"/>
                </a:solidFill>
              </a:rPr>
              <a:t>0 </a:t>
            </a:r>
            <a:r>
              <a:rPr lang="cs-CZ" sz="2600" dirty="0">
                <a:solidFill>
                  <a:srgbClr val="0070C0"/>
                </a:solidFill>
              </a:rPr>
              <a:t>– (90</a:t>
            </a:r>
            <a:r>
              <a:rPr lang="cs-CZ" sz="2600" baseline="30000" dirty="0">
                <a:solidFill>
                  <a:srgbClr val="0070C0"/>
                </a:solidFill>
              </a:rPr>
              <a:t>0</a:t>
            </a:r>
            <a:r>
              <a:rPr lang="cs-CZ" sz="2600" dirty="0">
                <a:solidFill>
                  <a:srgbClr val="0070C0"/>
                </a:solidFill>
              </a:rPr>
              <a:t> +64</a:t>
            </a:r>
            <a:r>
              <a:rPr lang="cs-CZ" sz="2600" baseline="30000" dirty="0">
                <a:solidFill>
                  <a:srgbClr val="0070C0"/>
                </a:solidFill>
              </a:rPr>
              <a:t>0</a:t>
            </a:r>
            <a:r>
              <a:rPr lang="cs-CZ" sz="2600" dirty="0">
                <a:solidFill>
                  <a:srgbClr val="0070C0"/>
                </a:solidFill>
              </a:rPr>
              <a:t>) = </a:t>
            </a:r>
            <a:r>
              <a:rPr lang="cs-CZ" sz="2600" b="1" dirty="0">
                <a:solidFill>
                  <a:srgbClr val="0070C0"/>
                </a:solidFill>
              </a:rPr>
              <a:t>26</a:t>
            </a:r>
            <a:r>
              <a:rPr lang="cs-CZ" sz="2600" b="1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C2ACCAF-9518-4830-BAE2-596540E483E7}"/>
              </a:ext>
            </a:extLst>
          </p:cNvPr>
          <p:cNvSpPr txBox="1"/>
          <p:nvPr/>
        </p:nvSpPr>
        <p:spPr>
          <a:xfrm flipH="1">
            <a:off x="4944140" y="1842680"/>
            <a:ext cx="390010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2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α</a:t>
            </a:r>
            <a:r>
              <a:rPr lang="cs-CZ" sz="2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+ </a:t>
            </a:r>
            <a:r>
              <a:rPr lang="el-GR" sz="2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β</a:t>
            </a:r>
            <a:r>
              <a:rPr lang="cs-CZ" sz="2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600" dirty="0">
                <a:solidFill>
                  <a:srgbClr val="0070C0"/>
                </a:solidFill>
              </a:rPr>
              <a:t>180</a:t>
            </a:r>
            <a:r>
              <a:rPr lang="cs-CZ" sz="2600" baseline="30000" dirty="0">
                <a:solidFill>
                  <a:srgbClr val="0070C0"/>
                </a:solidFill>
              </a:rPr>
              <a:t>0 </a:t>
            </a:r>
            <a:r>
              <a:rPr lang="cs-CZ" sz="2600" dirty="0">
                <a:solidFill>
                  <a:srgbClr val="0070C0"/>
                </a:solidFill>
              </a:rPr>
              <a:t>– 3 . </a:t>
            </a:r>
            <a:r>
              <a:rPr lang="el-G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endParaRPr lang="cs-CZ" sz="2600" b="1" baseline="30000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AA29805-4FAB-4C8F-93A6-F393A49963DD}"/>
              </a:ext>
            </a:extLst>
          </p:cNvPr>
          <p:cNvSpPr txBox="1"/>
          <p:nvPr/>
        </p:nvSpPr>
        <p:spPr>
          <a:xfrm flipH="1">
            <a:off x="4944140" y="2378259"/>
            <a:ext cx="390010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2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α</a:t>
            </a:r>
            <a:r>
              <a:rPr lang="cs-CZ" sz="2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+ </a:t>
            </a:r>
            <a:r>
              <a:rPr lang="el-GR" sz="2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β</a:t>
            </a:r>
            <a:r>
              <a:rPr lang="cs-CZ" sz="2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600" dirty="0">
                <a:solidFill>
                  <a:srgbClr val="0070C0"/>
                </a:solidFill>
              </a:rPr>
              <a:t>180</a:t>
            </a:r>
            <a:r>
              <a:rPr lang="cs-CZ" sz="2600" baseline="30000" dirty="0">
                <a:solidFill>
                  <a:srgbClr val="0070C0"/>
                </a:solidFill>
              </a:rPr>
              <a:t>0 </a:t>
            </a:r>
            <a:r>
              <a:rPr lang="cs-CZ" sz="2600" dirty="0">
                <a:solidFill>
                  <a:srgbClr val="0070C0"/>
                </a:solidFill>
              </a:rPr>
              <a:t>– 3 . 26</a:t>
            </a:r>
            <a:r>
              <a:rPr lang="cs-CZ" sz="2600" baseline="30000" dirty="0">
                <a:solidFill>
                  <a:srgbClr val="0070C0"/>
                </a:solidFill>
              </a:rPr>
              <a:t>0</a:t>
            </a:r>
            <a:r>
              <a:rPr lang="cs-CZ" sz="2600" dirty="0">
                <a:solidFill>
                  <a:srgbClr val="0070C0"/>
                </a:solidFill>
              </a:rPr>
              <a:t> = </a:t>
            </a:r>
            <a:r>
              <a:rPr lang="cs-CZ" sz="2600" b="1" dirty="0">
                <a:solidFill>
                  <a:srgbClr val="0070C0"/>
                </a:solidFill>
              </a:rPr>
              <a:t>102</a:t>
            </a:r>
            <a:r>
              <a:rPr lang="cs-CZ" sz="2600" b="1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5405F6D1-649D-43FD-8326-4111F1344308}"/>
              </a:ext>
            </a:extLst>
          </p:cNvPr>
          <p:cNvSpPr/>
          <p:nvPr/>
        </p:nvSpPr>
        <p:spPr>
          <a:xfrm>
            <a:off x="689814" y="5045662"/>
            <a:ext cx="1287842" cy="4939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B882970-E0AD-4A4E-9335-29EFA6006FE6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9-2019-2</a:t>
            </a:r>
          </a:p>
        </p:txBody>
      </p:sp>
      <p:sp>
        <p:nvSpPr>
          <p:cNvPr id="14" name="Šipka: doprava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BA5F50-0E8E-42A5-A767-5436A037D076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5" name="Šipka: doprava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7BF9F9E-7DFE-45D1-91A8-BD052DD3526E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59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0E675CC-88A9-4C98-A3F4-DE555631EE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70" t="23436" r="21744" b="17235"/>
          <a:stretch/>
        </p:blipFill>
        <p:spPr>
          <a:xfrm>
            <a:off x="74428" y="170224"/>
            <a:ext cx="9018486" cy="468895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A229EA3-E399-4E95-9570-B6DCCB310C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51" t="45556" r="35117" b="35426"/>
          <a:stretch/>
        </p:blipFill>
        <p:spPr>
          <a:xfrm>
            <a:off x="148856" y="4859183"/>
            <a:ext cx="7139540" cy="152045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AE91990-4C9E-4812-9D67-FB3522ADD186}"/>
              </a:ext>
            </a:extLst>
          </p:cNvPr>
          <p:cNvSpPr txBox="1"/>
          <p:nvPr/>
        </p:nvSpPr>
        <p:spPr>
          <a:xfrm>
            <a:off x="5154982" y="3418470"/>
            <a:ext cx="1086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40 cm</a:t>
            </a:r>
            <a:r>
              <a:rPr lang="cs-CZ" sz="2000" baseline="300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3D1CA4E-838D-4E2A-B7FB-605BDB608B19}"/>
              </a:ext>
            </a:extLst>
          </p:cNvPr>
          <p:cNvCxnSpPr/>
          <p:nvPr/>
        </p:nvCxnSpPr>
        <p:spPr>
          <a:xfrm>
            <a:off x="5986130" y="2785835"/>
            <a:ext cx="0" cy="13078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CE4BD008-51EB-4B17-970D-AD16F9F10CD8}"/>
              </a:ext>
            </a:extLst>
          </p:cNvPr>
          <p:cNvSpPr txBox="1"/>
          <p:nvPr/>
        </p:nvSpPr>
        <p:spPr>
          <a:xfrm>
            <a:off x="6009204" y="3282213"/>
            <a:ext cx="1086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v = 8 cm</a:t>
            </a:r>
            <a:endParaRPr lang="cs-CZ" sz="2000" baseline="30000" dirty="0">
              <a:solidFill>
                <a:srgbClr val="FF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E041352-98D5-418A-BCB3-7C8F4B9FA396}"/>
              </a:ext>
            </a:extLst>
          </p:cNvPr>
          <p:cNvSpPr txBox="1"/>
          <p:nvPr/>
        </p:nvSpPr>
        <p:spPr>
          <a:xfrm>
            <a:off x="7008663" y="2229721"/>
            <a:ext cx="175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V = </a:t>
            </a:r>
            <a:r>
              <a:rPr lang="el-GR" sz="2400" dirty="0">
                <a:solidFill>
                  <a:srgbClr val="0070C0"/>
                </a:solidFill>
              </a:rPr>
              <a:t>π</a:t>
            </a:r>
            <a:r>
              <a:rPr lang="cs-CZ" sz="2400" dirty="0">
                <a:solidFill>
                  <a:srgbClr val="0070C0"/>
                </a:solidFill>
              </a:rPr>
              <a:t> . r</a:t>
            </a:r>
            <a:r>
              <a:rPr lang="cs-CZ" sz="2400" baseline="30000" dirty="0">
                <a:solidFill>
                  <a:srgbClr val="0070C0"/>
                </a:solidFill>
              </a:rPr>
              <a:t>2 </a:t>
            </a:r>
            <a:r>
              <a:rPr lang="cs-CZ" sz="2400" dirty="0">
                <a:solidFill>
                  <a:srgbClr val="0070C0"/>
                </a:solidFill>
              </a:rPr>
              <a:t>. v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8A1CF20-9874-46C4-9A88-6FE833831C64}"/>
              </a:ext>
            </a:extLst>
          </p:cNvPr>
          <p:cNvSpPr txBox="1"/>
          <p:nvPr/>
        </p:nvSpPr>
        <p:spPr>
          <a:xfrm>
            <a:off x="7008662" y="2733514"/>
            <a:ext cx="208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V = 3,14 . 5</a:t>
            </a:r>
            <a:r>
              <a:rPr lang="cs-CZ" sz="2400" baseline="30000" dirty="0">
                <a:solidFill>
                  <a:srgbClr val="0070C0"/>
                </a:solidFill>
              </a:rPr>
              <a:t>2 </a:t>
            </a:r>
            <a:r>
              <a:rPr lang="cs-CZ" sz="2400" dirty="0">
                <a:solidFill>
                  <a:srgbClr val="0070C0"/>
                </a:solidFill>
              </a:rPr>
              <a:t>. 8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BBE3F12-11E4-4DA9-A507-091ECF18D1C8}"/>
              </a:ext>
            </a:extLst>
          </p:cNvPr>
          <p:cNvSpPr txBox="1"/>
          <p:nvPr/>
        </p:nvSpPr>
        <p:spPr>
          <a:xfrm>
            <a:off x="7008662" y="3207491"/>
            <a:ext cx="208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V = 628 cm</a:t>
            </a:r>
            <a:r>
              <a:rPr lang="cs-CZ" sz="2400" baseline="30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98B4776-B71B-4281-8CAE-29C082A0D3E6}"/>
              </a:ext>
            </a:extLst>
          </p:cNvPr>
          <p:cNvSpPr txBox="1"/>
          <p:nvPr/>
        </p:nvSpPr>
        <p:spPr>
          <a:xfrm>
            <a:off x="6817279" y="3795920"/>
            <a:ext cx="208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V</a:t>
            </a:r>
            <a:r>
              <a:rPr lang="cs-CZ" sz="2400" baseline="-25000" dirty="0">
                <a:solidFill>
                  <a:srgbClr val="0070C0"/>
                </a:solidFill>
              </a:rPr>
              <a:t>1/4</a:t>
            </a:r>
            <a:r>
              <a:rPr lang="cs-CZ" sz="2400" dirty="0">
                <a:solidFill>
                  <a:srgbClr val="0070C0"/>
                </a:solidFill>
              </a:rPr>
              <a:t> = 628 : 4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1B136DF-4D2E-4BB4-B308-0B30BD1AC23C}"/>
              </a:ext>
            </a:extLst>
          </p:cNvPr>
          <p:cNvSpPr txBox="1"/>
          <p:nvPr/>
        </p:nvSpPr>
        <p:spPr>
          <a:xfrm>
            <a:off x="6817279" y="4223484"/>
            <a:ext cx="208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V</a:t>
            </a:r>
            <a:r>
              <a:rPr lang="cs-CZ" sz="2400" b="1" baseline="-25000" dirty="0">
                <a:solidFill>
                  <a:srgbClr val="0070C0"/>
                </a:solidFill>
              </a:rPr>
              <a:t>1/4</a:t>
            </a:r>
            <a:r>
              <a:rPr lang="cs-CZ" sz="2400" b="1" dirty="0">
                <a:solidFill>
                  <a:srgbClr val="0070C0"/>
                </a:solidFill>
              </a:rPr>
              <a:t> = 157 cm</a:t>
            </a:r>
            <a:r>
              <a:rPr lang="cs-CZ" sz="2400" b="1" baseline="30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CF9E2BAF-DE83-44C3-BE2E-356E171574E7}"/>
              </a:ext>
            </a:extLst>
          </p:cNvPr>
          <p:cNvSpPr/>
          <p:nvPr/>
        </p:nvSpPr>
        <p:spPr>
          <a:xfrm>
            <a:off x="3167200" y="5952951"/>
            <a:ext cx="1553656" cy="4939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10C1B50E-FBBA-489A-BBDC-A524768AF3C6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9-2019-2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319AAD2-9B66-493D-8CE9-AA0240D654B5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63B4044-F82E-4FB4-922F-1CB97CB20B0C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7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7F7014D-5AFE-4991-8DB3-8065DA57C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6" t="27984" r="22209" b="23437"/>
          <a:stretch/>
        </p:blipFill>
        <p:spPr>
          <a:xfrm>
            <a:off x="21266" y="159594"/>
            <a:ext cx="9082869" cy="390214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EFFA620-8599-4418-9504-5F8C8AAA4FE9}"/>
              </a:ext>
            </a:extLst>
          </p:cNvPr>
          <p:cNvSpPr txBox="1"/>
          <p:nvPr/>
        </p:nvSpPr>
        <p:spPr>
          <a:xfrm>
            <a:off x="5946259" y="2882361"/>
            <a:ext cx="208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Marek ……. m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54928F7-8C58-4EB1-B28D-89EB70A8FC27}"/>
              </a:ext>
            </a:extLst>
          </p:cNvPr>
          <p:cNvSpPr txBox="1"/>
          <p:nvPr/>
        </p:nvSpPr>
        <p:spPr>
          <a:xfrm>
            <a:off x="5946258" y="3344026"/>
            <a:ext cx="208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Kryštof ……. 3m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BE77FADD-046E-42B3-AB6C-79783A443F68}"/>
                  </a:ext>
                </a:extLst>
              </p:cNvPr>
              <p:cNvSpPr txBox="1"/>
              <p:nvPr/>
            </p:nvSpPr>
            <p:spPr>
              <a:xfrm>
                <a:off x="5946258" y="3805691"/>
                <a:ext cx="3197742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Lenka …….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cs-CZ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400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cs-CZ" sz="2800" dirty="0">
                    <a:solidFill>
                      <a:srgbClr val="0070C0"/>
                    </a:solidFill>
                  </a:rPr>
                  <a:t>1,5 m</a:t>
                </a:r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BE77FADD-046E-42B3-AB6C-79783A443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258" y="3805691"/>
                <a:ext cx="3197742" cy="701602"/>
              </a:xfrm>
              <a:prstGeom prst="rect">
                <a:avLst/>
              </a:prstGeom>
              <a:blipFill>
                <a:blip r:embed="rId3"/>
                <a:stretch>
                  <a:fillRect l="-2857" r="-2476" b="-121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92E8CEF4-5D0D-4FD0-A7EF-E2FD0B680DE5}"/>
                  </a:ext>
                </a:extLst>
              </p:cNvPr>
              <p:cNvSpPr txBox="1"/>
              <p:nvPr/>
            </p:nvSpPr>
            <p:spPr>
              <a:xfrm>
                <a:off x="5867551" y="4652433"/>
                <a:ext cx="2921688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=1,5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cs-CZ" sz="2000" baseline="30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92E8CEF4-5D0D-4FD0-A7EF-E2FD0B680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551" y="4652433"/>
                <a:ext cx="2921688" cy="4531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E228ABBD-7B5C-4D08-BDD5-2B06042A7773}"/>
                  </a:ext>
                </a:extLst>
              </p:cNvPr>
              <p:cNvSpPr txBox="1"/>
              <p:nvPr/>
            </p:nvSpPr>
            <p:spPr>
              <a:xfrm>
                <a:off x="5707053" y="5333142"/>
                <a:ext cx="2666520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𝟑𝐦</m:t>
                      </m:r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𝟓𝐦</m:t>
                      </m:r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cs-CZ" sz="2000" b="1" baseline="30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E228ABBD-7B5C-4D08-BDD5-2B06042A7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053" y="5333142"/>
                <a:ext cx="2666520" cy="4531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ál 9">
            <a:extLst>
              <a:ext uri="{FF2B5EF4-FFF2-40B4-BE49-F238E27FC236}">
                <a16:creationId xmlns:a16="http://schemas.microsoft.com/office/drawing/2014/main" id="{A997410D-7671-4078-B1CC-532C10838674}"/>
              </a:ext>
            </a:extLst>
          </p:cNvPr>
          <p:cNvSpPr/>
          <p:nvPr/>
        </p:nvSpPr>
        <p:spPr>
          <a:xfrm>
            <a:off x="626017" y="2773816"/>
            <a:ext cx="2372363" cy="4939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73FB80D-DAA3-48BC-8550-4D6399847D35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9-2019-2</a:t>
            </a:r>
          </a:p>
        </p:txBody>
      </p:sp>
      <p:sp>
        <p:nvSpPr>
          <p:cNvPr id="11" name="Šipka: doprava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C500F4A-F30F-4B33-86BA-9EDD30AF1D04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2" name="Šipka: doprava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0964E9D-E54B-45FA-9A92-682E81FB048F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98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C508EB5-DE4E-4777-A9D6-411EAB427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67" t="21163" r="26279" b="19302"/>
          <a:stretch/>
        </p:blipFill>
        <p:spPr>
          <a:xfrm>
            <a:off x="85063" y="63798"/>
            <a:ext cx="8928355" cy="507172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F31228E-C12E-413B-B832-962A0CC4E023}"/>
              </a:ext>
            </a:extLst>
          </p:cNvPr>
          <p:cNvSpPr txBox="1"/>
          <p:nvPr/>
        </p:nvSpPr>
        <p:spPr>
          <a:xfrm>
            <a:off x="318196" y="5087638"/>
            <a:ext cx="23804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80% = 400 Kč </a:t>
            </a:r>
            <a:endParaRPr lang="cs-CZ" sz="2200" b="1" dirty="0">
              <a:solidFill>
                <a:srgbClr val="0070C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CD9B33A-591B-4E8B-910F-A0A0A723BFB2}"/>
              </a:ext>
            </a:extLst>
          </p:cNvPr>
          <p:cNvSpPr txBox="1"/>
          <p:nvPr/>
        </p:nvSpPr>
        <p:spPr>
          <a:xfrm>
            <a:off x="318196" y="5528037"/>
            <a:ext cx="2828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100 % = </a:t>
            </a:r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500 Kč </a:t>
            </a:r>
            <a:endParaRPr lang="cs-CZ" sz="2200" b="1" dirty="0">
              <a:solidFill>
                <a:srgbClr val="0070C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E5F00B2-AC15-43C9-95ED-462B80D8D67B}"/>
              </a:ext>
            </a:extLst>
          </p:cNvPr>
          <p:cNvSpPr txBox="1"/>
          <p:nvPr/>
        </p:nvSpPr>
        <p:spPr>
          <a:xfrm>
            <a:off x="3020636" y="5087998"/>
            <a:ext cx="2570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80% = 600 Kč </a:t>
            </a:r>
            <a:endParaRPr lang="cs-CZ" sz="2200" b="1" dirty="0">
              <a:solidFill>
                <a:srgbClr val="0070C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EEDF69D-F34B-475A-821E-83F91F75C646}"/>
              </a:ext>
            </a:extLst>
          </p:cNvPr>
          <p:cNvSpPr txBox="1"/>
          <p:nvPr/>
        </p:nvSpPr>
        <p:spPr>
          <a:xfrm>
            <a:off x="3031262" y="5495781"/>
            <a:ext cx="2559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100% = </a:t>
            </a:r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750 Kč </a:t>
            </a:r>
            <a:endParaRPr lang="cs-CZ" sz="2200" b="1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296734E-7044-4FA9-8827-A85485BAEC6C}"/>
              </a:ext>
            </a:extLst>
          </p:cNvPr>
          <p:cNvSpPr txBox="1"/>
          <p:nvPr/>
        </p:nvSpPr>
        <p:spPr>
          <a:xfrm>
            <a:off x="3052534" y="5993676"/>
            <a:ext cx="2570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125% = 750 Kč </a:t>
            </a:r>
            <a:endParaRPr lang="cs-CZ" sz="2200" b="1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864C063-B8CE-4841-B9D7-9F93262D4B88}"/>
              </a:ext>
            </a:extLst>
          </p:cNvPr>
          <p:cNvSpPr txBox="1"/>
          <p:nvPr/>
        </p:nvSpPr>
        <p:spPr>
          <a:xfrm>
            <a:off x="3063160" y="6401459"/>
            <a:ext cx="2559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100% = </a:t>
            </a:r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600 Kč </a:t>
            </a:r>
            <a:endParaRPr lang="cs-CZ" sz="22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DDB4EDC8-56E3-4510-A0C4-AAF96D3ACEDE}"/>
                  </a:ext>
                </a:extLst>
              </p:cNvPr>
              <p:cNvSpPr txBox="1"/>
              <p:nvPr/>
            </p:nvSpPr>
            <p:spPr>
              <a:xfrm>
                <a:off x="5741581" y="5033352"/>
                <a:ext cx="3402419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cs-CZ" sz="28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cs-CZ" sz="28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</m:t>
                        </m:r>
                        <m:f>
                          <m:f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cs-CZ" sz="28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num>
                          <m:den>
                            <m:r>
                              <a:rPr lang="cs-CZ" sz="28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cs-CZ" sz="2200" b="1" dirty="0">
                    <a:solidFill>
                      <a:srgbClr val="0070C0"/>
                    </a:solidFill>
                  </a:rPr>
                  <a:t> </a:t>
                </a:r>
                <a:r>
                  <a:rPr lang="cs-CZ" sz="2400" dirty="0">
                    <a:solidFill>
                      <a:srgbClr val="0070C0"/>
                    </a:solidFill>
                  </a:rPr>
                  <a:t>= 300</a:t>
                </a:r>
                <a:endParaRPr lang="cs-CZ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DDB4EDC8-56E3-4510-A0C4-AAF96D3AC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581" y="5033352"/>
                <a:ext cx="3402419" cy="737189"/>
              </a:xfrm>
              <a:prstGeom prst="rect">
                <a:avLst/>
              </a:prstGeom>
              <a:blipFill>
                <a:blip r:embed="rId3"/>
                <a:stretch>
                  <a:fillRect l="-2330" r="-896" b="-24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42BEAEC4-6CBF-4F25-A9FE-68832E6C53A7}"/>
              </a:ext>
            </a:extLst>
          </p:cNvPr>
          <p:cNvSpPr txBox="1"/>
          <p:nvPr/>
        </p:nvSpPr>
        <p:spPr>
          <a:xfrm>
            <a:off x="5719381" y="6463197"/>
            <a:ext cx="29248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= 240 . 2 = </a:t>
            </a:r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480 Kč</a:t>
            </a:r>
            <a:endParaRPr lang="cs-CZ" sz="2200" b="1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C8C1EB4-B7A5-4FD0-9C52-1938FA8B457C}"/>
              </a:ext>
            </a:extLst>
          </p:cNvPr>
          <p:cNvSpPr txBox="1"/>
          <p:nvPr/>
        </p:nvSpPr>
        <p:spPr>
          <a:xfrm flipH="1">
            <a:off x="8565877" y="811211"/>
            <a:ext cx="44754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C</a:t>
            </a:r>
            <a:endParaRPr lang="cs-CZ" sz="2800" b="1" baseline="30000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9869A35-7FCF-45A2-9ECE-59652DC69FDD}"/>
              </a:ext>
            </a:extLst>
          </p:cNvPr>
          <p:cNvSpPr txBox="1"/>
          <p:nvPr/>
        </p:nvSpPr>
        <p:spPr>
          <a:xfrm flipH="1">
            <a:off x="8565877" y="1968245"/>
            <a:ext cx="44754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E</a:t>
            </a:r>
            <a:endParaRPr lang="cs-CZ" sz="2800" b="1" baseline="30000" dirty="0">
              <a:solidFill>
                <a:srgbClr val="0070C0"/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49888965-9208-4D8C-B0DC-9E340210A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69" t="69298" r="38639" b="19302"/>
          <a:stretch/>
        </p:blipFill>
        <p:spPr>
          <a:xfrm>
            <a:off x="4305656" y="4095964"/>
            <a:ext cx="2815633" cy="9711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3BEE2847-E277-4B61-92A0-A5EA42E96623}"/>
                  </a:ext>
                </a:extLst>
              </p:cNvPr>
              <p:cNvSpPr txBox="1"/>
              <p:nvPr/>
            </p:nvSpPr>
            <p:spPr>
              <a:xfrm>
                <a:off x="5713472" y="5742936"/>
                <a:ext cx="3148164" cy="745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</a:t>
                </a:r>
                <a:r>
                  <a:rPr lang="cs-CZ" sz="2400" dirty="0">
                    <a:solidFill>
                      <a:srgbClr val="0070C0"/>
                    </a:solidFill>
                  </a:rPr>
                  <a:t>= 300</a:t>
                </a:r>
                <a:endParaRPr lang="cs-CZ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3BEE2847-E277-4B61-92A0-A5EA42E96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472" y="5742936"/>
                <a:ext cx="3148164" cy="745589"/>
              </a:xfrm>
              <a:prstGeom prst="rect">
                <a:avLst/>
              </a:prstGeom>
              <a:blipFill>
                <a:blip r:embed="rId4"/>
                <a:stretch>
                  <a:fillRect l="-2515" b="-16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ovéPole 15">
            <a:extLst>
              <a:ext uri="{FF2B5EF4-FFF2-40B4-BE49-F238E27FC236}">
                <a16:creationId xmlns:a16="http://schemas.microsoft.com/office/drawing/2014/main" id="{23E03228-E140-431B-B5C5-30DCAD7A055E}"/>
              </a:ext>
            </a:extLst>
          </p:cNvPr>
          <p:cNvSpPr txBox="1"/>
          <p:nvPr/>
        </p:nvSpPr>
        <p:spPr>
          <a:xfrm flipH="1">
            <a:off x="8558148" y="3665077"/>
            <a:ext cx="44754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B</a:t>
            </a:r>
            <a:endParaRPr lang="cs-CZ" sz="2800" b="1" baseline="30000" dirty="0">
              <a:solidFill>
                <a:srgbClr val="0070C0"/>
              </a:solidFill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10998F24-F488-4A04-A033-B02E411961B0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9-2019-2</a:t>
            </a:r>
          </a:p>
        </p:txBody>
      </p:sp>
      <p:sp>
        <p:nvSpPr>
          <p:cNvPr id="18" name="Šipka: doprava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D9950F-51B6-44E2-91FA-1DAC06FA19EC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9" name="Šipka: doprava 1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9E2282A-CB01-4C4E-8909-031CC03915C5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AB79AB7-3883-4371-BC01-B5537C6B41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03" t="21576" r="21511" b="7313"/>
          <a:stretch/>
        </p:blipFill>
        <p:spPr>
          <a:xfrm>
            <a:off x="53165" y="145450"/>
            <a:ext cx="8016947" cy="499606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CD77214-4908-4F85-990D-F406E21D8A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18" t="40594" r="34186" b="49429"/>
          <a:stretch/>
        </p:blipFill>
        <p:spPr>
          <a:xfrm>
            <a:off x="53165" y="5097129"/>
            <a:ext cx="7400504" cy="80807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DE81124-1F7E-440F-8D25-988249F728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18" t="58269" r="34186" b="35295"/>
          <a:stretch/>
        </p:blipFill>
        <p:spPr>
          <a:xfrm>
            <a:off x="64182" y="5938255"/>
            <a:ext cx="7400504" cy="52129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83869F3-4E32-44F0-B730-E373203EB3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18" t="71350" r="34186" b="23436"/>
          <a:stretch/>
        </p:blipFill>
        <p:spPr>
          <a:xfrm>
            <a:off x="64182" y="6368085"/>
            <a:ext cx="7400504" cy="42231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627A439-76E5-4766-9A11-51C51C2B3DF9}"/>
              </a:ext>
            </a:extLst>
          </p:cNvPr>
          <p:cNvSpPr txBox="1"/>
          <p:nvPr/>
        </p:nvSpPr>
        <p:spPr>
          <a:xfrm>
            <a:off x="4291719" y="2813608"/>
            <a:ext cx="360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4.pípnutí ..…  3 1 3   (7) 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5C44E5-262A-4377-8CD1-74967990F6BA}"/>
              </a:ext>
            </a:extLst>
          </p:cNvPr>
          <p:cNvSpPr txBox="1"/>
          <p:nvPr/>
        </p:nvSpPr>
        <p:spPr>
          <a:xfrm>
            <a:off x="4291719" y="3209865"/>
            <a:ext cx="360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8.pípnutí …..  6 2 6   (14)  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12E66B1-E42B-4276-8866-787292B8EA30}"/>
              </a:ext>
            </a:extLst>
          </p:cNvPr>
          <p:cNvSpPr txBox="1"/>
          <p:nvPr/>
        </p:nvSpPr>
        <p:spPr>
          <a:xfrm>
            <a:off x="4291719" y="3613902"/>
            <a:ext cx="360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12.pípnutí …  9 3 9   (21)  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BDCCEF4-2ACD-45D6-9F7B-63803BBC06BF}"/>
              </a:ext>
            </a:extLst>
          </p:cNvPr>
          <p:cNvSpPr txBox="1"/>
          <p:nvPr/>
        </p:nvSpPr>
        <p:spPr>
          <a:xfrm>
            <a:off x="5971668" y="2469936"/>
            <a:ext cx="96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|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+  –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0AF033F-A20B-42FD-8BF6-57410516995D}"/>
              </a:ext>
            </a:extLst>
          </p:cNvPr>
          <p:cNvSpPr txBox="1"/>
          <p:nvPr/>
        </p:nvSpPr>
        <p:spPr>
          <a:xfrm>
            <a:off x="4759174" y="4089737"/>
            <a:ext cx="29915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+ …. (počet pípnutí) : 4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41C8C90-46F1-4BC9-83F5-D5CC22B6350A}"/>
              </a:ext>
            </a:extLst>
          </p:cNvPr>
          <p:cNvSpPr txBox="1"/>
          <p:nvPr/>
        </p:nvSpPr>
        <p:spPr>
          <a:xfrm>
            <a:off x="4738295" y="4525075"/>
            <a:ext cx="30124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| a –  …. (počet +) . 3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26E409E-B824-4973-AF08-63F06349A6B4}"/>
              </a:ext>
            </a:extLst>
          </p:cNvPr>
          <p:cNvSpPr txBox="1"/>
          <p:nvPr/>
        </p:nvSpPr>
        <p:spPr>
          <a:xfrm>
            <a:off x="4450825" y="5467657"/>
            <a:ext cx="46400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po 8.pípnutí = 6 + 2 při 10.pípnutí = </a:t>
            </a:r>
            <a:r>
              <a:rPr lang="cs-CZ" sz="22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1603D33-18DD-401B-B90E-C02E5D542056}"/>
              </a:ext>
            </a:extLst>
          </p:cNvPr>
          <p:cNvSpPr txBox="1"/>
          <p:nvPr/>
        </p:nvSpPr>
        <p:spPr>
          <a:xfrm>
            <a:off x="3934956" y="5924531"/>
            <a:ext cx="46400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(15+) + (45|) + (45</a:t>
            </a:r>
            <a:r>
              <a:rPr lang="cs-CZ" sz="2000" dirty="0">
                <a:solidFill>
                  <a:srgbClr val="0070C0"/>
                </a:solidFill>
              </a:rPr>
              <a:t> –) = </a:t>
            </a:r>
            <a:r>
              <a:rPr lang="cs-CZ" sz="2000" b="1" dirty="0">
                <a:solidFill>
                  <a:srgbClr val="0070C0"/>
                </a:solidFill>
              </a:rPr>
              <a:t>105</a:t>
            </a:r>
            <a:r>
              <a:rPr lang="cs-CZ" sz="2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1D1B89A-19F7-4304-9575-85C009D8ADEE}"/>
              </a:ext>
            </a:extLst>
          </p:cNvPr>
          <p:cNvSpPr txBox="1"/>
          <p:nvPr/>
        </p:nvSpPr>
        <p:spPr>
          <a:xfrm>
            <a:off x="7415376" y="6343687"/>
            <a:ext cx="1208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7 . 3 </a:t>
            </a:r>
            <a:r>
              <a:rPr lang="cs-CZ" sz="2000" dirty="0">
                <a:solidFill>
                  <a:srgbClr val="0070C0"/>
                </a:solidFill>
              </a:rPr>
              <a:t>= </a:t>
            </a:r>
            <a:r>
              <a:rPr lang="cs-CZ" sz="2000" b="1" dirty="0">
                <a:solidFill>
                  <a:srgbClr val="0070C0"/>
                </a:solidFill>
              </a:rPr>
              <a:t>21</a:t>
            </a:r>
            <a:r>
              <a:rPr lang="cs-CZ" sz="2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DC0ECC46-EC6D-46BB-B3D2-AE99DC11DD53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9-2019-2</a:t>
            </a:r>
          </a:p>
        </p:txBody>
      </p:sp>
      <p:sp>
        <p:nvSpPr>
          <p:cNvPr id="16" name="Šipka: doprava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4360E9-EDFB-4081-A3DC-6D1C9BA6D48D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7" name="Šipka: doprava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67819A5-EDEC-4C7D-A128-768B5A1B78BB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06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EFFA620-8599-4418-9504-5F8C8AAA4FE9}"/>
              </a:ext>
            </a:extLst>
          </p:cNvPr>
          <p:cNvSpPr txBox="1"/>
          <p:nvPr/>
        </p:nvSpPr>
        <p:spPr>
          <a:xfrm>
            <a:off x="2599378" y="3157570"/>
            <a:ext cx="4351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Konec prezentace</a:t>
            </a:r>
            <a:endParaRPr lang="cs-CZ" sz="4000" baseline="30000" dirty="0">
              <a:solidFill>
                <a:srgbClr val="0070C0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73FB80D-DAA3-48BC-8550-4D6399847D35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9-2019-2</a:t>
            </a:r>
          </a:p>
        </p:txBody>
      </p:sp>
      <p:sp>
        <p:nvSpPr>
          <p:cNvPr id="12" name="Šipka: doprava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0964E9D-E54B-45FA-9A92-682E81FB048F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1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DA98030-E11C-4A2B-90A9-261C6C9B2C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4" t="29431" r="41976" b="14341"/>
          <a:stretch/>
        </p:blipFill>
        <p:spPr>
          <a:xfrm>
            <a:off x="174457" y="663754"/>
            <a:ext cx="8767524" cy="587381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56A3BA5-B1F9-45A6-98D1-7554FE87A9BC}"/>
              </a:ext>
            </a:extLst>
          </p:cNvPr>
          <p:cNvSpPr txBox="1"/>
          <p:nvPr/>
        </p:nvSpPr>
        <p:spPr>
          <a:xfrm>
            <a:off x="1304259" y="1515048"/>
            <a:ext cx="265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20 t =               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01B44C46-875A-4CB3-905D-C584AED6A2F1}"/>
                  </a:ext>
                </a:extLst>
              </p:cNvPr>
              <p:cNvSpPr txBox="1"/>
              <p:nvPr/>
            </p:nvSpPr>
            <p:spPr>
              <a:xfrm>
                <a:off x="3697207" y="3925107"/>
                <a:ext cx="3069658" cy="614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100 . 0,0025</m:t>
                          </m:r>
                        </m:e>
                      </m:rad>
                      <m:r>
                        <a:rPr lang="cs-CZ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01B44C46-875A-4CB3-905D-C584AED6A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207" y="3925107"/>
                <a:ext cx="3069658" cy="6141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8860816B-3E66-49CA-9F6D-EDCFA0CEBF2C}"/>
                  </a:ext>
                </a:extLst>
              </p:cNvPr>
              <p:cNvSpPr txBox="1"/>
              <p:nvPr/>
            </p:nvSpPr>
            <p:spPr>
              <a:xfrm>
                <a:off x="4078913" y="1390656"/>
                <a:ext cx="1630327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500</m:t>
                          </m:r>
                        </m:num>
                        <m:den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20000</m:t>
                          </m:r>
                        </m:den>
                      </m:f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8860816B-3E66-49CA-9F6D-EDCFA0CEB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913" y="1390656"/>
                <a:ext cx="1630327" cy="793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18B050CD-3D20-4CAD-B8B6-39C6BD16842D}"/>
              </a:ext>
            </a:extLst>
          </p:cNvPr>
          <p:cNvSpPr txBox="1"/>
          <p:nvPr/>
        </p:nvSpPr>
        <p:spPr>
          <a:xfrm>
            <a:off x="3090825" y="5380512"/>
            <a:ext cx="960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+0,2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CFD6FCC-13C8-4B86-85FB-93A70273B786}"/>
              </a:ext>
            </a:extLst>
          </p:cNvPr>
          <p:cNvSpPr txBox="1"/>
          <p:nvPr/>
        </p:nvSpPr>
        <p:spPr>
          <a:xfrm>
            <a:off x="2207686" y="1508839"/>
            <a:ext cx="1241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20 000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98CE563-DC07-4456-AA50-1D962BDB09DC}"/>
                  </a:ext>
                </a:extLst>
              </p:cNvPr>
              <p:cNvSpPr txBox="1"/>
              <p:nvPr/>
            </p:nvSpPr>
            <p:spPr>
              <a:xfrm>
                <a:off x="5478248" y="1410922"/>
                <a:ext cx="1142011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cs-CZ" sz="32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</m:oMath>
                </a14:m>
                <a:r>
                  <a:rPr lang="cs-CZ" sz="3200" dirty="0">
                    <a:solidFill>
                      <a:srgbClr val="0070C0"/>
                    </a:solidFill>
                  </a:rPr>
                  <a:t> =</a:t>
                </a:r>
                <a:endParaRPr lang="cs-CZ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98CE563-DC07-4456-AA50-1D962BDB0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248" y="1410922"/>
                <a:ext cx="1142011" cy="798873"/>
              </a:xfrm>
              <a:prstGeom prst="rect">
                <a:avLst/>
              </a:prstGeom>
              <a:blipFill>
                <a:blip r:embed="rId5"/>
                <a:stretch>
                  <a:fillRect b="-122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5055BA35-A1C1-4AC4-8C5E-2DE3F64B7C7D}"/>
                  </a:ext>
                </a:extLst>
              </p:cNvPr>
              <p:cNvSpPr txBox="1"/>
              <p:nvPr/>
            </p:nvSpPr>
            <p:spPr>
              <a:xfrm>
                <a:off x="6455601" y="1431188"/>
                <a:ext cx="1060068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2,5</m:t>
                        </m:r>
                      </m:num>
                      <m:den>
                        <m:r>
                          <a:rPr lang="cs-CZ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32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cs-CZ" sz="3200" dirty="0">
                    <a:solidFill>
                      <a:srgbClr val="0070C0"/>
                    </a:solidFill>
                  </a:rPr>
                  <a:t> =</a:t>
                </a:r>
                <a:endParaRPr lang="cs-CZ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5055BA35-A1C1-4AC4-8C5E-2DE3F64B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601" y="1431188"/>
                <a:ext cx="1060068" cy="798873"/>
              </a:xfrm>
              <a:prstGeom prst="rect">
                <a:avLst/>
              </a:prstGeom>
              <a:blipFill>
                <a:blip r:embed="rId6"/>
                <a:stretch>
                  <a:fillRect r="-7471" b="-122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DBF6DA10-FED4-42C4-804A-715C9494BFF8}"/>
              </a:ext>
            </a:extLst>
          </p:cNvPr>
          <p:cNvSpPr txBox="1"/>
          <p:nvPr/>
        </p:nvSpPr>
        <p:spPr>
          <a:xfrm>
            <a:off x="7392814" y="1535172"/>
            <a:ext cx="1060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70C0"/>
                </a:solidFill>
              </a:rPr>
              <a:t>2,5%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1D6DDE96-805F-4181-9A8F-B46803557241}"/>
                  </a:ext>
                </a:extLst>
              </p:cNvPr>
              <p:cNvSpPr txBox="1"/>
              <p:nvPr/>
            </p:nvSpPr>
            <p:spPr>
              <a:xfrm>
                <a:off x="6229725" y="3928557"/>
                <a:ext cx="1568060" cy="614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28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0,25</m:t>
                          </m:r>
                        </m:e>
                      </m:rad>
                      <m:r>
                        <a:rPr lang="cs-CZ" sz="28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1D6DDE96-805F-4181-9A8F-B46803557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725" y="3928557"/>
                <a:ext cx="1568060" cy="6141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F477118B-C05F-4B4D-9944-5C638B2E9B92}"/>
                  </a:ext>
                </a:extLst>
              </p:cNvPr>
              <p:cNvSpPr txBox="1"/>
              <p:nvPr/>
            </p:nvSpPr>
            <p:spPr>
              <a:xfrm>
                <a:off x="7620744" y="4030959"/>
                <a:ext cx="8607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F477118B-C05F-4B4D-9944-5C638B2E9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744" y="4030959"/>
                <a:ext cx="86075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>
            <a:extLst>
              <a:ext uri="{FF2B5EF4-FFF2-40B4-BE49-F238E27FC236}">
                <a16:creationId xmlns:a16="http://schemas.microsoft.com/office/drawing/2014/main" id="{10A4AB9D-2CC5-4C1F-A788-E56FBCB4BA7B}"/>
              </a:ext>
            </a:extLst>
          </p:cNvPr>
          <p:cNvSpPr txBox="1"/>
          <p:nvPr/>
        </p:nvSpPr>
        <p:spPr>
          <a:xfrm>
            <a:off x="4630578" y="5785398"/>
            <a:ext cx="1694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25 – 0,2 =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F9AA342-FE3D-4AB6-AC56-1C390EA86359}"/>
              </a:ext>
            </a:extLst>
          </p:cNvPr>
          <p:cNvSpPr txBox="1"/>
          <p:nvPr/>
        </p:nvSpPr>
        <p:spPr>
          <a:xfrm>
            <a:off x="6179784" y="5785398"/>
            <a:ext cx="853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24,8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585F46D-74EA-4A43-BE2B-EE91AA7D2E9D}"/>
              </a:ext>
            </a:extLst>
          </p:cNvPr>
          <p:cNvSpPr txBox="1"/>
          <p:nvPr/>
        </p:nvSpPr>
        <p:spPr>
          <a:xfrm>
            <a:off x="1304553" y="5337983"/>
            <a:ext cx="103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50 : 2</a:t>
            </a:r>
            <a:endParaRPr lang="cs-CZ" sz="2800" b="1" dirty="0">
              <a:solidFill>
                <a:srgbClr val="0070C0"/>
              </a:solidFill>
            </a:endParaRP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EC4F21DC-63B5-4689-B225-6253196B0E78}"/>
              </a:ext>
            </a:extLst>
          </p:cNvPr>
          <p:cNvCxnSpPr/>
          <p:nvPr/>
        </p:nvCxnSpPr>
        <p:spPr>
          <a:xfrm>
            <a:off x="4630578" y="1508839"/>
            <a:ext cx="394428" cy="1889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D67FF399-4E51-4765-83D4-1A282021698D}"/>
              </a:ext>
            </a:extLst>
          </p:cNvPr>
          <p:cNvCxnSpPr/>
          <p:nvPr/>
        </p:nvCxnSpPr>
        <p:spPr>
          <a:xfrm>
            <a:off x="4802385" y="1927856"/>
            <a:ext cx="394428" cy="1889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>
            <a:extLst>
              <a:ext uri="{FF2B5EF4-FFF2-40B4-BE49-F238E27FC236}">
                <a16:creationId xmlns:a16="http://schemas.microsoft.com/office/drawing/2014/main" id="{A504BD98-33E8-4F3F-B8C9-911D88B22901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9-2019-2</a:t>
            </a:r>
          </a:p>
        </p:txBody>
      </p:sp>
      <p:sp>
        <p:nvSpPr>
          <p:cNvPr id="20" name="Šipka: doprava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DB1513-597E-4EED-8B7C-567367160CAE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1" name="Šipka: doprava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317562C-12E4-42BB-AA57-6D18D87BE3C7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23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99F02AC-6A35-49ED-B1E0-2C4626ED7C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63" t="36666" r="36512" b="19716"/>
          <a:stretch/>
        </p:blipFill>
        <p:spPr>
          <a:xfrm>
            <a:off x="74426" y="504061"/>
            <a:ext cx="8254097" cy="38702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B4948C3D-FBFB-444E-BFFA-CBEDD7E1A0B5}"/>
                  </a:ext>
                </a:extLst>
              </p:cNvPr>
              <p:cNvSpPr txBox="1"/>
              <p:nvPr/>
            </p:nvSpPr>
            <p:spPr>
              <a:xfrm>
                <a:off x="1895980" y="1218622"/>
                <a:ext cx="1076065" cy="988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3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3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3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cs-CZ" sz="23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−36</m:t>
                          </m:r>
                        </m:den>
                      </m:f>
                      <m:r>
                        <a:rPr lang="cs-CZ" sz="23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3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B4948C3D-FBFB-444E-BFFA-CBEDD7E1A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980" y="1218622"/>
                <a:ext cx="1076065" cy="988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1279CBFB-C81F-4E98-8308-6F96A0CE01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70" t="47453" r="76067" b="38832"/>
          <a:stretch/>
        </p:blipFill>
        <p:spPr>
          <a:xfrm>
            <a:off x="620234" y="1155217"/>
            <a:ext cx="1336157" cy="129460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BF52254-94D4-491F-B40A-0DDE34C3B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18" t="66879" r="64799" b="19716"/>
          <a:stretch/>
        </p:blipFill>
        <p:spPr>
          <a:xfrm>
            <a:off x="591871" y="3061355"/>
            <a:ext cx="3350199" cy="13448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F58622B0-2700-48D2-A69F-B35808E64E38}"/>
                  </a:ext>
                </a:extLst>
              </p:cNvPr>
              <p:cNvSpPr txBox="1"/>
              <p:nvPr/>
            </p:nvSpPr>
            <p:spPr>
              <a:xfrm>
                <a:off x="3765282" y="3232919"/>
                <a:ext cx="3071453" cy="852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6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6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cs-CZ" sz="26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6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6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4−3</m:t>
                          </m:r>
                        </m:num>
                        <m:den>
                          <m:r>
                            <a:rPr lang="cs-CZ" sz="2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6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6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F58622B0-2700-48D2-A69F-B35808E64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282" y="3232919"/>
                <a:ext cx="3071453" cy="852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DA06F8BA-376B-4314-AEBC-F27D32E80E76}"/>
                  </a:ext>
                </a:extLst>
              </p:cNvPr>
              <p:cNvSpPr txBox="1"/>
              <p:nvPr/>
            </p:nvSpPr>
            <p:spPr>
              <a:xfrm>
                <a:off x="2880401" y="1407593"/>
                <a:ext cx="1848239" cy="887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3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3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3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3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3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3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num>
                            <m:den>
                              <m:r>
                                <a:rPr lang="cs-CZ" sz="23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cs-CZ" sz="23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3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DA06F8BA-376B-4314-AEBC-F27D32E80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401" y="1407593"/>
                <a:ext cx="1848239" cy="8876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932CDF00-E3E5-4617-9899-5119E9571C3C}"/>
                  </a:ext>
                </a:extLst>
              </p:cNvPr>
              <p:cNvSpPr txBox="1"/>
              <p:nvPr/>
            </p:nvSpPr>
            <p:spPr>
              <a:xfrm>
                <a:off x="4588241" y="1401242"/>
                <a:ext cx="1775076" cy="887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3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3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3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3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3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3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3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den>
                          </m:f>
                        </m:e>
                      </m:d>
                      <m:r>
                        <a:rPr lang="cs-CZ" sz="23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3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932CDF00-E3E5-4617-9899-5119E9571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241" y="1401242"/>
                <a:ext cx="1775076" cy="8876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35DCF382-29A7-481E-9F3D-A941EBE690B4}"/>
                  </a:ext>
                </a:extLst>
              </p:cNvPr>
              <p:cNvSpPr txBox="1"/>
              <p:nvPr/>
            </p:nvSpPr>
            <p:spPr>
              <a:xfrm>
                <a:off x="6224012" y="1424323"/>
                <a:ext cx="888300" cy="757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3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3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1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3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𝟓𝟒</m:t>
                          </m:r>
                        </m:den>
                      </m:f>
                    </m:oMath>
                  </m:oMathPara>
                </a14:m>
                <a:endParaRPr lang="cs-CZ" sz="23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35DCF382-29A7-481E-9F3D-A941EBE69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012" y="1424323"/>
                <a:ext cx="888300" cy="7572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99F7351B-B107-477C-A013-C3C6042E1040}"/>
                  </a:ext>
                </a:extLst>
              </p:cNvPr>
              <p:cNvSpPr txBox="1"/>
              <p:nvPr/>
            </p:nvSpPr>
            <p:spPr>
              <a:xfrm>
                <a:off x="6685145" y="3222652"/>
                <a:ext cx="1969757" cy="852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6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6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6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6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6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99F7351B-B107-477C-A013-C3C6042E1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145" y="3222652"/>
                <a:ext cx="1969757" cy="8522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90C7FA09-CF87-4EA2-9705-50A472904D32}"/>
                  </a:ext>
                </a:extLst>
              </p:cNvPr>
              <p:cNvSpPr txBox="1"/>
              <p:nvPr/>
            </p:nvSpPr>
            <p:spPr>
              <a:xfrm>
                <a:off x="2923954" y="4455661"/>
                <a:ext cx="2573080" cy="852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6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12−1</m:t>
                          </m:r>
                          <m:r>
                            <a:rPr lang="cs-CZ" sz="2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5+4</m:t>
                          </m:r>
                        </m:num>
                        <m:den>
                          <m:r>
                            <a:rPr lang="cs-CZ" sz="2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90C7FA09-CF87-4EA2-9705-50A472904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954" y="4455661"/>
                <a:ext cx="2573080" cy="8522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75ADBFB8-532B-47F1-9B58-EFE273AE3E43}"/>
                  </a:ext>
                </a:extLst>
              </p:cNvPr>
              <p:cNvSpPr txBox="1"/>
              <p:nvPr/>
            </p:nvSpPr>
            <p:spPr>
              <a:xfrm>
                <a:off x="5452073" y="4426828"/>
                <a:ext cx="417124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1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75ADBFB8-532B-47F1-9B58-EFE273AE3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073" y="4426828"/>
                <a:ext cx="417124" cy="901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8CA0D99F-F695-4B13-9091-8D4AD5136E34}"/>
              </a:ext>
            </a:extLst>
          </p:cNvPr>
          <p:cNvCxnSpPr>
            <a:cxnSpLocks/>
          </p:cNvCxnSpPr>
          <p:nvPr/>
        </p:nvCxnSpPr>
        <p:spPr>
          <a:xfrm>
            <a:off x="2155970" y="2207354"/>
            <a:ext cx="3731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FCCE8AB-2F14-481E-93A4-B377907435DD}"/>
              </a:ext>
            </a:extLst>
          </p:cNvPr>
          <p:cNvSpPr txBox="1"/>
          <p:nvPr/>
        </p:nvSpPr>
        <p:spPr>
          <a:xfrm>
            <a:off x="2214873" y="2136923"/>
            <a:ext cx="39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  <a:endParaRPr lang="cs-CZ" sz="2000" b="1" dirty="0">
              <a:solidFill>
                <a:srgbClr val="0070C0"/>
              </a:solidFill>
            </a:endParaRP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33A40A43-5A04-439F-BA32-BBAB75F55666}"/>
              </a:ext>
            </a:extLst>
          </p:cNvPr>
          <p:cNvCxnSpPr>
            <a:cxnSpLocks/>
          </p:cNvCxnSpPr>
          <p:nvPr/>
        </p:nvCxnSpPr>
        <p:spPr>
          <a:xfrm flipV="1">
            <a:off x="4674738" y="1491240"/>
            <a:ext cx="141360" cy="2241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A241EC6-CE6D-42FF-A889-40A98D6B1EF2}"/>
              </a:ext>
            </a:extLst>
          </p:cNvPr>
          <p:cNvSpPr txBox="1"/>
          <p:nvPr/>
        </p:nvSpPr>
        <p:spPr>
          <a:xfrm>
            <a:off x="4588241" y="1130369"/>
            <a:ext cx="39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  <a:endParaRPr lang="cs-CZ" sz="2000" b="1" dirty="0">
              <a:solidFill>
                <a:srgbClr val="0070C0"/>
              </a:solidFill>
            </a:endParaRPr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19F6082D-05F5-4F5B-B5E6-04B8885A5280}"/>
              </a:ext>
            </a:extLst>
          </p:cNvPr>
          <p:cNvCxnSpPr>
            <a:cxnSpLocks/>
          </p:cNvCxnSpPr>
          <p:nvPr/>
        </p:nvCxnSpPr>
        <p:spPr>
          <a:xfrm flipV="1">
            <a:off x="5377574" y="1926780"/>
            <a:ext cx="396000" cy="226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C5172B46-07C5-4F1B-879B-C7CCF557986B}"/>
              </a:ext>
            </a:extLst>
          </p:cNvPr>
          <p:cNvSpPr txBox="1"/>
          <p:nvPr/>
        </p:nvSpPr>
        <p:spPr>
          <a:xfrm>
            <a:off x="5371446" y="2153161"/>
            <a:ext cx="48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18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9F016810-AA21-48D2-B06A-C3BFB538AEF1}"/>
              </a:ext>
            </a:extLst>
          </p:cNvPr>
          <p:cNvSpPr txBox="1"/>
          <p:nvPr/>
        </p:nvSpPr>
        <p:spPr>
          <a:xfrm>
            <a:off x="4620964" y="2895307"/>
            <a:ext cx="390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</a:t>
            </a:r>
            <a:endParaRPr lang="cs-CZ" sz="2400" b="1" dirty="0">
              <a:solidFill>
                <a:srgbClr val="0070C0"/>
              </a:solidFill>
            </a:endParaRPr>
          </a:p>
        </p:txBody>
      </p: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64E14A6E-9212-4857-B0FB-FD9DD833ED31}"/>
              </a:ext>
            </a:extLst>
          </p:cNvPr>
          <p:cNvCxnSpPr>
            <a:cxnSpLocks/>
          </p:cNvCxnSpPr>
          <p:nvPr/>
        </p:nvCxnSpPr>
        <p:spPr>
          <a:xfrm flipV="1">
            <a:off x="4673999" y="3758952"/>
            <a:ext cx="224464" cy="28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ECB40E97-F13A-4E7D-A47D-FC3300A5922A}"/>
              </a:ext>
            </a:extLst>
          </p:cNvPr>
          <p:cNvSpPr txBox="1"/>
          <p:nvPr/>
        </p:nvSpPr>
        <p:spPr>
          <a:xfrm>
            <a:off x="3899464" y="2926972"/>
            <a:ext cx="390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2</a:t>
            </a:r>
            <a:endParaRPr lang="cs-CZ" sz="2400" b="1" dirty="0">
              <a:solidFill>
                <a:srgbClr val="0070C0"/>
              </a:solidFill>
            </a:endParaRPr>
          </a:p>
        </p:txBody>
      </p: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C98FA988-B0EB-4AA9-9E6D-E9B66EA7BD7C}"/>
              </a:ext>
            </a:extLst>
          </p:cNvPr>
          <p:cNvCxnSpPr>
            <a:cxnSpLocks/>
          </p:cNvCxnSpPr>
          <p:nvPr/>
        </p:nvCxnSpPr>
        <p:spPr>
          <a:xfrm flipV="1">
            <a:off x="3861558" y="3331143"/>
            <a:ext cx="396000" cy="226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DE5F5300-A5F4-462F-8EA8-3D57691C9734}"/>
              </a:ext>
            </a:extLst>
          </p:cNvPr>
          <p:cNvSpPr txBox="1"/>
          <p:nvPr/>
        </p:nvSpPr>
        <p:spPr>
          <a:xfrm>
            <a:off x="4614198" y="3975815"/>
            <a:ext cx="484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653EE1EB-6E50-4FE8-9585-2D64C27C9472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9-2019-2</a:t>
            </a:r>
          </a:p>
        </p:txBody>
      </p:sp>
      <p:sp>
        <p:nvSpPr>
          <p:cNvPr id="32" name="Šipka: doprava 3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993F731-BF32-4C31-8F55-00D16C207DC7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3" name="Šipka: doprava 3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887AE8B-025F-47A0-9EF9-DBF352BBBB51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83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6" grpId="0"/>
      <p:bldP spid="17" grpId="0"/>
      <p:bldP spid="18" grpId="0"/>
      <p:bldP spid="19" grpId="0"/>
      <p:bldP spid="20" grpId="0"/>
      <p:bldP spid="21" grpId="0"/>
      <p:bldP spid="15" grpId="0"/>
      <p:bldP spid="23" grpId="0"/>
      <p:bldP spid="25" grpId="0"/>
      <p:bldP spid="26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97D1636-F7F5-454F-A266-F7105478D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46" t="29225" r="40116" b="24884"/>
          <a:stretch/>
        </p:blipFill>
        <p:spPr>
          <a:xfrm>
            <a:off x="85058" y="521709"/>
            <a:ext cx="7664085" cy="405101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4D1A3A6-75FA-4C4A-B378-9BB8AD8BA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18" t="39660" r="71827" b="52825"/>
          <a:stretch/>
        </p:blipFill>
        <p:spPr>
          <a:xfrm>
            <a:off x="765543" y="1218472"/>
            <a:ext cx="2211573" cy="80912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B1107FA-A7F4-4DBB-925A-64C203E3A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19" t="53321" r="60435" b="36605"/>
          <a:stretch/>
        </p:blipFill>
        <p:spPr>
          <a:xfrm>
            <a:off x="829336" y="2345735"/>
            <a:ext cx="4238800" cy="104677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39D09C4-77D0-4DE8-B771-176C208F3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18" t="65042" r="47980" b="22104"/>
          <a:stretch/>
        </p:blipFill>
        <p:spPr>
          <a:xfrm>
            <a:off x="744274" y="3596105"/>
            <a:ext cx="6395999" cy="130623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38D1D7D1-0633-433E-B336-B16BA52E4900}"/>
              </a:ext>
            </a:extLst>
          </p:cNvPr>
          <p:cNvSpPr txBox="1"/>
          <p:nvPr/>
        </p:nvSpPr>
        <p:spPr>
          <a:xfrm>
            <a:off x="2732218" y="1267609"/>
            <a:ext cx="3381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4a</a:t>
            </a:r>
            <a:r>
              <a:rPr lang="cs-CZ" sz="28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+ 12 ab + 9b</a:t>
            </a:r>
            <a:r>
              <a:rPr lang="cs-CZ" sz="28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endParaRPr lang="cs-CZ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B19F180-64F9-45A2-BD35-D10CA6620698}"/>
              </a:ext>
            </a:extLst>
          </p:cNvPr>
          <p:cNvSpPr txBox="1"/>
          <p:nvPr/>
        </p:nvSpPr>
        <p:spPr>
          <a:xfrm>
            <a:off x="1270131" y="3043799"/>
            <a:ext cx="13880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6e – 3ef</a:t>
            </a:r>
            <a:endParaRPr lang="cs-CZ" sz="26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CBA0E09-80A8-42F4-ABD3-FCF22967E539}"/>
              </a:ext>
            </a:extLst>
          </p:cNvPr>
          <p:cNvSpPr txBox="1"/>
          <p:nvPr/>
        </p:nvSpPr>
        <p:spPr>
          <a:xfrm>
            <a:off x="1389397" y="4584470"/>
            <a:ext cx="2246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+ 6n + 9n</a:t>
            </a:r>
            <a:r>
              <a:rPr lang="cs-CZ" sz="28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cs-CZ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2690B49-030E-4B9C-8E81-BC9AE9C45D38}"/>
              </a:ext>
            </a:extLst>
          </p:cNvPr>
          <p:cNvSpPr txBox="1"/>
          <p:nvPr/>
        </p:nvSpPr>
        <p:spPr>
          <a:xfrm>
            <a:off x="2562452" y="3030663"/>
            <a:ext cx="20839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2ef + 6f</a:t>
            </a:r>
            <a:r>
              <a:rPr lang="cs-CZ" sz="26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58EDE09-2822-48BD-A2B2-FCE019EB1B77}"/>
              </a:ext>
            </a:extLst>
          </p:cNvPr>
          <p:cNvSpPr txBox="1"/>
          <p:nvPr/>
        </p:nvSpPr>
        <p:spPr>
          <a:xfrm>
            <a:off x="4493081" y="3028522"/>
            <a:ext cx="22156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6e – 5ef + 6f</a:t>
            </a:r>
            <a:r>
              <a:rPr lang="cs-CZ" sz="26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endParaRPr lang="cs-CZ" sz="26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77AAB65-2A4C-4149-85AE-D8B859F91A21}"/>
              </a:ext>
            </a:extLst>
          </p:cNvPr>
          <p:cNvSpPr txBox="1"/>
          <p:nvPr/>
        </p:nvSpPr>
        <p:spPr>
          <a:xfrm>
            <a:off x="3416780" y="4584469"/>
            <a:ext cx="1846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+1 - 9n</a:t>
            </a:r>
            <a:r>
              <a:rPr lang="cs-CZ" sz="28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cs-CZ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269FF028-59B8-4939-BBD3-ADC12C7FE767}"/>
              </a:ext>
            </a:extLst>
          </p:cNvPr>
          <p:cNvSpPr txBox="1"/>
          <p:nvPr/>
        </p:nvSpPr>
        <p:spPr>
          <a:xfrm>
            <a:off x="4841413" y="4574868"/>
            <a:ext cx="1612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2</a:t>
            </a:r>
            <a:r>
              <a:rPr lang="cs-CZ" sz="28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cs-CZ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A32F03DC-9BC9-49B1-8090-7ED22647EEFC}"/>
              </a:ext>
            </a:extLst>
          </p:cNvPr>
          <p:cNvSpPr txBox="1"/>
          <p:nvPr/>
        </p:nvSpPr>
        <p:spPr>
          <a:xfrm>
            <a:off x="5762307" y="4565267"/>
            <a:ext cx="58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6n</a:t>
            </a:r>
            <a:r>
              <a:rPr lang="cs-CZ" sz="28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cs-CZ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F6FAA4B1-EA35-4D68-9708-4A32960B5FE1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9-2019-2</a:t>
            </a:r>
          </a:p>
        </p:txBody>
      </p:sp>
      <p:sp>
        <p:nvSpPr>
          <p:cNvPr id="17" name="Šipka: doprava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39BA29-DBB0-4115-BE3A-E5A32CADCC97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8" name="Šipka: doprava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4682302-6383-45B0-82F7-63B7BEFFC56E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65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2" grpId="0"/>
      <p:bldP spid="23" grpId="0"/>
      <p:bldP spid="24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0D0E8C2-A981-44C8-A042-70FAFC0AB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82" t="44108" r="57897" b="38321"/>
          <a:stretch/>
        </p:blipFill>
        <p:spPr>
          <a:xfrm>
            <a:off x="85063" y="-1754"/>
            <a:ext cx="5188111" cy="162678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DE1241B-2027-459F-9421-DD0801E69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45" t="45517" r="42477" b="38321"/>
          <a:stretch/>
        </p:blipFill>
        <p:spPr>
          <a:xfrm>
            <a:off x="85064" y="2798156"/>
            <a:ext cx="776173" cy="150853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B43EF33-17FC-43D3-B776-B954D9539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02" t="50641" r="57897" b="38321"/>
          <a:stretch/>
        </p:blipFill>
        <p:spPr>
          <a:xfrm>
            <a:off x="778393" y="3427664"/>
            <a:ext cx="4386572" cy="102386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8D586C3-C018-474D-848A-FFBBCCB912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72" t="51435" r="18605" b="38321"/>
          <a:stretch/>
        </p:blipFill>
        <p:spPr>
          <a:xfrm>
            <a:off x="757022" y="572402"/>
            <a:ext cx="4102057" cy="102225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4BD5997-EA18-45B4-B810-B8C829C53FAA}"/>
              </a:ext>
            </a:extLst>
          </p:cNvPr>
          <p:cNvSpPr txBox="1"/>
          <p:nvPr/>
        </p:nvSpPr>
        <p:spPr>
          <a:xfrm>
            <a:off x="1624468" y="1824065"/>
            <a:ext cx="36867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 – 3x + 2x = 14 – x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9946781-6EFF-4F82-A50E-7B35A0C1A92F}"/>
              </a:ext>
            </a:extLst>
          </p:cNvPr>
          <p:cNvSpPr txBox="1"/>
          <p:nvPr/>
        </p:nvSpPr>
        <p:spPr>
          <a:xfrm>
            <a:off x="5047644" y="1289646"/>
            <a:ext cx="8974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/ . 2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3809CB1-ECE6-419A-AA00-89C19B610F56}"/>
              </a:ext>
            </a:extLst>
          </p:cNvPr>
          <p:cNvSpPr txBox="1"/>
          <p:nvPr/>
        </p:nvSpPr>
        <p:spPr>
          <a:xfrm>
            <a:off x="2538871" y="2360492"/>
            <a:ext cx="27510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 – x = 14 – x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F92F54D-DA84-41B2-8BAA-35D4F46C763D}"/>
              </a:ext>
            </a:extLst>
          </p:cNvPr>
          <p:cNvSpPr txBox="1"/>
          <p:nvPr/>
        </p:nvSpPr>
        <p:spPr>
          <a:xfrm>
            <a:off x="5027194" y="2337667"/>
            <a:ext cx="16799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+x - 12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6B7852F-EF02-4E48-BE5F-C21F628305F7}"/>
              </a:ext>
            </a:extLst>
          </p:cNvPr>
          <p:cNvSpPr txBox="1"/>
          <p:nvPr/>
        </p:nvSpPr>
        <p:spPr>
          <a:xfrm>
            <a:off x="2982704" y="2895357"/>
            <a:ext cx="16936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0x  = 2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0D67027-15DE-4FE5-AFCD-C795E09A066D}"/>
              </a:ext>
            </a:extLst>
          </p:cNvPr>
          <p:cNvSpPr txBox="1"/>
          <p:nvPr/>
        </p:nvSpPr>
        <p:spPr>
          <a:xfrm>
            <a:off x="5378438" y="2883309"/>
            <a:ext cx="3011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Rovnice nemá řešení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0A5CCE-21BC-4607-A79C-640EFA51EEE7}"/>
              </a:ext>
            </a:extLst>
          </p:cNvPr>
          <p:cNvSpPr txBox="1"/>
          <p:nvPr/>
        </p:nvSpPr>
        <p:spPr>
          <a:xfrm>
            <a:off x="1108543" y="4257961"/>
            <a:ext cx="35485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10y – 20 – 8y = 6y – 15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DED15F3-2C23-4E63-B3DC-893E27DAAC89}"/>
              </a:ext>
            </a:extLst>
          </p:cNvPr>
          <p:cNvSpPr txBox="1"/>
          <p:nvPr/>
        </p:nvSpPr>
        <p:spPr>
          <a:xfrm>
            <a:off x="4729310" y="3681947"/>
            <a:ext cx="8974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/ . 12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28A0AD9-45E5-486E-AB7E-359763F599A8}"/>
              </a:ext>
            </a:extLst>
          </p:cNvPr>
          <p:cNvSpPr txBox="1"/>
          <p:nvPr/>
        </p:nvSpPr>
        <p:spPr>
          <a:xfrm>
            <a:off x="1934850" y="4823504"/>
            <a:ext cx="27510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2y – 20 = 6y – 15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DED3C3F-2EB2-42AA-B58A-32F34EDFCF51}"/>
              </a:ext>
            </a:extLst>
          </p:cNvPr>
          <p:cNvSpPr txBox="1"/>
          <p:nvPr/>
        </p:nvSpPr>
        <p:spPr>
          <a:xfrm>
            <a:off x="4851519" y="4814089"/>
            <a:ext cx="16799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-6y + 20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000CF9D7-07A2-4FF8-A292-4FB397F100FB}"/>
                  </a:ext>
                </a:extLst>
              </p:cNvPr>
              <p:cNvSpPr txBox="1"/>
              <p:nvPr/>
            </p:nvSpPr>
            <p:spPr>
              <a:xfrm>
                <a:off x="2700702" y="5860887"/>
                <a:ext cx="1693615" cy="718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6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  = </a:t>
                </a:r>
                <a:r>
                  <a:rPr lang="cs-CZ" sz="28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cs-CZ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cs-CZ" sz="26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000CF9D7-07A2-4FF8-A292-4FB397F10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702" y="5860887"/>
                <a:ext cx="1693615" cy="718979"/>
              </a:xfrm>
              <a:prstGeom prst="rect">
                <a:avLst/>
              </a:prstGeom>
              <a:blipFill>
                <a:blip r:embed="rId3"/>
                <a:stretch>
                  <a:fillRect l="-6475" b="-8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ovéPole 16">
            <a:extLst>
              <a:ext uri="{FF2B5EF4-FFF2-40B4-BE49-F238E27FC236}">
                <a16:creationId xmlns:a16="http://schemas.microsoft.com/office/drawing/2014/main" id="{4501445D-91DB-442F-9568-34A426E6BEAD}"/>
              </a:ext>
            </a:extLst>
          </p:cNvPr>
          <p:cNvSpPr txBox="1"/>
          <p:nvPr/>
        </p:nvSpPr>
        <p:spPr>
          <a:xfrm>
            <a:off x="2480023" y="5389047"/>
            <a:ext cx="16936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-4y = 5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7BA836D-8704-4988-8B69-BD194DF1C135}"/>
              </a:ext>
            </a:extLst>
          </p:cNvPr>
          <p:cNvSpPr txBox="1"/>
          <p:nvPr/>
        </p:nvSpPr>
        <p:spPr>
          <a:xfrm>
            <a:off x="4798351" y="5370217"/>
            <a:ext cx="16799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:(-4)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D37402C4-8A28-44A3-88C8-BDF4E13B1E15}"/>
                  </a:ext>
                </a:extLst>
              </p:cNvPr>
              <p:cNvSpPr txBox="1"/>
              <p:nvPr/>
            </p:nvSpPr>
            <p:spPr>
              <a:xfrm>
                <a:off x="1700012" y="1253425"/>
                <a:ext cx="3686742" cy="663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6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6 – 1,5x + x = 7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6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D37402C4-8A28-44A3-88C8-BDF4E13B1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012" y="1253425"/>
                <a:ext cx="3686742" cy="663836"/>
              </a:xfrm>
              <a:prstGeom prst="rect">
                <a:avLst/>
              </a:prstGeom>
              <a:blipFill>
                <a:blip r:embed="rId4"/>
                <a:stretch>
                  <a:fillRect l="-2975" b="-64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bdélník 19">
            <a:extLst>
              <a:ext uri="{FF2B5EF4-FFF2-40B4-BE49-F238E27FC236}">
                <a16:creationId xmlns:a16="http://schemas.microsoft.com/office/drawing/2014/main" id="{1080B984-7B87-46D3-80D1-633D27411777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9-2019-2</a:t>
            </a:r>
          </a:p>
        </p:txBody>
      </p:sp>
      <p:sp>
        <p:nvSpPr>
          <p:cNvPr id="21" name="Šipka: doprava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123813-D46A-489F-A0D2-A57D6CBDB943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2" name="Šipka: doprava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7DCE94E-1F1C-411A-99A5-9D862479B0A0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39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007D2FF-248E-4879-8A93-A6520B9F8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8" t="24883" r="17558" b="11654"/>
          <a:stretch/>
        </p:blipFill>
        <p:spPr>
          <a:xfrm>
            <a:off x="42532" y="200478"/>
            <a:ext cx="9103194" cy="452946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990657B-75F9-4D81-98BA-E4F091585ADA}"/>
              </a:ext>
            </a:extLst>
          </p:cNvPr>
          <p:cNvSpPr txBox="1"/>
          <p:nvPr/>
        </p:nvSpPr>
        <p:spPr>
          <a:xfrm>
            <a:off x="459828" y="4912551"/>
            <a:ext cx="3697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1 500 + 10 . 600 = </a:t>
            </a:r>
            <a:r>
              <a:rPr lang="cs-CZ" sz="2400" b="1" dirty="0">
                <a:solidFill>
                  <a:srgbClr val="0070C0"/>
                </a:solidFill>
                <a:ea typeface="Cambria Math" panose="02040503050406030204" pitchFamily="18" charset="0"/>
              </a:rPr>
              <a:t>7 500 Kč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ADA8BB3-8A77-4E69-9A1A-8A3D95AFE93B}"/>
              </a:ext>
            </a:extLst>
          </p:cNvPr>
          <p:cNvSpPr txBox="1"/>
          <p:nvPr/>
        </p:nvSpPr>
        <p:spPr>
          <a:xfrm>
            <a:off x="7806931" y="3466525"/>
            <a:ext cx="1252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ea typeface="Cambria Math" panose="02040503050406030204" pitchFamily="18" charset="0"/>
              </a:rPr>
              <a:t>7 500 Kč 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2EAD951-2818-4C30-A6F6-09849329C580}"/>
              </a:ext>
            </a:extLst>
          </p:cNvPr>
          <p:cNvSpPr txBox="1"/>
          <p:nvPr/>
        </p:nvSpPr>
        <p:spPr>
          <a:xfrm>
            <a:off x="459828" y="5743435"/>
            <a:ext cx="3697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(2 . 5 . 8) . 150 = </a:t>
            </a:r>
            <a:r>
              <a:rPr lang="cs-CZ" sz="2400" b="1" dirty="0">
                <a:solidFill>
                  <a:srgbClr val="0070C0"/>
                </a:solidFill>
                <a:ea typeface="Cambria Math" panose="02040503050406030204" pitchFamily="18" charset="0"/>
              </a:rPr>
              <a:t>12 000 Kč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66248F5-8964-4C78-9948-39D2267E9E42}"/>
              </a:ext>
            </a:extLst>
          </p:cNvPr>
          <p:cNvSpPr txBox="1"/>
          <p:nvPr/>
        </p:nvSpPr>
        <p:spPr>
          <a:xfrm>
            <a:off x="6743674" y="3867401"/>
            <a:ext cx="148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ea typeface="Cambria Math" panose="02040503050406030204" pitchFamily="18" charset="0"/>
              </a:rPr>
              <a:t>12 000 Kč 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7A83FAE-090A-47DC-A0F7-8FE8C794AB69}"/>
              </a:ext>
            </a:extLst>
          </p:cNvPr>
          <p:cNvSpPr txBox="1"/>
          <p:nvPr/>
        </p:nvSpPr>
        <p:spPr>
          <a:xfrm>
            <a:off x="172749" y="6087987"/>
            <a:ext cx="1826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počet hodin</a:t>
            </a:r>
            <a:endParaRPr lang="cs-CZ" sz="2400" b="1" dirty="0">
              <a:solidFill>
                <a:srgbClr val="0070C0"/>
              </a:solidFill>
              <a:ea typeface="Cambria Math" panose="020405030504060302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358886C-17BC-4752-B7B2-F6B5BAC8706F}"/>
              </a:ext>
            </a:extLst>
          </p:cNvPr>
          <p:cNvSpPr txBox="1"/>
          <p:nvPr/>
        </p:nvSpPr>
        <p:spPr>
          <a:xfrm>
            <a:off x="4986673" y="5325380"/>
            <a:ext cx="3697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80 : 4 = </a:t>
            </a:r>
            <a:r>
              <a:rPr lang="cs-CZ" sz="2400" b="1" dirty="0">
                <a:solidFill>
                  <a:srgbClr val="0070C0"/>
                </a:solidFill>
                <a:ea typeface="Cambria Math" panose="02040503050406030204" pitchFamily="18" charset="0"/>
              </a:rPr>
              <a:t>20 hodin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BBDB636-2BAC-4C9F-912E-18755F6E9852}"/>
              </a:ext>
            </a:extLst>
          </p:cNvPr>
          <p:cNvSpPr txBox="1"/>
          <p:nvPr/>
        </p:nvSpPr>
        <p:spPr>
          <a:xfrm>
            <a:off x="5613994" y="4282071"/>
            <a:ext cx="152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ea typeface="Cambria Math" panose="02040503050406030204" pitchFamily="18" charset="0"/>
              </a:rPr>
              <a:t>20 hodin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25AB7EB-4253-4B63-8952-567CA155E2FE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9-2019-2</a:t>
            </a:r>
          </a:p>
        </p:txBody>
      </p:sp>
      <p:sp>
        <p:nvSpPr>
          <p:cNvPr id="11" name="Šipka: doprava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432FD84-DBAA-4DDC-AC61-CACE5D1CD6BD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2" name="Šipka: doprava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97B4520-5E39-4CF5-BD93-0365404F56AC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73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B0DFD02-EC3F-47FD-8BF5-E4524E4A1B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82" t="24677" r="18605" b="9173"/>
          <a:stretch/>
        </p:blipFill>
        <p:spPr>
          <a:xfrm>
            <a:off x="31899" y="191647"/>
            <a:ext cx="9136141" cy="4800598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6942E8EA-3E07-4F88-821C-84E01438F732}"/>
              </a:ext>
            </a:extLst>
          </p:cNvPr>
          <p:cNvCxnSpPr>
            <a:cxnSpLocks/>
          </p:cNvCxnSpPr>
          <p:nvPr/>
        </p:nvCxnSpPr>
        <p:spPr>
          <a:xfrm>
            <a:off x="4965405" y="2621185"/>
            <a:ext cx="1701209" cy="6242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DFA42324-1F2C-4F37-9901-298BF0FCC949}"/>
              </a:ext>
            </a:extLst>
          </p:cNvPr>
          <p:cNvSpPr txBox="1"/>
          <p:nvPr/>
        </p:nvSpPr>
        <p:spPr>
          <a:xfrm>
            <a:off x="5901579" y="2605358"/>
            <a:ext cx="40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ea typeface="Cambria Math" panose="02040503050406030204" pitchFamily="18" charset="0"/>
              </a:rPr>
              <a:t>x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CD6E3C9-FBDC-4769-A1CA-805B06A66289}"/>
              </a:ext>
            </a:extLst>
          </p:cNvPr>
          <p:cNvSpPr txBox="1"/>
          <p:nvPr/>
        </p:nvSpPr>
        <p:spPr>
          <a:xfrm>
            <a:off x="7445226" y="1374602"/>
            <a:ext cx="1836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x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= 12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+ 5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endParaRPr lang="cs-CZ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3218A8EB-ACDF-48B6-AFCF-959194EAC073}"/>
                  </a:ext>
                </a:extLst>
              </p:cNvPr>
              <p:cNvSpPr txBox="1"/>
              <p:nvPr/>
            </p:nvSpPr>
            <p:spPr>
              <a:xfrm>
                <a:off x="7604720" y="1808586"/>
                <a:ext cx="1431141" cy="496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x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169</m:t>
                        </m:r>
                      </m:e>
                    </m:rad>
                  </m:oMath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3218A8EB-ACDF-48B6-AFCF-959194EAC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720" y="1808586"/>
                <a:ext cx="1431141" cy="496483"/>
              </a:xfrm>
              <a:prstGeom prst="rect">
                <a:avLst/>
              </a:prstGeom>
              <a:blipFill>
                <a:blip r:embed="rId3"/>
                <a:stretch>
                  <a:fillRect l="-6383" t="-2469" b="-283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259C5F1-5A5D-44F1-8F02-3975FD62E541}"/>
                  </a:ext>
                </a:extLst>
              </p:cNvPr>
              <p:cNvSpPr txBox="1"/>
              <p:nvPr/>
            </p:nvSpPr>
            <p:spPr>
              <a:xfrm>
                <a:off x="7572821" y="2322093"/>
                <a:ext cx="15711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0070C0"/>
                    </a:solidFill>
                  </a:rPr>
                  <a:t>x = 1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𝐝𝐦</m:t>
                    </m:r>
                  </m:oMath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259C5F1-5A5D-44F1-8F02-3975FD62E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821" y="2322093"/>
                <a:ext cx="1571179" cy="461665"/>
              </a:xfrm>
              <a:prstGeom prst="rect">
                <a:avLst/>
              </a:prstGeom>
              <a:blipFill>
                <a:blip r:embed="rId4"/>
                <a:stretch>
                  <a:fillRect l="-5814"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0F035FBA-7DFC-407C-8E2E-170BEAB7B446}"/>
                  </a:ext>
                </a:extLst>
              </p:cNvPr>
              <p:cNvSpPr txBox="1"/>
              <p:nvPr/>
            </p:nvSpPr>
            <p:spPr>
              <a:xfrm>
                <a:off x="6601007" y="4179063"/>
                <a:ext cx="2434854" cy="707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0" dirty="0">
                    <a:solidFill>
                      <a:srgbClr val="0070C0"/>
                    </a:solidFill>
                  </a:rPr>
                  <a:t>S</a:t>
                </a:r>
                <a:r>
                  <a:rPr lang="cs-CZ" sz="2800" b="0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cs-CZ" sz="2800" b="0" dirty="0">
                    <a:solidFill>
                      <a:srgbClr val="0070C0"/>
                    </a:solidFill>
                  </a:rPr>
                  <a:t> = 3 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5.12</m:t>
                        </m:r>
                      </m:num>
                      <m:den>
                        <m:r>
                          <a:rPr lang="cs-CZ" sz="28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</a:t>
                </a:r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0F035FBA-7DFC-407C-8E2E-170BEAB7B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007" y="4179063"/>
                <a:ext cx="2434854" cy="707758"/>
              </a:xfrm>
              <a:prstGeom prst="rect">
                <a:avLst/>
              </a:prstGeom>
              <a:blipFill>
                <a:blip r:embed="rId5"/>
                <a:stretch>
                  <a:fillRect l="-5263" b="-120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>
            <a:extLst>
              <a:ext uri="{FF2B5EF4-FFF2-40B4-BE49-F238E27FC236}">
                <a16:creationId xmlns:a16="http://schemas.microsoft.com/office/drawing/2014/main" id="{48E3FC19-1F00-48DC-AEE9-284D2148A333}"/>
              </a:ext>
            </a:extLst>
          </p:cNvPr>
          <p:cNvSpPr txBox="1"/>
          <p:nvPr/>
        </p:nvSpPr>
        <p:spPr>
          <a:xfrm>
            <a:off x="6601007" y="4848141"/>
            <a:ext cx="2434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0" dirty="0">
                <a:solidFill>
                  <a:srgbClr val="0070C0"/>
                </a:solidFill>
              </a:rPr>
              <a:t>S</a:t>
            </a:r>
            <a:r>
              <a:rPr lang="cs-CZ" sz="2800" b="0" baseline="-25000" dirty="0">
                <a:solidFill>
                  <a:srgbClr val="0070C0"/>
                </a:solidFill>
              </a:rPr>
              <a:t>1</a:t>
            </a:r>
            <a:r>
              <a:rPr lang="cs-CZ" sz="2800" b="0" dirty="0">
                <a:solidFill>
                  <a:srgbClr val="0070C0"/>
                </a:solidFill>
              </a:rPr>
              <a:t> = 3 . </a:t>
            </a:r>
            <a:r>
              <a:rPr lang="cs-CZ" sz="2800" dirty="0">
                <a:solidFill>
                  <a:srgbClr val="0070C0"/>
                </a:solidFill>
              </a:rPr>
              <a:t>30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578FC21-D8BA-40E9-8F62-EE72473B1CBD}"/>
              </a:ext>
            </a:extLst>
          </p:cNvPr>
          <p:cNvSpPr txBox="1"/>
          <p:nvPr/>
        </p:nvSpPr>
        <p:spPr>
          <a:xfrm>
            <a:off x="6601007" y="5473412"/>
            <a:ext cx="1948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S</a:t>
            </a:r>
            <a:r>
              <a:rPr lang="cs-CZ" sz="2800" b="1" baseline="-25000" dirty="0">
                <a:solidFill>
                  <a:srgbClr val="0070C0"/>
                </a:solidFill>
              </a:rPr>
              <a:t>1</a:t>
            </a:r>
            <a:r>
              <a:rPr lang="cs-CZ" sz="2800" b="0" dirty="0">
                <a:solidFill>
                  <a:srgbClr val="0070C0"/>
                </a:solidFill>
              </a:rPr>
              <a:t> = </a:t>
            </a:r>
            <a:r>
              <a:rPr lang="cs-CZ" sz="2800" b="1" dirty="0">
                <a:solidFill>
                  <a:srgbClr val="0070C0"/>
                </a:solidFill>
              </a:rPr>
              <a:t>90 dm</a:t>
            </a:r>
            <a:r>
              <a:rPr lang="cs-CZ" sz="2800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FBD44FB-6D8F-4D54-B636-C495697A6761}"/>
              </a:ext>
            </a:extLst>
          </p:cNvPr>
          <p:cNvSpPr txBox="1"/>
          <p:nvPr/>
        </p:nvSpPr>
        <p:spPr>
          <a:xfrm>
            <a:off x="3189771" y="4992245"/>
            <a:ext cx="2434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0" dirty="0">
                <a:solidFill>
                  <a:srgbClr val="0070C0"/>
                </a:solidFill>
              </a:rPr>
              <a:t>S</a:t>
            </a:r>
            <a:r>
              <a:rPr lang="cs-CZ" sz="2800" b="0" baseline="-25000" dirty="0">
                <a:solidFill>
                  <a:srgbClr val="0070C0"/>
                </a:solidFill>
              </a:rPr>
              <a:t>2</a:t>
            </a:r>
            <a:r>
              <a:rPr lang="cs-CZ" sz="2800" b="0" dirty="0">
                <a:solidFill>
                  <a:srgbClr val="0070C0"/>
                </a:solidFill>
              </a:rPr>
              <a:t> = 13 . 13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DC1C865-3419-4A0D-B663-D62B22C824D5}"/>
              </a:ext>
            </a:extLst>
          </p:cNvPr>
          <p:cNvSpPr txBox="1"/>
          <p:nvPr/>
        </p:nvSpPr>
        <p:spPr>
          <a:xfrm>
            <a:off x="3189771" y="5595638"/>
            <a:ext cx="2434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S</a:t>
            </a:r>
            <a:r>
              <a:rPr lang="cs-CZ" sz="2800" b="1" baseline="-25000" dirty="0">
                <a:solidFill>
                  <a:srgbClr val="0070C0"/>
                </a:solidFill>
              </a:rPr>
              <a:t>2</a:t>
            </a:r>
            <a:r>
              <a:rPr lang="cs-CZ" sz="2800" b="1" dirty="0">
                <a:solidFill>
                  <a:srgbClr val="0070C0"/>
                </a:solidFill>
              </a:rPr>
              <a:t> =</a:t>
            </a:r>
            <a:r>
              <a:rPr lang="cs-CZ" sz="2800" b="0" dirty="0">
                <a:solidFill>
                  <a:srgbClr val="0070C0"/>
                </a:solidFill>
              </a:rPr>
              <a:t> </a:t>
            </a:r>
            <a:r>
              <a:rPr lang="cs-CZ" sz="2800" b="1" dirty="0">
                <a:solidFill>
                  <a:srgbClr val="0070C0"/>
                </a:solidFill>
              </a:rPr>
              <a:t>169 dm</a:t>
            </a:r>
            <a:r>
              <a:rPr lang="cs-CZ" sz="2800" b="1" baseline="30000" dirty="0">
                <a:solidFill>
                  <a:srgbClr val="0070C0"/>
                </a:solidFill>
              </a:rPr>
              <a:t>2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" name="Pravoúhlý trojúhelník 2">
            <a:extLst>
              <a:ext uri="{FF2B5EF4-FFF2-40B4-BE49-F238E27FC236}">
                <a16:creationId xmlns:a16="http://schemas.microsoft.com/office/drawing/2014/main" id="{623C980D-C5A9-4D46-B226-292FA4116549}"/>
              </a:ext>
            </a:extLst>
          </p:cNvPr>
          <p:cNvSpPr/>
          <p:nvPr/>
        </p:nvSpPr>
        <p:spPr>
          <a:xfrm>
            <a:off x="4965405" y="2621185"/>
            <a:ext cx="1635602" cy="648000"/>
          </a:xfrm>
          <a:prstGeom prst="rtTriangle">
            <a:avLst/>
          </a:prstGeom>
          <a:solidFill>
            <a:srgbClr val="F1BDB9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Pravoúhlý trojúhelník 15">
            <a:extLst>
              <a:ext uri="{FF2B5EF4-FFF2-40B4-BE49-F238E27FC236}">
                <a16:creationId xmlns:a16="http://schemas.microsoft.com/office/drawing/2014/main" id="{C8B8BB6E-28D0-4C1B-9DB6-B33852A17C18}"/>
              </a:ext>
            </a:extLst>
          </p:cNvPr>
          <p:cNvSpPr/>
          <p:nvPr/>
        </p:nvSpPr>
        <p:spPr>
          <a:xfrm>
            <a:off x="5357291" y="2240623"/>
            <a:ext cx="1635602" cy="648000"/>
          </a:xfrm>
          <a:prstGeom prst="rtTriangle">
            <a:avLst/>
          </a:prstGeom>
          <a:solidFill>
            <a:srgbClr val="F1BDB9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Pravoúhlý trojúhelník 16">
            <a:extLst>
              <a:ext uri="{FF2B5EF4-FFF2-40B4-BE49-F238E27FC236}">
                <a16:creationId xmlns:a16="http://schemas.microsoft.com/office/drawing/2014/main" id="{C46B88B4-7D94-4A3C-A030-2CAFF38F2676}"/>
              </a:ext>
            </a:extLst>
          </p:cNvPr>
          <p:cNvSpPr/>
          <p:nvPr/>
        </p:nvSpPr>
        <p:spPr>
          <a:xfrm>
            <a:off x="5731759" y="1853685"/>
            <a:ext cx="1635602" cy="648000"/>
          </a:xfrm>
          <a:prstGeom prst="rtTriangle">
            <a:avLst/>
          </a:prstGeom>
          <a:solidFill>
            <a:srgbClr val="F1BDB9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4BAA85D-CC95-48A8-811E-3B4E3C33639C}"/>
              </a:ext>
            </a:extLst>
          </p:cNvPr>
          <p:cNvSpPr txBox="1"/>
          <p:nvPr/>
        </p:nvSpPr>
        <p:spPr>
          <a:xfrm>
            <a:off x="1299861" y="2426958"/>
            <a:ext cx="47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0" dirty="0"/>
              <a:t>S</a:t>
            </a:r>
            <a:r>
              <a:rPr lang="cs-CZ" sz="2400" b="0" baseline="-25000" dirty="0"/>
              <a:t>1</a:t>
            </a:r>
            <a:r>
              <a:rPr lang="cs-CZ" sz="2400" b="0" dirty="0"/>
              <a:t> </a:t>
            </a:r>
            <a:endParaRPr lang="cs-CZ" sz="2400" b="1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FCD9AAD-1E7F-4B7A-9854-DDFDC0AECD6F}"/>
              </a:ext>
            </a:extLst>
          </p:cNvPr>
          <p:cNvSpPr txBox="1"/>
          <p:nvPr/>
        </p:nvSpPr>
        <p:spPr>
          <a:xfrm>
            <a:off x="1468571" y="1946852"/>
            <a:ext cx="47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0" dirty="0"/>
              <a:t>S</a:t>
            </a:r>
            <a:r>
              <a:rPr lang="cs-CZ" sz="2400" b="0" baseline="-25000" dirty="0"/>
              <a:t>2</a:t>
            </a:r>
            <a:r>
              <a:rPr lang="cs-CZ" sz="2400" b="0" dirty="0"/>
              <a:t> </a:t>
            </a:r>
            <a:endParaRPr lang="cs-CZ" sz="2400" b="1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EF97DA6-5D59-4797-B32A-091CB89458A4}"/>
              </a:ext>
            </a:extLst>
          </p:cNvPr>
          <p:cNvSpPr txBox="1"/>
          <p:nvPr/>
        </p:nvSpPr>
        <p:spPr>
          <a:xfrm>
            <a:off x="5288722" y="2807520"/>
            <a:ext cx="47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0" dirty="0">
                <a:solidFill>
                  <a:srgbClr val="0070C0"/>
                </a:solidFill>
              </a:rPr>
              <a:t>S</a:t>
            </a:r>
            <a:r>
              <a:rPr lang="cs-CZ" sz="2400" b="0" baseline="-25000" dirty="0">
                <a:solidFill>
                  <a:srgbClr val="0070C0"/>
                </a:solidFill>
              </a:rPr>
              <a:t>1</a:t>
            </a:r>
            <a:r>
              <a:rPr lang="cs-CZ" sz="2400" b="0" dirty="0">
                <a:solidFill>
                  <a:srgbClr val="0070C0"/>
                </a:solidFill>
              </a:rPr>
              <a:t>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71E61E52-4416-418F-9D45-3C43DFF65767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9-2019-2</a:t>
            </a:r>
          </a:p>
        </p:txBody>
      </p:sp>
      <p:sp>
        <p:nvSpPr>
          <p:cNvPr id="22" name="Šipka: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B782550-4BEA-45F9-A4A7-A6FB20B8BEF8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3" name="Šipka: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6D51B6E-6C22-4429-9957-A9FA8CDAF3A6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31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3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AE1055D-79B9-42CF-B00B-7ADEB4A5B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82" t="21783" r="25653" b="15374"/>
          <a:stretch/>
        </p:blipFill>
        <p:spPr>
          <a:xfrm>
            <a:off x="95693" y="170226"/>
            <a:ext cx="8899451" cy="493350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2E58EF9-25B4-43CE-9BD0-5FD85193BB7F}"/>
              </a:ext>
            </a:extLst>
          </p:cNvPr>
          <p:cNvSpPr txBox="1"/>
          <p:nvPr/>
        </p:nvSpPr>
        <p:spPr>
          <a:xfrm>
            <a:off x="1870223" y="1115381"/>
            <a:ext cx="3615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FF0000"/>
                </a:solidFill>
                <a:ea typeface="Cambria Math" panose="02040503050406030204" pitchFamily="18" charset="0"/>
              </a:rPr>
              <a:t>a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7264A5E3-E8A8-43D2-B70F-BEB03B55D133}"/>
              </a:ext>
            </a:extLst>
          </p:cNvPr>
          <p:cNvCxnSpPr/>
          <p:nvPr/>
        </p:nvCxnSpPr>
        <p:spPr>
          <a:xfrm>
            <a:off x="8995144" y="627426"/>
            <a:ext cx="0" cy="27644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4FA5627-7B93-4F8C-A297-DCA8CF9D6FB2}"/>
              </a:ext>
            </a:extLst>
          </p:cNvPr>
          <p:cNvCxnSpPr>
            <a:cxnSpLocks/>
          </p:cNvCxnSpPr>
          <p:nvPr/>
        </p:nvCxnSpPr>
        <p:spPr>
          <a:xfrm>
            <a:off x="1860698" y="1563091"/>
            <a:ext cx="32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620CBCA8-4307-4517-A89F-E1CA4419CF2C}"/>
              </a:ext>
            </a:extLst>
          </p:cNvPr>
          <p:cNvSpPr txBox="1"/>
          <p:nvPr/>
        </p:nvSpPr>
        <p:spPr>
          <a:xfrm>
            <a:off x="2231730" y="1704350"/>
            <a:ext cx="3615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B0F0"/>
                </a:solidFill>
                <a:ea typeface="Cambria Math" panose="02040503050406030204" pitchFamily="18" charset="0"/>
              </a:rPr>
              <a:t>b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E8F1E06-7F56-4EAE-AAE8-D1B70DD9C430}"/>
              </a:ext>
            </a:extLst>
          </p:cNvPr>
          <p:cNvCxnSpPr>
            <a:cxnSpLocks/>
          </p:cNvCxnSpPr>
          <p:nvPr/>
        </p:nvCxnSpPr>
        <p:spPr>
          <a:xfrm flipH="1">
            <a:off x="2184697" y="1558328"/>
            <a:ext cx="1" cy="80951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296F441-AC24-4294-8D92-72332091B21E}"/>
              </a:ext>
            </a:extLst>
          </p:cNvPr>
          <p:cNvSpPr txBox="1"/>
          <p:nvPr/>
        </p:nvSpPr>
        <p:spPr>
          <a:xfrm>
            <a:off x="3060067" y="1442740"/>
            <a:ext cx="2434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0" dirty="0">
                <a:solidFill>
                  <a:srgbClr val="0070C0"/>
                </a:solidFill>
              </a:rPr>
              <a:t>a + b = 21 cm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F729220-0B03-4907-B571-81082122FD4A}"/>
              </a:ext>
            </a:extLst>
          </p:cNvPr>
          <p:cNvSpPr txBox="1"/>
          <p:nvPr/>
        </p:nvSpPr>
        <p:spPr>
          <a:xfrm>
            <a:off x="5453199" y="4182590"/>
            <a:ext cx="1830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0" dirty="0">
                <a:solidFill>
                  <a:srgbClr val="0070C0"/>
                </a:solidFill>
              </a:rPr>
              <a:t>a : b = </a:t>
            </a:r>
            <a:r>
              <a:rPr lang="cs-CZ" sz="2800" b="1" dirty="0">
                <a:solidFill>
                  <a:srgbClr val="0070C0"/>
                </a:solidFill>
              </a:rPr>
              <a:t>2 : 5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BBAC8C0-FB58-4DCE-9C94-6E770051CE92}"/>
              </a:ext>
            </a:extLst>
          </p:cNvPr>
          <p:cNvSpPr txBox="1"/>
          <p:nvPr/>
        </p:nvSpPr>
        <p:spPr>
          <a:xfrm>
            <a:off x="3038270" y="1916349"/>
            <a:ext cx="1162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0" dirty="0">
                <a:solidFill>
                  <a:srgbClr val="0070C0"/>
                </a:solidFill>
              </a:rPr>
              <a:t>1 díl …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D768456-FF11-48F9-B547-664791A9658A}"/>
              </a:ext>
            </a:extLst>
          </p:cNvPr>
          <p:cNvSpPr txBox="1"/>
          <p:nvPr/>
        </p:nvSpPr>
        <p:spPr>
          <a:xfrm>
            <a:off x="3038268" y="2349383"/>
            <a:ext cx="2705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0" dirty="0">
                <a:solidFill>
                  <a:srgbClr val="0070C0"/>
                </a:solidFill>
              </a:rPr>
              <a:t>a … 2 . 3 = 6 cm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3255E6B-7F68-40C7-A01D-0D30752C53E2}"/>
              </a:ext>
            </a:extLst>
          </p:cNvPr>
          <p:cNvSpPr txBox="1"/>
          <p:nvPr/>
        </p:nvSpPr>
        <p:spPr>
          <a:xfrm>
            <a:off x="3031039" y="2788302"/>
            <a:ext cx="2705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0" dirty="0">
                <a:solidFill>
                  <a:srgbClr val="0070C0"/>
                </a:solidFill>
              </a:rPr>
              <a:t>b … 5 . 3 = 15 cm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5DED530-2CC6-4B94-9A85-300CA0301349}"/>
              </a:ext>
            </a:extLst>
          </p:cNvPr>
          <p:cNvSpPr txBox="1"/>
          <p:nvPr/>
        </p:nvSpPr>
        <p:spPr>
          <a:xfrm>
            <a:off x="2353813" y="5138844"/>
            <a:ext cx="3408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0" dirty="0">
                <a:solidFill>
                  <a:srgbClr val="0070C0"/>
                </a:solidFill>
              </a:rPr>
              <a:t>5 . 6 = 2 . 15 = </a:t>
            </a:r>
            <a:r>
              <a:rPr lang="cs-CZ" sz="2800" b="1" dirty="0">
                <a:solidFill>
                  <a:srgbClr val="0070C0"/>
                </a:solidFill>
              </a:rPr>
              <a:t>30 cm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08A84A4-F397-4238-B982-4E58271CB571}"/>
              </a:ext>
            </a:extLst>
          </p:cNvPr>
          <p:cNvCxnSpPr/>
          <p:nvPr/>
        </p:nvCxnSpPr>
        <p:spPr>
          <a:xfrm>
            <a:off x="2087722" y="2221254"/>
            <a:ext cx="1929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4E8C832E-F19F-4FCD-963F-85B06476C862}"/>
              </a:ext>
            </a:extLst>
          </p:cNvPr>
          <p:cNvCxnSpPr/>
          <p:nvPr/>
        </p:nvCxnSpPr>
        <p:spPr>
          <a:xfrm>
            <a:off x="2088224" y="2049803"/>
            <a:ext cx="1929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8EF4E648-7178-4BD8-AB6D-75625104B68E}"/>
              </a:ext>
            </a:extLst>
          </p:cNvPr>
          <p:cNvCxnSpPr/>
          <p:nvPr/>
        </p:nvCxnSpPr>
        <p:spPr>
          <a:xfrm>
            <a:off x="2088224" y="1903108"/>
            <a:ext cx="1929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555343B9-7710-4AA6-9B2D-4818E88622F4}"/>
              </a:ext>
            </a:extLst>
          </p:cNvPr>
          <p:cNvCxnSpPr/>
          <p:nvPr/>
        </p:nvCxnSpPr>
        <p:spPr>
          <a:xfrm>
            <a:off x="2082172" y="1741184"/>
            <a:ext cx="1929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6776ED0C-2B50-4105-8B53-E0328F421E81}"/>
              </a:ext>
            </a:extLst>
          </p:cNvPr>
          <p:cNvCxnSpPr>
            <a:cxnSpLocks/>
          </p:cNvCxnSpPr>
          <p:nvPr/>
        </p:nvCxnSpPr>
        <p:spPr>
          <a:xfrm>
            <a:off x="2029258" y="1474482"/>
            <a:ext cx="0" cy="1913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2FD354E-3042-4F23-BEAF-F78530BF4492}"/>
              </a:ext>
            </a:extLst>
          </p:cNvPr>
          <p:cNvSpPr txBox="1"/>
          <p:nvPr/>
        </p:nvSpPr>
        <p:spPr>
          <a:xfrm>
            <a:off x="4034974" y="1910464"/>
            <a:ext cx="198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0" dirty="0">
                <a:solidFill>
                  <a:srgbClr val="0070C0"/>
                </a:solidFill>
              </a:rPr>
              <a:t>21 : (2 + 5) =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F0D9CE61-2302-4B0D-8974-1E34D4497278}"/>
              </a:ext>
            </a:extLst>
          </p:cNvPr>
          <p:cNvSpPr txBox="1"/>
          <p:nvPr/>
        </p:nvSpPr>
        <p:spPr>
          <a:xfrm>
            <a:off x="5902417" y="1904623"/>
            <a:ext cx="100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0" dirty="0">
                <a:solidFill>
                  <a:srgbClr val="0070C0"/>
                </a:solidFill>
              </a:rPr>
              <a:t>3 cm</a:t>
            </a:r>
            <a:endParaRPr lang="cs-CZ" sz="2800" b="1" dirty="0">
              <a:solidFill>
                <a:srgbClr val="0070C0"/>
              </a:solidFill>
            </a:endParaRPr>
          </a:p>
        </p:txBody>
      </p: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F27911EC-9215-49F4-B21B-85BA30DA0A50}"/>
              </a:ext>
            </a:extLst>
          </p:cNvPr>
          <p:cNvCxnSpPr>
            <a:endCxn id="14" idx="1"/>
          </p:cNvCxnSpPr>
          <p:nvPr/>
        </p:nvCxnSpPr>
        <p:spPr>
          <a:xfrm>
            <a:off x="2275118" y="2135237"/>
            <a:ext cx="763152" cy="42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>
            <a:extLst>
              <a:ext uri="{FF2B5EF4-FFF2-40B4-BE49-F238E27FC236}">
                <a16:creationId xmlns:a16="http://schemas.microsoft.com/office/drawing/2014/main" id="{05F322AA-D9DB-4475-804B-5931F43C2F79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9-2019-2</a:t>
            </a:r>
          </a:p>
        </p:txBody>
      </p:sp>
      <p:sp>
        <p:nvSpPr>
          <p:cNvPr id="26" name="Šipka: doprava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B16894F-1DB7-4659-AD96-9DDD53FF1902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7" name="Šipka: doprava 2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6A406D0-5857-42C1-A51F-031FD1AB8C4A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29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9C679FF-531C-4FC9-8DA1-08A10706F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54" t="21370" r="20698" b="8967"/>
          <a:stretch/>
        </p:blipFill>
        <p:spPr>
          <a:xfrm>
            <a:off x="53165" y="53165"/>
            <a:ext cx="9060766" cy="543323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95E556A-5CB7-4620-8531-A37ED117B7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46" t="44935" r="27210" b="35633"/>
          <a:stretch/>
        </p:blipFill>
        <p:spPr>
          <a:xfrm>
            <a:off x="53165" y="5486400"/>
            <a:ext cx="7748078" cy="1371600"/>
          </a:xfrm>
          <a:prstGeom prst="rect">
            <a:avLst/>
          </a:prstGeom>
        </p:spPr>
      </p:pic>
      <p:sp>
        <p:nvSpPr>
          <p:cNvPr id="4" name="Oblouk 3">
            <a:extLst>
              <a:ext uri="{FF2B5EF4-FFF2-40B4-BE49-F238E27FC236}">
                <a16:creationId xmlns:a16="http://schemas.microsoft.com/office/drawing/2014/main" id="{E72C1FD7-121C-4AE0-94B4-FACE8BC62025}"/>
              </a:ext>
            </a:extLst>
          </p:cNvPr>
          <p:cNvSpPr/>
          <p:nvPr/>
        </p:nvSpPr>
        <p:spPr>
          <a:xfrm>
            <a:off x="1098191" y="2021549"/>
            <a:ext cx="4320000" cy="4320000"/>
          </a:xfrm>
          <a:prstGeom prst="arc">
            <a:avLst>
              <a:gd name="adj1" fmla="val 16021904"/>
              <a:gd name="adj2" fmla="val 20664693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623B1AC-653D-47D9-9BDC-5B70D8E11762}"/>
              </a:ext>
            </a:extLst>
          </p:cNvPr>
          <p:cNvCxnSpPr>
            <a:cxnSpLocks/>
          </p:cNvCxnSpPr>
          <p:nvPr/>
        </p:nvCxnSpPr>
        <p:spPr>
          <a:xfrm flipV="1">
            <a:off x="2552700" y="711201"/>
            <a:ext cx="3441700" cy="442685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louk 8">
            <a:extLst>
              <a:ext uri="{FF2B5EF4-FFF2-40B4-BE49-F238E27FC236}">
                <a16:creationId xmlns:a16="http://schemas.microsoft.com/office/drawing/2014/main" id="{DEEACA19-A58D-4E36-AB24-43F203B11DC1}"/>
              </a:ext>
            </a:extLst>
          </p:cNvPr>
          <p:cNvSpPr/>
          <p:nvPr/>
        </p:nvSpPr>
        <p:spPr>
          <a:xfrm>
            <a:off x="3415861" y="-1054689"/>
            <a:ext cx="4320000" cy="4320000"/>
          </a:xfrm>
          <a:prstGeom prst="arc">
            <a:avLst>
              <a:gd name="adj1" fmla="val 5499535"/>
              <a:gd name="adj2" fmla="val 10273779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24C32BEB-5B00-4E11-936D-28F61C08BE18}"/>
              </a:ext>
            </a:extLst>
          </p:cNvPr>
          <p:cNvCxnSpPr>
            <a:cxnSpLocks/>
          </p:cNvCxnSpPr>
          <p:nvPr/>
        </p:nvCxnSpPr>
        <p:spPr>
          <a:xfrm>
            <a:off x="2510971" y="1206684"/>
            <a:ext cx="4586515" cy="34648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4B01D31-03C9-48A1-8B86-FF262B59139E}"/>
              </a:ext>
            </a:extLst>
          </p:cNvPr>
          <p:cNvSpPr txBox="1"/>
          <p:nvPr/>
        </p:nvSpPr>
        <p:spPr>
          <a:xfrm flipH="1">
            <a:off x="5592750" y="3153750"/>
            <a:ext cx="341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9E50D13-5219-4ABC-89C0-2C27A1907827}"/>
              </a:ext>
            </a:extLst>
          </p:cNvPr>
          <p:cNvSpPr txBox="1"/>
          <p:nvPr/>
        </p:nvSpPr>
        <p:spPr>
          <a:xfrm flipH="1">
            <a:off x="3314263" y="4241994"/>
            <a:ext cx="34110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0CCAC79-C9AB-492B-8310-AEED25B0D961}"/>
              </a:ext>
            </a:extLst>
          </p:cNvPr>
          <p:cNvSpPr txBox="1"/>
          <p:nvPr/>
        </p:nvSpPr>
        <p:spPr>
          <a:xfrm flipH="1">
            <a:off x="5763303" y="1105311"/>
            <a:ext cx="34110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A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7C67EF19-610C-42A5-9A76-F97807650B7F}"/>
              </a:ext>
            </a:extLst>
          </p:cNvPr>
          <p:cNvCxnSpPr>
            <a:cxnSpLocks/>
          </p:cNvCxnSpPr>
          <p:nvPr/>
        </p:nvCxnSpPr>
        <p:spPr>
          <a:xfrm flipV="1">
            <a:off x="3340939" y="1192397"/>
            <a:ext cx="2266742" cy="294145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72004D35-FD41-48C1-88DC-3B416DA232E2}"/>
              </a:ext>
            </a:extLst>
          </p:cNvPr>
          <p:cNvCxnSpPr>
            <a:cxnSpLocks/>
          </p:cNvCxnSpPr>
          <p:nvPr/>
        </p:nvCxnSpPr>
        <p:spPr>
          <a:xfrm flipV="1">
            <a:off x="3340939" y="3524155"/>
            <a:ext cx="2266742" cy="6406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BA5F9973-E8BA-47EF-95EC-369E86A33C41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5592750" y="1224166"/>
            <a:ext cx="0" cy="2304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294382A-C30D-47FF-8A6C-46B542A65419}"/>
              </a:ext>
            </a:extLst>
          </p:cNvPr>
          <p:cNvSpPr txBox="1"/>
          <p:nvPr/>
        </p:nvSpPr>
        <p:spPr>
          <a:xfrm>
            <a:off x="6931963" y="4209870"/>
            <a:ext cx="44177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73D5ACCD-FEA2-4D0F-8025-4B66AB62FD17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9-2019-2</a:t>
            </a:r>
          </a:p>
        </p:txBody>
      </p:sp>
      <p:sp>
        <p:nvSpPr>
          <p:cNvPr id="20" name="Šipka: doprava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99EB3A-E4EB-4C48-A273-91B3CBA3EF2D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2" name="Šipka: doprava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B333382-6BCF-45C3-B410-9F228AAF4D8C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39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/>
      <p:bldP spid="17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2289</TotalTime>
  <Words>637</Words>
  <Application>Microsoft Office PowerPoint</Application>
  <PresentationFormat>Předvádění na obrazovce (4:3)</PresentationFormat>
  <Paragraphs>168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Cambria Math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Holý, Martin</dc:creator>
  <cp:lastModifiedBy>Holý, Martin</cp:lastModifiedBy>
  <cp:revision>409</cp:revision>
  <dcterms:created xsi:type="dcterms:W3CDTF">2020-04-30T12:47:45Z</dcterms:created>
  <dcterms:modified xsi:type="dcterms:W3CDTF">2022-12-07T11:21:35Z</dcterms:modified>
</cp:coreProperties>
</file>