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5" r:id="rId8"/>
    <p:sldId id="266" r:id="rId9"/>
    <p:sldId id="267" r:id="rId10"/>
    <p:sldId id="264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2/17/2025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338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2/17/2025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384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2/17/2025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710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2/17/2025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772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2/17/2025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039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2/17/2025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55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2/17/2025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01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2/17/2025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610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2/17/2025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425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57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2/17/2025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328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5452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938A736-A782-4455-AC23-025FEE092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9754" y="639097"/>
            <a:ext cx="6253317" cy="3686015"/>
          </a:xfrm>
        </p:spPr>
        <p:txBody>
          <a:bodyPr>
            <a:normAutofit/>
          </a:bodyPr>
          <a:lstStyle/>
          <a:p>
            <a:r>
              <a:rPr lang="cs-CZ" dirty="0"/>
              <a:t>SLOVNÍ DRUHY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7AB9E7-8D80-4766-8DD8-4E6C6534FA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672739"/>
            <a:ext cx="6269347" cy="102149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OPAKOVÁNÍ</a:t>
            </a:r>
          </a:p>
        </p:txBody>
      </p:sp>
      <p:pic>
        <p:nvPicPr>
          <p:cNvPr id="4" name="Picture 3" descr="Mikroskopický pohled na buňky">
            <a:extLst>
              <a:ext uri="{FF2B5EF4-FFF2-40B4-BE49-F238E27FC236}">
                <a16:creationId xmlns:a16="http://schemas.microsoft.com/office/drawing/2014/main" id="{D9860C9A-D121-FDA0-ED7B-3D9DF7E29F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854" r="27454"/>
          <a:stretch/>
        </p:blipFill>
        <p:spPr>
          <a:xfrm>
            <a:off x="-1" y="1"/>
            <a:ext cx="4635315" cy="6857999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27754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0246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DC1F96-47C5-4620-A124-4F5CAAA49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TI DNES PRACOVALO?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27E4F2-7135-4FC4-9ECE-9227FFD62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HODNOCENÍ POUŽIJ BAREVNÉ KARTIČKY </a:t>
            </a:r>
            <a:r>
              <a:rPr lang="cs-CZ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cs-CZ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715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08D04E-7ECE-4E33-A145-28E8E40D4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DOPLŇTE TABULKU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950BAA6C-43EB-4AAC-8D48-4DC30896A6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5162667"/>
              </p:ext>
            </p:extLst>
          </p:nvPr>
        </p:nvGraphicFramePr>
        <p:xfrm>
          <a:off x="1190625" y="2095500"/>
          <a:ext cx="9077328" cy="4143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9332">
                  <a:extLst>
                    <a:ext uri="{9D8B030D-6E8A-4147-A177-3AD203B41FA5}">
                      <a16:colId xmlns:a16="http://schemas.microsoft.com/office/drawing/2014/main" val="765023973"/>
                    </a:ext>
                  </a:extLst>
                </a:gridCol>
                <a:gridCol w="2269332">
                  <a:extLst>
                    <a:ext uri="{9D8B030D-6E8A-4147-A177-3AD203B41FA5}">
                      <a16:colId xmlns:a16="http://schemas.microsoft.com/office/drawing/2014/main" val="3142968544"/>
                    </a:ext>
                  </a:extLst>
                </a:gridCol>
                <a:gridCol w="2269332">
                  <a:extLst>
                    <a:ext uri="{9D8B030D-6E8A-4147-A177-3AD203B41FA5}">
                      <a16:colId xmlns:a16="http://schemas.microsoft.com/office/drawing/2014/main" val="15613295"/>
                    </a:ext>
                  </a:extLst>
                </a:gridCol>
                <a:gridCol w="2269332">
                  <a:extLst>
                    <a:ext uri="{9D8B030D-6E8A-4147-A177-3AD203B41FA5}">
                      <a16:colId xmlns:a16="http://schemas.microsoft.com/office/drawing/2014/main" val="331333722"/>
                    </a:ext>
                  </a:extLst>
                </a:gridCol>
              </a:tblGrid>
              <a:tr h="316850">
                <a:tc row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 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 K…………………….., A………………………..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3833804"/>
                  </a:ext>
                </a:extLst>
              </a:tr>
              <a:tr h="31824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 P…………………, H…………………….., L………………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7766149"/>
                  </a:ext>
                </a:extLst>
              </a:tr>
              <a:tr h="31824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 O…………………………, V…………………………………..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390689"/>
                  </a:ext>
                </a:extLst>
              </a:tr>
              <a:tr h="31824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 M……………….., T……………………………., P…………..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1162317"/>
                  </a:ext>
                </a:extLst>
              </a:tr>
              <a:tr h="64409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 O.........., P…………, U………….., T…………….., V…………………………., N………………., Z……………….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7413767"/>
                  </a:ext>
                </a:extLst>
              </a:tr>
              <a:tr h="31824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 Z………….., Ř………., D……….., N…………………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7369810"/>
                  </a:ext>
                </a:extLst>
              </a:tr>
              <a:tr h="31824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77359"/>
                  </a:ext>
                </a:extLst>
              </a:tr>
              <a:tr h="318243"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4378403"/>
                  </a:ext>
                </a:extLst>
              </a:tr>
              <a:tr h="31824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4220621"/>
                  </a:ext>
                </a:extLst>
              </a:tr>
              <a:tr h="31824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3780164"/>
                  </a:ext>
                </a:extLst>
              </a:tr>
              <a:tr h="31824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635266"/>
                  </a:ext>
                </a:extLst>
              </a:tr>
              <a:tr h="31824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6274938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7F0ECAF9-05AC-49CE-9AD6-E53FBE05BE9A}"/>
              </a:ext>
            </a:extLst>
          </p:cNvPr>
          <p:cNvSpPr txBox="1"/>
          <p:nvPr/>
        </p:nvSpPr>
        <p:spPr>
          <a:xfrm>
            <a:off x="1429305" y="3244334"/>
            <a:ext cx="1669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highlight>
                  <a:srgbClr val="FFFF00"/>
                </a:highlight>
              </a:rPr>
              <a:t>OHEBNÉ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FFFAB5E-F660-4DE1-97E9-ECAAE72F5DD2}"/>
              </a:ext>
            </a:extLst>
          </p:cNvPr>
          <p:cNvSpPr txBox="1"/>
          <p:nvPr/>
        </p:nvSpPr>
        <p:spPr>
          <a:xfrm>
            <a:off x="1269508" y="5163390"/>
            <a:ext cx="2059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highlight>
                  <a:srgbClr val="FFFF00"/>
                </a:highlight>
              </a:rPr>
              <a:t>NEOHEBNÉ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7854C5A-14BF-4355-853A-20CFFB8BA949}"/>
              </a:ext>
            </a:extLst>
          </p:cNvPr>
          <p:cNvSpPr txBox="1"/>
          <p:nvPr/>
        </p:nvSpPr>
        <p:spPr>
          <a:xfrm>
            <a:off x="5861202" y="3972511"/>
            <a:ext cx="2013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ČÍSLOVKY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510904C-70AB-42EA-8E46-1C4BB0973F49}"/>
              </a:ext>
            </a:extLst>
          </p:cNvPr>
          <p:cNvSpPr txBox="1"/>
          <p:nvPr/>
        </p:nvSpPr>
        <p:spPr>
          <a:xfrm>
            <a:off x="3764131" y="4291474"/>
            <a:ext cx="1537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ČASUJÍ SE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F2C5BBA-38C9-438E-8FF7-2571C7680C20}"/>
              </a:ext>
            </a:extLst>
          </p:cNvPr>
          <p:cNvSpPr txBox="1"/>
          <p:nvPr/>
        </p:nvSpPr>
        <p:spPr>
          <a:xfrm>
            <a:off x="3698288" y="5047798"/>
            <a:ext cx="1669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NEMĚNÍ TVAR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0C47D5E4-BC9E-4DF8-AFAC-D50E0BAF4138}"/>
              </a:ext>
            </a:extLst>
          </p:cNvPr>
          <p:cNvSpPr txBox="1"/>
          <p:nvPr/>
        </p:nvSpPr>
        <p:spPr>
          <a:xfrm>
            <a:off x="5805259" y="2200861"/>
            <a:ext cx="20137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PODSTATNÁ JMÉNA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3015B517-61BF-4BEA-A6E8-56A166E92D05}"/>
              </a:ext>
            </a:extLst>
          </p:cNvPr>
          <p:cNvSpPr txBox="1"/>
          <p:nvPr/>
        </p:nvSpPr>
        <p:spPr>
          <a:xfrm>
            <a:off x="5729289" y="3013502"/>
            <a:ext cx="20137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PŘÍDAVNÁ JMÉNA 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3AE12854-F11D-447F-86F8-83C5354E29F6}"/>
              </a:ext>
            </a:extLst>
          </p:cNvPr>
          <p:cNvSpPr txBox="1"/>
          <p:nvPr/>
        </p:nvSpPr>
        <p:spPr>
          <a:xfrm>
            <a:off x="5729289" y="3340864"/>
            <a:ext cx="2013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ZÁJMENA 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88A825C3-82DC-4E8D-A75F-E178D28F5785}"/>
              </a:ext>
            </a:extLst>
          </p:cNvPr>
          <p:cNvSpPr txBox="1"/>
          <p:nvPr/>
        </p:nvSpPr>
        <p:spPr>
          <a:xfrm>
            <a:off x="3696069" y="2504182"/>
            <a:ext cx="20137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SKLOŇUJÍ SE 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9CA9AB46-7841-4BD6-B3E2-946682140798}"/>
              </a:ext>
            </a:extLst>
          </p:cNvPr>
          <p:cNvSpPr txBox="1"/>
          <p:nvPr/>
        </p:nvSpPr>
        <p:spPr>
          <a:xfrm>
            <a:off x="5861201" y="4270058"/>
            <a:ext cx="2013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SLOVESA 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0C211DEB-4E92-4270-9C03-3CCF5ADC982F}"/>
              </a:ext>
            </a:extLst>
          </p:cNvPr>
          <p:cNvSpPr txBox="1"/>
          <p:nvPr/>
        </p:nvSpPr>
        <p:spPr>
          <a:xfrm>
            <a:off x="5861201" y="4724632"/>
            <a:ext cx="20137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PŘÍSLOVCE</a:t>
            </a:r>
          </a:p>
          <a:p>
            <a:r>
              <a:rPr lang="cs-CZ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PŘEDLOŽKY</a:t>
            </a:r>
          </a:p>
          <a:p>
            <a:r>
              <a:rPr lang="cs-CZ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SPOJKY</a:t>
            </a:r>
          </a:p>
          <a:p>
            <a:r>
              <a:rPr lang="cs-CZ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ČÁSTICE</a:t>
            </a:r>
          </a:p>
          <a:p>
            <a:r>
              <a:rPr lang="cs-CZ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CITOSLOVCE  </a:t>
            </a:r>
          </a:p>
        </p:txBody>
      </p:sp>
    </p:spTree>
    <p:extLst>
      <p:ext uri="{BB962C8B-B14F-4D97-AF65-F5344CB8AC3E}">
        <p14:creationId xmlns:p14="http://schemas.microsoft.com/office/powerpoint/2010/main" val="3839944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4D0E555-16F6-44D0-BF56-AF5FF5BDE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117041D-1A7B-4ECA-AB68-3CFDB6726B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6220" y="0"/>
            <a:ext cx="4641314" cy="6858000"/>
          </a:xfrm>
          <a:prstGeom prst="rect">
            <a:avLst/>
          </a:prstGeom>
          <a:solidFill>
            <a:srgbClr val="A9A4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5654C76-A5C7-4DE1-BC2D-27114AD14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69" y="640080"/>
            <a:ext cx="3659246" cy="286269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100">
                <a:solidFill>
                  <a:srgbClr val="FFFFFF"/>
                </a:solidFill>
              </a:rPr>
              <a:t>Podle barev najdi v tabulce 11 částic a vypiš je. Vyšla ti tajenka?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BCD2462-4C1E-401A-AC2D-F799A138B2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3852" y="3663649"/>
            <a:ext cx="3383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B6A7E9D-CCEE-4EB9-918E-47C7EB0D71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30984" y="274780"/>
            <a:ext cx="7553443" cy="6126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03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2ADD87-5BB3-48C5-92D8-FAE4FBF4A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916" y="286603"/>
            <a:ext cx="10388764" cy="1450757"/>
          </a:xfrm>
        </p:spPr>
        <p:txBody>
          <a:bodyPr>
            <a:normAutofit fontScale="90000"/>
          </a:bodyPr>
          <a:lstStyle/>
          <a:p>
            <a:r>
              <a:rPr lang="cs-CZ" dirty="0"/>
              <a:t>Jakými slovními druhy jsou vyznačená slova? Napiš odpovídající číslici (3 – zájmeno, 5 – sloveso, …).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9A635C-1E73-4F3B-B7EA-9753B0F0D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10058400" cy="4204109"/>
          </a:xfrm>
        </p:spPr>
        <p:txBody>
          <a:bodyPr numCol="2"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Pořád </a:t>
            </a:r>
            <a:r>
              <a:rPr lang="cs-CZ" sz="28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proti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mně něco má. .......... </a:t>
            </a:r>
          </a:p>
          <a:p>
            <a:r>
              <a:rPr lang="cs-CZ" sz="28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Že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to na tebe povím tátovi! .......... 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Až půjdeš </a:t>
            </a:r>
            <a:r>
              <a:rPr lang="cs-CZ" sz="28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kolem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, stav se pro to. .......... 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Já dál </a:t>
            </a:r>
            <a:r>
              <a:rPr lang="cs-CZ" sz="28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prostě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nejdu. .......... </a:t>
            </a:r>
          </a:p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To jsem se </a:t>
            </a:r>
            <a:r>
              <a:rPr lang="cs-CZ" sz="28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ale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najedl. .......... </a:t>
            </a:r>
          </a:p>
          <a:p>
            <a:r>
              <a:rPr lang="cs-CZ" sz="28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Hej,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zastav se! .......... 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Půjdu tam </a:t>
            </a:r>
            <a:r>
              <a:rPr lang="cs-CZ" sz="28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místo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tebe. .......... 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Co bych </a:t>
            </a:r>
            <a:r>
              <a:rPr lang="cs-CZ" sz="28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asi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dělala? .........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BFBD53F-653D-405B-AF3B-CE341A1E5A43}"/>
              </a:ext>
            </a:extLst>
          </p:cNvPr>
          <p:cNvSpPr txBox="1"/>
          <p:nvPr/>
        </p:nvSpPr>
        <p:spPr>
          <a:xfrm>
            <a:off x="2030361" y="2602468"/>
            <a:ext cx="496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7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842A530-354C-46C5-9237-02BD3747D84A}"/>
              </a:ext>
            </a:extLst>
          </p:cNvPr>
          <p:cNvSpPr txBox="1"/>
          <p:nvPr/>
        </p:nvSpPr>
        <p:spPr>
          <a:xfrm>
            <a:off x="1772756" y="3701223"/>
            <a:ext cx="496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9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FBAC669-4FEE-4751-A074-3DFB9651BE50}"/>
              </a:ext>
            </a:extLst>
          </p:cNvPr>
          <p:cNvSpPr txBox="1"/>
          <p:nvPr/>
        </p:nvSpPr>
        <p:spPr>
          <a:xfrm>
            <a:off x="4709651" y="5443991"/>
            <a:ext cx="496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6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2D1C140-BBF6-4B86-B41B-E22A0397552C}"/>
              </a:ext>
            </a:extLst>
          </p:cNvPr>
          <p:cNvSpPr txBox="1"/>
          <p:nvPr/>
        </p:nvSpPr>
        <p:spPr>
          <a:xfrm>
            <a:off x="1838632" y="4822100"/>
            <a:ext cx="496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6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7D94EDF-8F3B-4728-9985-BA035946D4CF}"/>
              </a:ext>
            </a:extLst>
          </p:cNvPr>
          <p:cNvSpPr txBox="1"/>
          <p:nvPr/>
        </p:nvSpPr>
        <p:spPr>
          <a:xfrm>
            <a:off x="10102645" y="2108201"/>
            <a:ext cx="496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9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C983DEC-B2D8-41D5-B2CD-576A37CA9A4A}"/>
              </a:ext>
            </a:extLst>
          </p:cNvPr>
          <p:cNvSpPr txBox="1"/>
          <p:nvPr/>
        </p:nvSpPr>
        <p:spPr>
          <a:xfrm>
            <a:off x="8762999" y="2787134"/>
            <a:ext cx="496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79D5ADDB-34DB-4B66-A3D9-BB931F0E743E}"/>
              </a:ext>
            </a:extLst>
          </p:cNvPr>
          <p:cNvSpPr txBox="1"/>
          <p:nvPr/>
        </p:nvSpPr>
        <p:spPr>
          <a:xfrm>
            <a:off x="9922715" y="3331891"/>
            <a:ext cx="496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7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6A7A679A-C4FA-43EE-B043-040D8EC5EA94}"/>
              </a:ext>
            </a:extLst>
          </p:cNvPr>
          <p:cNvSpPr txBox="1"/>
          <p:nvPr/>
        </p:nvSpPr>
        <p:spPr>
          <a:xfrm>
            <a:off x="9606116" y="4070555"/>
            <a:ext cx="496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31304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990BAFCD-EA0A-47F4-8B00-AAB1E67A90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12C0D2B-036F-446C-A76A-AB60E2E432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3999" y="1100849"/>
            <a:ext cx="10925102" cy="2703963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2F9C61D6-37CC-4AD4-83C3-022D08874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4551037"/>
            <a:ext cx="12192000" cy="230696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1EE5B9C-C36C-4382-A4BE-F6FF91F8B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900" y="4905662"/>
            <a:ext cx="7330353" cy="15411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400">
                <a:solidFill>
                  <a:srgbClr val="FFFFFF"/>
                </a:solidFill>
              </a:rPr>
              <a:t>Začni modrým políčkem, jdi po směru šipek pouze po spojkách a vyjde ti dokončení tajenky.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669285E-35F6-4010-B084-229A80845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16200000">
            <a:off x="7532847" y="5676251"/>
            <a:ext cx="118872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4263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599B8C-D40A-4ABA-A5AE-305E86719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TAJENKA: Částice se latinsky nazývají</a:t>
            </a:r>
            <a:r>
              <a:rPr lang="cs-CZ" dirty="0"/>
              <a:t> …….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71BBB2-7EBD-4F70-A75B-ECF823F5E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Zbývající slova rozděl do tabulky.</a:t>
            </a:r>
          </a:p>
          <a:p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30DA0ABE-A6D8-4667-BD24-7872FFD6AE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354674"/>
              </p:ext>
            </p:extLst>
          </p:nvPr>
        </p:nvGraphicFramePr>
        <p:xfrm>
          <a:off x="1368323" y="2858182"/>
          <a:ext cx="8127999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6327239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79414378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115225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PŘEDLOŽKY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ČÁSTICE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CITOSLOVCE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372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05146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15B972B0-7822-4BC7-9D7E-BBA6AE25E910}"/>
              </a:ext>
            </a:extLst>
          </p:cNvPr>
          <p:cNvSpPr txBox="1"/>
          <p:nvPr/>
        </p:nvSpPr>
        <p:spPr>
          <a:xfrm>
            <a:off x="1651819" y="3613355"/>
            <a:ext cx="21385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MIMO,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KOLEM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POD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6884588-A3AE-452E-96EC-9C1FF84AFF0E}"/>
              </a:ext>
            </a:extLst>
          </p:cNvPr>
          <p:cNvSpPr txBox="1"/>
          <p:nvPr/>
        </p:nvSpPr>
        <p:spPr>
          <a:xfrm>
            <a:off x="4232787" y="3613355"/>
            <a:ext cx="2138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ANO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AŤ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A4A2B99-DA74-419E-BC94-C2C153F2E5F0}"/>
              </a:ext>
            </a:extLst>
          </p:cNvPr>
          <p:cNvSpPr txBox="1"/>
          <p:nvPr/>
        </p:nvSpPr>
        <p:spPr>
          <a:xfrm>
            <a:off x="6946490" y="3613355"/>
            <a:ext cx="16813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FRR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HOP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AU</a:t>
            </a:r>
          </a:p>
        </p:txBody>
      </p:sp>
    </p:spTree>
    <p:extLst>
      <p:ext uri="{BB962C8B-B14F-4D97-AF65-F5344CB8AC3E}">
        <p14:creationId xmlns:p14="http://schemas.microsoft.com/office/powerpoint/2010/main" val="1662894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9C860F-1B75-91CA-D3D8-0F1038E8A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Tvoř věty a souvětí podle zadání.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7D2F0A-BA41-B11E-1DF6-B45E552F4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>
                <a:latin typeface="Abadi" panose="020B0604020104020204" pitchFamily="34" charset="0"/>
              </a:rPr>
              <a:t>a) sloveso – předložka – zájmeno – podstatné jméno – spojka – sloveso – příslovce.</a:t>
            </a:r>
          </a:p>
          <a:p>
            <a:r>
              <a:rPr lang="cs-CZ" sz="2400" dirty="0">
                <a:latin typeface="Abadi" panose="020B0604020104020204" pitchFamily="34" charset="0"/>
              </a:rPr>
              <a:t> b) spojka – příslovce – sloveso, sloveso – předložka – zájmeno.</a:t>
            </a:r>
          </a:p>
          <a:p>
            <a:r>
              <a:rPr lang="cs-CZ" sz="2400" dirty="0">
                <a:latin typeface="Abadi" panose="020B0604020104020204" pitchFamily="34" charset="0"/>
              </a:rPr>
              <a:t> c) sloveso – předložka – podstatné jméno – předložka – číslovka – podstatné jméno.</a:t>
            </a:r>
          </a:p>
          <a:p>
            <a:r>
              <a:rPr lang="cs-CZ" sz="2400" dirty="0">
                <a:latin typeface="Abadi" panose="020B0604020104020204" pitchFamily="34" charset="0"/>
              </a:rPr>
              <a:t> d) podstatné jméno – citoslovce – předložka – podstatné jméno.</a:t>
            </a:r>
          </a:p>
          <a:p>
            <a:r>
              <a:rPr lang="cs-CZ" sz="2400" dirty="0">
                <a:latin typeface="Abadi" panose="020B0604020104020204" pitchFamily="34" charset="0"/>
              </a:rPr>
              <a:t> e) příslovce – podstatné jméno – sloveso – přídavné jméno – podstatné jméno – předložka – podstatné jméno.</a:t>
            </a:r>
          </a:p>
        </p:txBody>
      </p:sp>
    </p:spTree>
    <p:extLst>
      <p:ext uri="{BB962C8B-B14F-4D97-AF65-F5344CB8AC3E}">
        <p14:creationId xmlns:p14="http://schemas.microsoft.com/office/powerpoint/2010/main" val="3433715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F560B0-A19A-4852-CF1B-217AB74F6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Utvoř zadaný slovesný tvar u následujících výrazů.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CF70D5-9F7F-8769-E8E4-A1AAA1960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 </a:t>
            </a:r>
            <a:r>
              <a:rPr lang="cs-CZ" sz="2400" dirty="0">
                <a:latin typeface="Abadi" panose="020B0604020104020204" pitchFamily="34" charset="0"/>
              </a:rPr>
              <a:t>a) vyzkoušet – 3. osoba, číslo jednotné, způsob oznamovací, čas budoucí, rod trpný</a:t>
            </a:r>
          </a:p>
          <a:p>
            <a:r>
              <a:rPr lang="cs-CZ" sz="2400" dirty="0">
                <a:latin typeface="Abadi" panose="020B0604020104020204" pitchFamily="34" charset="0"/>
              </a:rPr>
              <a:t> b) zachránit se – 2. osoba, číslo množné, způsob podmiňovací přítomný, rod činný</a:t>
            </a:r>
          </a:p>
          <a:p>
            <a:r>
              <a:rPr lang="cs-CZ" sz="2400" dirty="0">
                <a:latin typeface="Abadi" panose="020B0604020104020204" pitchFamily="34" charset="0"/>
              </a:rPr>
              <a:t> c) napsat – 1. osoba, číslo jednotné, způsob podmiňovací minulý, rod činný</a:t>
            </a:r>
          </a:p>
          <a:p>
            <a:r>
              <a:rPr lang="cs-CZ" sz="2400" dirty="0">
                <a:latin typeface="Abadi" panose="020B0604020104020204" pitchFamily="34" charset="0"/>
              </a:rPr>
              <a:t> d) zakopat – 3. osoba, číslo množné, způsob oznamovací, čas budoucí, rod trpný</a:t>
            </a:r>
          </a:p>
          <a:p>
            <a:r>
              <a:rPr lang="cs-CZ" sz="2400" dirty="0">
                <a:latin typeface="Abadi" panose="020B0604020104020204" pitchFamily="34" charset="0"/>
              </a:rPr>
              <a:t> e) nakoupit – 2. osoba, číslo množné, způsob rozkazovací, rod činný</a:t>
            </a:r>
          </a:p>
          <a:p>
            <a:r>
              <a:rPr lang="cs-CZ" sz="2400" dirty="0">
                <a:latin typeface="Abadi" panose="020B0604020104020204" pitchFamily="34" charset="0"/>
              </a:rPr>
              <a:t> f)   opakovat – 1. osoba, číslo množné, způsob oznamovací, čas minulý, rod činný</a:t>
            </a:r>
          </a:p>
        </p:txBody>
      </p:sp>
    </p:spTree>
    <p:extLst>
      <p:ext uri="{BB962C8B-B14F-4D97-AF65-F5344CB8AC3E}">
        <p14:creationId xmlns:p14="http://schemas.microsoft.com/office/powerpoint/2010/main" val="3991366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C01504-DEEA-18EB-B090-8A9DD7E97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 interpunkci a chybějící písmena. Své volby zdůvodni a věty přepiš do sešitu.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F2FA4B-7BB0-C973-3892-438F75789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Abadi" panose="020B0604020104020204" pitchFamily="34" charset="0"/>
              </a:rPr>
              <a:t>Když jsme </a:t>
            </a:r>
            <a:r>
              <a:rPr lang="cs-CZ" sz="2400" dirty="0" err="1">
                <a:latin typeface="Abadi" panose="020B0604020104020204" pitchFamily="34" charset="0"/>
              </a:rPr>
              <a:t>v_hlédl</a:t>
            </a:r>
            <a:r>
              <a:rPr lang="cs-CZ" sz="2400" dirty="0">
                <a:latin typeface="Abadi" panose="020B0604020104020204" pitchFamily="34" charset="0"/>
              </a:rPr>
              <a:t>_ z okna </a:t>
            </a:r>
            <a:r>
              <a:rPr lang="cs-CZ" sz="2400" dirty="0" err="1">
                <a:latin typeface="Abadi" panose="020B0604020104020204" pitchFamily="34" charset="0"/>
              </a:rPr>
              <a:t>v_děl</a:t>
            </a:r>
            <a:r>
              <a:rPr lang="cs-CZ" sz="2400" dirty="0">
                <a:latin typeface="Abadi" panose="020B0604020104020204" pitchFamily="34" charset="0"/>
              </a:rPr>
              <a:t>_ jsme že se kolem domu někdo tiše </a:t>
            </a:r>
            <a:r>
              <a:rPr lang="cs-CZ" sz="2400" dirty="0" err="1">
                <a:latin typeface="Abadi" panose="020B0604020104020204" pitchFamily="34" charset="0"/>
              </a:rPr>
              <a:t>poh_buje</a:t>
            </a:r>
            <a:r>
              <a:rPr lang="cs-CZ" sz="2400" dirty="0">
                <a:latin typeface="Abadi" panose="020B0604020104020204" pitchFamily="34" charset="0"/>
              </a:rPr>
              <a:t>. Nevěděl jsem </a:t>
            </a:r>
            <a:r>
              <a:rPr lang="cs-CZ" sz="2400" dirty="0" err="1">
                <a:latin typeface="Abadi" panose="020B0604020104020204" pitchFamily="34" charset="0"/>
              </a:rPr>
              <a:t>jestl</a:t>
            </a:r>
            <a:r>
              <a:rPr lang="cs-CZ" sz="2400" dirty="0">
                <a:latin typeface="Abadi" panose="020B0604020104020204" pitchFamily="34" charset="0"/>
              </a:rPr>
              <a:t>_ </a:t>
            </a:r>
            <a:r>
              <a:rPr lang="cs-CZ" sz="2400" dirty="0" err="1">
                <a:latin typeface="Abadi" panose="020B0604020104020204" pitchFamily="34" charset="0"/>
              </a:rPr>
              <a:t>m_sto</a:t>
            </a:r>
            <a:r>
              <a:rPr lang="cs-CZ" sz="2400" dirty="0">
                <a:latin typeface="Abadi" panose="020B0604020104020204" pitchFamily="34" charset="0"/>
              </a:rPr>
              <a:t> tebe neposlal_ náhradu. Přestože tě dobře znám </a:t>
            </a:r>
            <a:r>
              <a:rPr lang="cs-CZ" sz="2400" dirty="0" err="1">
                <a:latin typeface="Abadi" panose="020B0604020104020204" pitchFamily="34" charset="0"/>
              </a:rPr>
              <a:t>chvíl</a:t>
            </a:r>
            <a:r>
              <a:rPr lang="cs-CZ" sz="2400" dirty="0">
                <a:latin typeface="Abadi" panose="020B0604020104020204" pitchFamily="34" charset="0"/>
              </a:rPr>
              <a:t>_ jsem pochyboval zda ti mám věřit. Tvářil se </a:t>
            </a:r>
            <a:r>
              <a:rPr lang="cs-CZ" sz="2400" dirty="0" err="1">
                <a:latin typeface="Abadi" panose="020B0604020104020204" pitchFamily="34" charset="0"/>
              </a:rPr>
              <a:t>sebevědom</a:t>
            </a:r>
            <a:r>
              <a:rPr lang="cs-CZ" sz="2400" dirty="0">
                <a:latin typeface="Abadi" panose="020B0604020104020204" pitchFamily="34" charset="0"/>
              </a:rPr>
              <a:t>_ ale jeho řeč působila </a:t>
            </a:r>
            <a:r>
              <a:rPr lang="cs-CZ" sz="2400" dirty="0" err="1">
                <a:latin typeface="Abadi" panose="020B0604020104020204" pitchFamily="34" charset="0"/>
              </a:rPr>
              <a:t>monotón</a:t>
            </a:r>
            <a:r>
              <a:rPr lang="cs-CZ" sz="2400" dirty="0">
                <a:latin typeface="Abadi" panose="020B0604020104020204" pitchFamily="34" charset="0"/>
              </a:rPr>
              <a:t>_. Byl_ jsme na houbách a přinesl_ jsme si spoustu </a:t>
            </a:r>
            <a:r>
              <a:rPr lang="cs-CZ" sz="2400" dirty="0" err="1">
                <a:latin typeface="Abadi" panose="020B0604020104020204" pitchFamily="34" charset="0"/>
              </a:rPr>
              <a:t>bolav_ch</a:t>
            </a:r>
            <a:r>
              <a:rPr lang="cs-CZ" sz="2400" dirty="0">
                <a:latin typeface="Abadi" panose="020B0604020104020204" pitchFamily="34" charset="0"/>
              </a:rPr>
              <a:t> štípanců od komárů. Šel pomalu vedle té dívky ale </a:t>
            </a:r>
            <a:r>
              <a:rPr lang="cs-CZ" sz="2400" dirty="0" err="1">
                <a:latin typeface="Abadi" panose="020B0604020104020204" pitchFamily="34" charset="0"/>
              </a:rPr>
              <a:t>nesl_šel</a:t>
            </a:r>
            <a:r>
              <a:rPr lang="cs-CZ" sz="2400" dirty="0">
                <a:latin typeface="Abadi" panose="020B0604020104020204" pitchFamily="34" charset="0"/>
              </a:rPr>
              <a:t> jak na něj volají ab_ si to ještě </a:t>
            </a:r>
            <a:r>
              <a:rPr lang="cs-CZ" sz="2400" dirty="0" err="1">
                <a:latin typeface="Abadi" panose="020B0604020104020204" pitchFamily="34" charset="0"/>
              </a:rPr>
              <a:t>rozm_slel</a:t>
            </a:r>
            <a:r>
              <a:rPr lang="cs-CZ" sz="2400" dirty="0">
                <a:latin typeface="Abadi" panose="020B0604020104020204" pitchFamily="34" charset="0"/>
              </a:rPr>
              <a:t>. Zavolej m_ </a:t>
            </a:r>
            <a:r>
              <a:rPr lang="cs-CZ" sz="2400" dirty="0" err="1">
                <a:latin typeface="Abadi" panose="020B0604020104020204" pitchFamily="34" charset="0"/>
              </a:rPr>
              <a:t>kdyb_s</a:t>
            </a:r>
            <a:r>
              <a:rPr lang="cs-CZ" sz="2400" dirty="0">
                <a:latin typeface="Abadi" panose="020B0604020104020204" pitchFamily="34" charset="0"/>
              </a:rPr>
              <a:t> chtěl jít do kina. Setkala se s ním </a:t>
            </a:r>
            <a:r>
              <a:rPr lang="cs-CZ" sz="2400" dirty="0" err="1">
                <a:latin typeface="Abadi" panose="020B0604020104020204" pitchFamily="34" charset="0"/>
              </a:rPr>
              <a:t>soukrom</a:t>
            </a:r>
            <a:r>
              <a:rPr lang="cs-CZ" sz="2400" dirty="0">
                <a:latin typeface="Abadi" panose="020B0604020104020204" pitchFamily="34" charset="0"/>
              </a:rPr>
              <a:t>_ aby si </a:t>
            </a:r>
            <a:r>
              <a:rPr lang="cs-CZ" sz="2400" dirty="0" err="1">
                <a:latin typeface="Abadi" panose="020B0604020104020204" pitchFamily="34" charset="0"/>
              </a:rPr>
              <a:t>vzájem</a:t>
            </a:r>
            <a:r>
              <a:rPr lang="cs-CZ" sz="2400" dirty="0">
                <a:latin typeface="Abadi" panose="020B0604020104020204" pitchFamily="34" charset="0"/>
              </a:rPr>
              <a:t>_ </a:t>
            </a:r>
            <a:r>
              <a:rPr lang="cs-CZ" sz="2400" dirty="0" err="1">
                <a:latin typeface="Abadi" panose="020B0604020104020204" pitchFamily="34" charset="0"/>
              </a:rPr>
              <a:t>v_měnili</a:t>
            </a:r>
            <a:r>
              <a:rPr lang="cs-CZ" sz="2400" dirty="0">
                <a:latin typeface="Abadi" panose="020B0604020104020204" pitchFamily="34" charset="0"/>
              </a:rPr>
              <a:t> názory. Dívky chtěl_ turnaj ve </a:t>
            </a:r>
            <a:r>
              <a:rPr lang="cs-CZ" sz="2400" dirty="0" err="1">
                <a:latin typeface="Abadi" panose="020B0604020104020204" pitchFamily="34" charset="0"/>
              </a:rPr>
              <a:t>v_b_jené</a:t>
            </a:r>
            <a:r>
              <a:rPr lang="cs-CZ" sz="2400" dirty="0">
                <a:latin typeface="Abadi" panose="020B0604020104020204" pitchFamily="34" charset="0"/>
              </a:rPr>
              <a:t> </a:t>
            </a:r>
            <a:r>
              <a:rPr lang="cs-CZ" sz="2400" dirty="0" err="1">
                <a:latin typeface="Abadi" panose="020B0604020104020204" pitchFamily="34" charset="0"/>
              </a:rPr>
              <a:t>v_hrát</a:t>
            </a:r>
            <a:r>
              <a:rPr lang="cs-CZ" sz="2400" dirty="0">
                <a:latin typeface="Abadi" panose="020B0604020104020204" pitchFamily="34" charset="0"/>
              </a:rPr>
              <a:t> proto každý den </a:t>
            </a:r>
            <a:r>
              <a:rPr lang="cs-CZ" sz="2400" dirty="0" err="1">
                <a:latin typeface="Abadi" panose="020B0604020104020204" pitchFamily="34" charset="0"/>
              </a:rPr>
              <a:t>p_lně</a:t>
            </a:r>
            <a:r>
              <a:rPr lang="cs-CZ" sz="2400" dirty="0">
                <a:latin typeface="Abadi" panose="020B0604020104020204" pitchFamily="34" charset="0"/>
              </a:rPr>
              <a:t> trénoval_. Nic proti němu nemám ale ven s ním nechodím.</a:t>
            </a:r>
          </a:p>
        </p:txBody>
      </p:sp>
    </p:spTree>
    <p:extLst>
      <p:ext uri="{BB962C8B-B14F-4D97-AF65-F5344CB8AC3E}">
        <p14:creationId xmlns:p14="http://schemas.microsoft.com/office/powerpoint/2010/main" val="75043035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LightSeed_2SEEDS">
      <a:dk1>
        <a:srgbClr val="000000"/>
      </a:dk1>
      <a:lt1>
        <a:srgbClr val="FFFFFF"/>
      </a:lt1>
      <a:dk2>
        <a:srgbClr val="342441"/>
      </a:dk2>
      <a:lt2>
        <a:srgbClr val="E5E8E2"/>
      </a:lt2>
      <a:accent1>
        <a:srgbClr val="A07FBA"/>
      </a:accent1>
      <a:accent2>
        <a:srgbClr val="9D96C6"/>
      </a:accent2>
      <a:accent3>
        <a:srgbClr val="C392C4"/>
      </a:accent3>
      <a:accent4>
        <a:srgbClr val="BA9B7F"/>
      </a:accent4>
      <a:accent5>
        <a:srgbClr val="A9A480"/>
      </a:accent5>
      <a:accent6>
        <a:srgbClr val="9AAA74"/>
      </a:accent6>
      <a:hlink>
        <a:srgbClr val="6D8C55"/>
      </a:hlink>
      <a:folHlink>
        <a:srgbClr val="7F7F7F"/>
      </a:folHlink>
    </a:clrScheme>
    <a:fontScheme name="Retrospect">
      <a:majorFont>
        <a:latin typeface="Georgia Pro Cond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Speak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1867</TotalTime>
  <Words>631</Words>
  <Application>Microsoft Office PowerPoint</Application>
  <PresentationFormat>Širokoúhlá obrazovka</PresentationFormat>
  <Paragraphs>102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Abadi</vt:lpstr>
      <vt:lpstr>Arial</vt:lpstr>
      <vt:lpstr>Calibri</vt:lpstr>
      <vt:lpstr>Georgia Pro Cond Light</vt:lpstr>
      <vt:lpstr>Speak Pro</vt:lpstr>
      <vt:lpstr>RetrospectVTI</vt:lpstr>
      <vt:lpstr>SLOVNÍ DRUHY </vt:lpstr>
      <vt:lpstr>DOPLŇTE TABULKU</vt:lpstr>
      <vt:lpstr>Podle barev najdi v tabulce 11 částic a vypiš je. Vyšla ti tajenka?</vt:lpstr>
      <vt:lpstr>Jakými slovními druhy jsou vyznačená slova? Napiš odpovídající číslici (3 – zájmeno, 5 – sloveso, …). </vt:lpstr>
      <vt:lpstr>Začni modrým políčkem, jdi po směru šipek pouze po spojkách a vyjde ti dokončení tajenky.</vt:lpstr>
      <vt:lpstr>TAJENKA: Částice se latinsky nazývají ……. </vt:lpstr>
      <vt:lpstr>Tvoř věty a souvětí podle zadání.</vt:lpstr>
      <vt:lpstr>Utvoř zadaný slovesný tvar u následujících výrazů.</vt:lpstr>
      <vt:lpstr>Doplň interpunkci a chybějící písmena. Své volby zdůvodni a věty přepiš do sešitu.</vt:lpstr>
      <vt:lpstr>JAK SE TI DNES PRACOVALO?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SLOVNÍ DRUHY</dc:title>
  <dc:creator>Smetanová, Jana</dc:creator>
  <cp:lastModifiedBy>Smetanová, Jana</cp:lastModifiedBy>
  <cp:revision>3</cp:revision>
  <dcterms:created xsi:type="dcterms:W3CDTF">2023-02-25T18:12:31Z</dcterms:created>
  <dcterms:modified xsi:type="dcterms:W3CDTF">2025-02-17T09:15:22Z</dcterms:modified>
</cp:coreProperties>
</file>