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0D604-2CB4-411C-9331-14DDE51D0C93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E7EDB-6766-4C41-B664-F55CDEEDA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827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995B0-CB97-4049-97AF-941EA1A9A77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8D7368D-31D9-8101-473D-CD39E706F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6401" y="3378954"/>
            <a:ext cx="6394567" cy="3479046"/>
          </a:xfrm>
          <a:custGeom>
            <a:avLst/>
            <a:gdLst>
              <a:gd name="connsiteX0" fmla="*/ 5171297 w 6394567"/>
              <a:gd name="connsiteY0" fmla="*/ 284 h 3479046"/>
              <a:gd name="connsiteX1" fmla="*/ 6394290 w 6394567"/>
              <a:gd name="connsiteY1" fmla="*/ 430072 h 3479046"/>
              <a:gd name="connsiteX2" fmla="*/ 6394567 w 6394567"/>
              <a:gd name="connsiteY2" fmla="*/ 430316 h 3479046"/>
              <a:gd name="connsiteX3" fmla="*/ 6394567 w 6394567"/>
              <a:gd name="connsiteY3" fmla="*/ 3479046 h 3479046"/>
              <a:gd name="connsiteX4" fmla="*/ 0 w 6394567"/>
              <a:gd name="connsiteY4" fmla="*/ 3479046 h 3479046"/>
              <a:gd name="connsiteX5" fmla="*/ 3916974 w 6394567"/>
              <a:gd name="connsiteY5" fmla="*/ 405504 h 3479046"/>
              <a:gd name="connsiteX6" fmla="*/ 3959456 w 6394567"/>
              <a:gd name="connsiteY6" fmla="*/ 373857 h 3479046"/>
              <a:gd name="connsiteX7" fmla="*/ 5052215 w 6394567"/>
              <a:gd name="connsiteY7" fmla="*/ 1756 h 3479046"/>
              <a:gd name="connsiteX8" fmla="*/ 5171297 w 6394567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394567" h="3479046">
                <a:moveTo>
                  <a:pt x="5171297" y="284"/>
                </a:moveTo>
                <a:cubicBezTo>
                  <a:pt x="5607674" y="7531"/>
                  <a:pt x="6039042" y="153650"/>
                  <a:pt x="6394290" y="430072"/>
                </a:cubicBezTo>
                <a:lnTo>
                  <a:pt x="6394567" y="430316"/>
                </a:lnTo>
                <a:lnTo>
                  <a:pt x="6394567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39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F32C74-82F4-2A29-889B-EF23CEE6A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1" y="1122363"/>
            <a:ext cx="6211185" cy="2305246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CADD6-278F-604C-8A38-BBBAFC675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2" y="3549048"/>
            <a:ext cx="5029198" cy="1956278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43946B-3F5A-C916-B62B-8D5938EA8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86539F-2DB8-FCDA-C884-9C3CD29B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DAA7B3-5D3B-D493-8F6F-1FEBB857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9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50D2E-0561-F284-F89A-AAE3CD09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10239338" cy="9536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57C4C-16EC-2477-6332-830F53011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9848" y="2139696"/>
            <a:ext cx="10239338" cy="367768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940D3-6996-1C08-F1AF-87C354657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76C3-588F-B636-8CE0-AA2CBFBCE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EF8A9-EB1E-B344-A4B8-B58D0633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6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EF3A28-33E4-2796-AE7A-1234569F5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4950" y="1081177"/>
            <a:ext cx="2508849" cy="463382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D185FC-2BBB-E997-A5CD-F2C6CF6B7C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6800" y="1081177"/>
            <a:ext cx="7505700" cy="463382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14B3C-96CD-071C-C2AD-2C7E04F81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A2B04-F5E0-C5A3-C77D-6AE9A9E9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55BC2-C712-C4A4-50EC-E10D88344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80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A4769-9A55-AF9B-4CE4-DFA07E711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45D9E-DBB4-B890-88D5-B4C0359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15260-1C0B-A965-3114-D7C40D18B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F4D1-0334-3F24-69B4-06C7BD74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BA76D-3B8B-429D-9B32-54D6A629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45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9C414-4A2F-78AF-ED60-6130D4C563B3}"/>
              </a:ext>
            </a:extLst>
          </p:cNvPr>
          <p:cNvSpPr/>
          <p:nvPr/>
        </p:nvSpPr>
        <p:spPr>
          <a:xfrm>
            <a:off x="6284115" y="3378954"/>
            <a:ext cx="5907885" cy="3479046"/>
          </a:xfrm>
          <a:custGeom>
            <a:avLst/>
            <a:gdLst>
              <a:gd name="connsiteX0" fmla="*/ 5171297 w 5907885"/>
              <a:gd name="connsiteY0" fmla="*/ 284 h 3479046"/>
              <a:gd name="connsiteX1" fmla="*/ 5813217 w 5907885"/>
              <a:gd name="connsiteY1" fmla="*/ 114238 h 3479046"/>
              <a:gd name="connsiteX2" fmla="*/ 5907885 w 5907885"/>
              <a:gd name="connsiteY2" fmla="*/ 151524 h 3479046"/>
              <a:gd name="connsiteX3" fmla="*/ 5907885 w 5907885"/>
              <a:gd name="connsiteY3" fmla="*/ 3479046 h 3479046"/>
              <a:gd name="connsiteX4" fmla="*/ 0 w 5907885"/>
              <a:gd name="connsiteY4" fmla="*/ 3479046 h 3479046"/>
              <a:gd name="connsiteX5" fmla="*/ 3916974 w 5907885"/>
              <a:gd name="connsiteY5" fmla="*/ 405504 h 3479046"/>
              <a:gd name="connsiteX6" fmla="*/ 3959456 w 5907885"/>
              <a:gd name="connsiteY6" fmla="*/ 373857 h 3479046"/>
              <a:gd name="connsiteX7" fmla="*/ 5052215 w 5907885"/>
              <a:gd name="connsiteY7" fmla="*/ 1756 h 3479046"/>
              <a:gd name="connsiteX8" fmla="*/ 5171297 w 5907885"/>
              <a:gd name="connsiteY8" fmla="*/ 284 h 347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07885" h="3479046">
                <a:moveTo>
                  <a:pt x="5171297" y="284"/>
                </a:moveTo>
                <a:cubicBezTo>
                  <a:pt x="5389485" y="3908"/>
                  <a:pt x="5606422" y="42249"/>
                  <a:pt x="5813217" y="114238"/>
                </a:cubicBezTo>
                <a:lnTo>
                  <a:pt x="5907885" y="151524"/>
                </a:lnTo>
                <a:lnTo>
                  <a:pt x="5907885" y="3479046"/>
                </a:lnTo>
                <a:lnTo>
                  <a:pt x="0" y="3479046"/>
                </a:lnTo>
                <a:lnTo>
                  <a:pt x="3916974" y="405504"/>
                </a:lnTo>
                <a:lnTo>
                  <a:pt x="3959456" y="373857"/>
                </a:lnTo>
                <a:cubicBezTo>
                  <a:pt x="4291086" y="139664"/>
                  <a:pt x="4671097" y="17528"/>
                  <a:pt x="5052215" y="1756"/>
                </a:cubicBezTo>
                <a:cubicBezTo>
                  <a:pt x="5091916" y="114"/>
                  <a:pt x="5131627" y="-375"/>
                  <a:pt x="5171297" y="284"/>
                </a:cubicBezTo>
                <a:close/>
              </a:path>
            </a:pathLst>
          </a:custGeom>
          <a:gradFill>
            <a:gsLst>
              <a:gs pos="2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3410AE4-7FC7-589E-B6D3-0DA7B5FC5CE3}"/>
              </a:ext>
            </a:extLst>
          </p:cNvPr>
          <p:cNvSpPr/>
          <p:nvPr/>
        </p:nvSpPr>
        <p:spPr>
          <a:xfrm flipH="1" flipV="1">
            <a:off x="0" y="0"/>
            <a:ext cx="2923855" cy="1479128"/>
          </a:xfrm>
          <a:custGeom>
            <a:avLst/>
            <a:gdLst>
              <a:gd name="connsiteX0" fmla="*/ 2923855 w 2923855"/>
              <a:gd name="connsiteY0" fmla="*/ 1479128 h 1479128"/>
              <a:gd name="connsiteX1" fmla="*/ 0 w 2923855"/>
              <a:gd name="connsiteY1" fmla="*/ 1479128 h 1479128"/>
              <a:gd name="connsiteX2" fmla="*/ 1368245 w 2923855"/>
              <a:gd name="connsiteY2" fmla="*/ 405504 h 1479128"/>
              <a:gd name="connsiteX3" fmla="*/ 1410727 w 2923855"/>
              <a:gd name="connsiteY3" fmla="*/ 373857 h 1479128"/>
              <a:gd name="connsiteX4" fmla="*/ 2503486 w 2923855"/>
              <a:gd name="connsiteY4" fmla="*/ 1756 h 1479128"/>
              <a:gd name="connsiteX5" fmla="*/ 2622568 w 2923855"/>
              <a:gd name="connsiteY5" fmla="*/ 284 h 1479128"/>
              <a:gd name="connsiteX6" fmla="*/ 2785835 w 2923855"/>
              <a:gd name="connsiteY6" fmla="*/ 9494 h 1479128"/>
              <a:gd name="connsiteX7" fmla="*/ 2923855 w 2923855"/>
              <a:gd name="connsiteY7" fmla="*/ 28352 h 1479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23855" h="1479128">
                <a:moveTo>
                  <a:pt x="2923855" y="1479128"/>
                </a:moveTo>
                <a:lnTo>
                  <a:pt x="0" y="1479128"/>
                </a:lnTo>
                <a:lnTo>
                  <a:pt x="1368245" y="405504"/>
                </a:lnTo>
                <a:lnTo>
                  <a:pt x="1410727" y="373857"/>
                </a:lnTo>
                <a:cubicBezTo>
                  <a:pt x="1742357" y="139664"/>
                  <a:pt x="2122368" y="17528"/>
                  <a:pt x="2503486" y="1756"/>
                </a:cubicBezTo>
                <a:cubicBezTo>
                  <a:pt x="2543187" y="114"/>
                  <a:pt x="2582898" y="-375"/>
                  <a:pt x="2622568" y="284"/>
                </a:cubicBezTo>
                <a:cubicBezTo>
                  <a:pt x="2677115" y="1190"/>
                  <a:pt x="2731584" y="4266"/>
                  <a:pt x="2785835" y="9494"/>
                </a:cubicBezTo>
                <a:lnTo>
                  <a:pt x="2923855" y="28352"/>
                </a:lnTo>
                <a:close/>
              </a:path>
            </a:pathLst>
          </a:custGeom>
          <a:gradFill>
            <a:gsLst>
              <a:gs pos="33000">
                <a:schemeClr val="bg2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81CBD-08D9-3C9A-7620-24F2D640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09738"/>
            <a:ext cx="6455434" cy="2981274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5AE2B-1716-CEEC-73F8-E81F59192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0" y="4759252"/>
            <a:ext cx="5397260" cy="95574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F3052-6EE8-979F-04FB-1B8DF81F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6285-161A-6869-27C2-0A159C234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ED64F-5DAB-238D-C34A-1DCCB1222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62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484D0-7460-7B08-F1EE-96EABE402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36841"/>
            <a:ext cx="10092477" cy="953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0B7F9-8ECB-7079-A11E-51D3903E2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97161-CAF5-CA48-D814-7ACD43AB9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9795" y="2117341"/>
            <a:ext cx="4809482" cy="3760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3BD680-4E7A-5155-3CAE-6BD44EE8B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A152D-EFF2-B3AA-3F25-14E11367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D6032-FD7A-BFFD-9BE5-48EDBEFBD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1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7F4D-4855-340E-03F3-4860885E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63283"/>
            <a:ext cx="10096500" cy="9160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EB472-7426-C288-B5F6-0A1232DC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6801" y="1879287"/>
            <a:ext cx="4739628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94F9C-B6FA-97C3-F618-0CF956CB5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6801" y="2505075"/>
            <a:ext cx="4739628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F5665C-7910-AFA2-350F-42C06ED5AF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0330" y="1879287"/>
            <a:ext cx="4762970" cy="582117"/>
          </a:xfrm>
        </p:spPr>
        <p:txBody>
          <a:bodyPr anchor="b">
            <a:noAutofit/>
          </a:bodyPr>
          <a:lstStyle>
            <a:lvl1pPr marL="0" indent="0">
              <a:buNone/>
              <a:defRPr sz="1400" b="1" cap="all" spc="25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71352E-1DE0-F0CD-6F81-1D8FF59C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0330" y="2505075"/>
            <a:ext cx="4762970" cy="33896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8F7E4-7D9E-4736-3269-4F0C4699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8386CF-9A84-8D2A-BC47-C951DD994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80844D-FE1F-49E7-3BBD-527FB72EC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3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F691C-93A5-1364-00A9-A470C289F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57223"/>
            <a:ext cx="8886884" cy="1043078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E055BD-4154-B9D1-0B5B-B1E3A06B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2A9E4A-03D1-7A8B-233D-014A3248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2CEFC4-D276-DF45-F395-F5BD2EA7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4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2C0AD-76F4-FCE4-2717-0A9AA435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3BB66-3F41-7F1D-5108-B3F679A8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AA6DA0-07AE-4BE4-B82F-7936D0E3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6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BFB75-C953-0BD0-4E2E-71776742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70626"/>
            <a:ext cx="3705225" cy="1286774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1AA52-60F3-40F2-673B-5848F4253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75426"/>
            <a:ext cx="5980112" cy="47683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0167E8-C561-5A72-AED3-442F66DDEE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BFED3-7CB3-1B8B-9504-13A121CA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2456C9-19A0-4441-B1AF-B7AFBF64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898EA-84CC-411C-0012-D31495369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2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1E10-1458-2553-05B4-313F7E26D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782128"/>
            <a:ext cx="3705225" cy="1275272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C0F677-F177-6DED-1920-685B9D9FF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43000"/>
            <a:ext cx="5980112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D1CB1-2109-480E-8904-4077C94D6E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657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0DB38-7CB9-2140-BC21-6D2E7DD0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B448AD-3B1D-4B5E-CAB9-BB5FD2CDE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EF53D-CF5A-87A2-E973-3B8CCDEBA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08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1F4A25-A386-9574-775C-E5E5F9FC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936841"/>
            <a:ext cx="8886884" cy="9536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F7885F-2B7B-74DB-9996-E0ACEBC9D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2139696"/>
            <a:ext cx="8883836" cy="3677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4F519-BA47-2B81-CC1C-7E1F119EC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7379" y="4629744"/>
            <a:ext cx="2653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2/2/2025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52D7B-C352-1630-4C3D-7D5983C04D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2" y="6318446"/>
            <a:ext cx="2743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04F0-DF9B-480B-CC46-BAE7A81FB7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318446"/>
            <a:ext cx="615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/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9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Neue Haas Grotesk Text Pro" panose="020B05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68B51F-0397-D568-D929-A4F9A9CC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94388B-D31C-6AB3-47B8-093052CE6E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6349" b="7401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0F200B6-228D-F4F2-C6FF-D4257EC20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540000" flipH="1">
            <a:off x="4556932" y="3127849"/>
            <a:ext cx="7654355" cy="3796328"/>
          </a:xfrm>
          <a:custGeom>
            <a:avLst/>
            <a:gdLst>
              <a:gd name="connsiteX0" fmla="*/ 1835852 w 7654355"/>
              <a:gd name="connsiteY0" fmla="*/ 1549 h 3796328"/>
              <a:gd name="connsiteX1" fmla="*/ 20604 w 7654355"/>
              <a:gd name="connsiteY1" fmla="*/ 803783 h 3796328"/>
              <a:gd name="connsiteX2" fmla="*/ 0 w 7654355"/>
              <a:gd name="connsiteY2" fmla="*/ 826352 h 3796328"/>
              <a:gd name="connsiteX3" fmla="*/ 51841 w 7654355"/>
              <a:gd name="connsiteY3" fmla="*/ 3796328 h 3796328"/>
              <a:gd name="connsiteX4" fmla="*/ 7654355 w 7654355"/>
              <a:gd name="connsiteY4" fmla="*/ 3663625 h 3796328"/>
              <a:gd name="connsiteX5" fmla="*/ 3473222 w 7654355"/>
              <a:gd name="connsiteY5" fmla="*/ 499129 h 3796328"/>
              <a:gd name="connsiteX6" fmla="*/ 3417360 w 7654355"/>
              <a:gd name="connsiteY6" fmla="*/ 459014 h 3796328"/>
              <a:gd name="connsiteX7" fmla="*/ 1990462 w 7654355"/>
              <a:gd name="connsiteY7" fmla="*/ 763 h 3796328"/>
              <a:gd name="connsiteX8" fmla="*/ 1835852 w 7654355"/>
              <a:gd name="connsiteY8" fmla="*/ 1549 h 3796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654355" h="3796328">
                <a:moveTo>
                  <a:pt x="1835852" y="1549"/>
                </a:moveTo>
                <a:cubicBezTo>
                  <a:pt x="1166613" y="24353"/>
                  <a:pt x="510847" y="298769"/>
                  <a:pt x="20604" y="803783"/>
                </a:cubicBezTo>
                <a:lnTo>
                  <a:pt x="0" y="826352"/>
                </a:lnTo>
                <a:lnTo>
                  <a:pt x="51841" y="3796328"/>
                </a:lnTo>
                <a:lnTo>
                  <a:pt x="7654355" y="3663625"/>
                </a:lnTo>
                <a:lnTo>
                  <a:pt x="3473222" y="499129"/>
                </a:lnTo>
                <a:lnTo>
                  <a:pt x="3417360" y="459014"/>
                </a:lnTo>
                <a:cubicBezTo>
                  <a:pt x="2981578" y="162529"/>
                  <a:pt x="2485536" y="12600"/>
                  <a:pt x="1990462" y="763"/>
                </a:cubicBezTo>
                <a:cubicBezTo>
                  <a:pt x="1938891" y="-470"/>
                  <a:pt x="1887332" y="-206"/>
                  <a:pt x="1835852" y="1549"/>
                </a:cubicBezTo>
                <a:close/>
              </a:path>
            </a:pathLst>
          </a:custGeom>
          <a:gradFill>
            <a:gsLst>
              <a:gs pos="22000">
                <a:schemeClr val="bg2">
                  <a:alpha val="80000"/>
                </a:schemeClr>
              </a:gs>
              <a:gs pos="100000">
                <a:schemeClr val="accent1">
                  <a:lumMod val="60000"/>
                  <a:lumOff val="40000"/>
                  <a:alpha val="84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F82D0C7-D43D-4C3F-ACAA-A27348A18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1084" y="2196256"/>
            <a:ext cx="4224916" cy="1232744"/>
          </a:xfrm>
        </p:spPr>
        <p:txBody>
          <a:bodyPr anchor="ctr">
            <a:normAutofit/>
          </a:bodyPr>
          <a:lstStyle/>
          <a:p>
            <a:pPr algn="r"/>
            <a:r>
              <a:rPr lang="cs-CZ" sz="3200" dirty="0"/>
              <a:t>SLOVESNÝ ROD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56E18E-D264-CE52-3BD5-EA53851960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0281" y="3847907"/>
            <a:ext cx="3129921" cy="1010882"/>
          </a:xfrm>
        </p:spPr>
        <p:txBody>
          <a:bodyPr anchor="b">
            <a:normAutofit/>
          </a:bodyPr>
          <a:lstStyle/>
          <a:p>
            <a:pPr algn="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302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662871" y="3344480"/>
            <a:ext cx="66247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b="1" dirty="0">
                <a:solidFill>
                  <a:schemeClr val="tx2">
                    <a:lumMod val="75000"/>
                  </a:schemeClr>
                </a:solidFill>
              </a:rPr>
              <a:t>SLOVESNÝ ROD</a:t>
            </a:r>
          </a:p>
        </p:txBody>
      </p:sp>
      <p:pic>
        <p:nvPicPr>
          <p:cNvPr id="1026" name="Picture 2" descr="C:\Users\ředitelka\AppData\Local\Microsoft\Windows\Temporary Internet Files\Content.IE5\NYYBAQM7\MC90020347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68208" y="404664"/>
            <a:ext cx="223224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63552" y="188641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Podtrhni ve větách podmět a přísudek.</a:t>
            </a:r>
          </a:p>
        </p:txBody>
      </p:sp>
      <p:sp>
        <p:nvSpPr>
          <p:cNvPr id="3" name="Obdélník 2"/>
          <p:cNvSpPr/>
          <p:nvPr/>
        </p:nvSpPr>
        <p:spPr>
          <a:xfrm>
            <a:off x="1775520" y="1988840"/>
            <a:ext cx="3456384" cy="266429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528048" y="1988840"/>
            <a:ext cx="3888432" cy="2664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91544" y="227687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Husité dobyli hrad.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600056" y="2276873"/>
            <a:ext cx="34563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Hrad byl dobyt husity.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2279576" y="2780928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6744072" y="2708920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>
            <a:off x="3143672" y="2780928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/>
          <p:nvPr/>
        </p:nvCxnSpPr>
        <p:spPr>
          <a:xfrm>
            <a:off x="7608168" y="2708920"/>
            <a:ext cx="12241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1813232" y="3717032"/>
            <a:ext cx="176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Původce děje: 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813232" y="3140968"/>
            <a:ext cx="118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Podmět: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528048" y="3140968"/>
            <a:ext cx="115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Podmět: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6600056" y="3717032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Původce děje:</a:t>
            </a:r>
          </a:p>
        </p:txBody>
      </p:sp>
      <p:sp>
        <p:nvSpPr>
          <p:cNvPr id="38" name="Zaoblený obdélník 37"/>
          <p:cNvSpPr/>
          <p:nvPr/>
        </p:nvSpPr>
        <p:spPr>
          <a:xfrm>
            <a:off x="1919536" y="764704"/>
            <a:ext cx="345638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slovesný rod činný</a:t>
            </a:r>
          </a:p>
        </p:txBody>
      </p:sp>
      <p:sp>
        <p:nvSpPr>
          <p:cNvPr id="39" name="Zaoblený obdélník 38"/>
          <p:cNvSpPr/>
          <p:nvPr/>
        </p:nvSpPr>
        <p:spPr>
          <a:xfrm>
            <a:off x="6672064" y="764704"/>
            <a:ext cx="3456384" cy="936104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slovesný rod trpný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1775520" y="5949281"/>
            <a:ext cx="4283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Vyjadřuje, co činí původce děje. </a:t>
            </a:r>
          </a:p>
        </p:txBody>
      </p:sp>
      <p:sp>
        <p:nvSpPr>
          <p:cNvPr id="41" name="TextovéPole 40"/>
          <p:cNvSpPr txBox="1"/>
          <p:nvPr/>
        </p:nvSpPr>
        <p:spPr>
          <a:xfrm>
            <a:off x="3071664" y="314096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husité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3575720" y="371703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husité</a:t>
            </a:r>
          </a:p>
        </p:txBody>
      </p:sp>
      <p:sp>
        <p:nvSpPr>
          <p:cNvPr id="44" name="TextovéPole 43"/>
          <p:cNvSpPr txBox="1"/>
          <p:nvPr/>
        </p:nvSpPr>
        <p:spPr>
          <a:xfrm>
            <a:off x="8567737" y="3696997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husité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7680176" y="314096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3">
                    <a:lumMod val="50000"/>
                  </a:schemeClr>
                </a:solidFill>
              </a:rPr>
              <a:t>hrad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6384032" y="4941169"/>
            <a:ext cx="3960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Původcem děje není podmět.</a:t>
            </a:r>
          </a:p>
        </p:txBody>
      </p:sp>
      <p:sp>
        <p:nvSpPr>
          <p:cNvPr id="47" name="TextovéPole 46"/>
          <p:cNvSpPr txBox="1"/>
          <p:nvPr/>
        </p:nvSpPr>
        <p:spPr>
          <a:xfrm>
            <a:off x="6384032" y="5805265"/>
            <a:ext cx="41044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Vyjadřuje, co činí někdo jiný než podmět.</a:t>
            </a:r>
          </a:p>
        </p:txBody>
      </p:sp>
      <p:sp>
        <p:nvSpPr>
          <p:cNvPr id="48" name="TextovéPole 47"/>
          <p:cNvSpPr txBox="1"/>
          <p:nvPr/>
        </p:nvSpPr>
        <p:spPr>
          <a:xfrm>
            <a:off x="1775520" y="4941169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Původcem děje je podmět.</a:t>
            </a:r>
          </a:p>
        </p:txBody>
      </p:sp>
      <p:pic>
        <p:nvPicPr>
          <p:cNvPr id="2050" name="Picture 2" descr="C:\Users\ředitelka\AppData\Local\Microsoft\Windows\Temporary Internet Files\Content.IE5\GAT7EAFJ\MC9002904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1904" y="1988840"/>
            <a:ext cx="1258432" cy="2580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719736" y="260648"/>
            <a:ext cx="4032448" cy="72008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/>
              <a:t>slovesný rod trpný</a:t>
            </a:r>
          </a:p>
        </p:txBody>
      </p:sp>
      <p:sp>
        <p:nvSpPr>
          <p:cNvPr id="3" name="Obdélník 2"/>
          <p:cNvSpPr/>
          <p:nvPr/>
        </p:nvSpPr>
        <p:spPr>
          <a:xfrm>
            <a:off x="1847528" y="1268760"/>
            <a:ext cx="3312368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opisný tvar trpný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6312024" y="1340768"/>
            <a:ext cx="3312368" cy="8640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zvratná podoba slovesa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91544" y="2276872"/>
            <a:ext cx="34563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Hradby </a:t>
            </a:r>
            <a:r>
              <a:rPr lang="cs-CZ" sz="2000" b="1" dirty="0"/>
              <a:t>byly obsazeny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Obránci hradu </a:t>
            </a:r>
            <a:r>
              <a:rPr lang="cs-CZ" sz="2000" b="1" dirty="0"/>
              <a:t>byli zajati</a:t>
            </a:r>
            <a:r>
              <a:rPr lang="cs-CZ" sz="2000" dirty="0"/>
              <a:t>.</a:t>
            </a:r>
          </a:p>
          <a:p>
            <a:endParaRPr lang="cs-CZ" sz="2000" dirty="0"/>
          </a:p>
          <a:p>
            <a:r>
              <a:rPr lang="cs-CZ" sz="2000" dirty="0"/>
              <a:t>Tvrz </a:t>
            </a:r>
            <a:r>
              <a:rPr lang="cs-CZ" sz="2000" b="1" dirty="0"/>
              <a:t>bude vypálena </a:t>
            </a:r>
            <a:r>
              <a:rPr lang="cs-CZ" sz="2000" dirty="0"/>
              <a:t>dobyvateli.</a:t>
            </a:r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40016" y="2348881"/>
            <a:ext cx="41044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Prohlídky hradu </a:t>
            </a:r>
            <a:r>
              <a:rPr lang="cs-CZ" sz="2000" b="1" dirty="0"/>
              <a:t>se provádějí </a:t>
            </a:r>
            <a:r>
              <a:rPr lang="cs-CZ" sz="2000" dirty="0"/>
              <a:t>od jara do podzimu.</a:t>
            </a:r>
          </a:p>
          <a:p>
            <a:endParaRPr lang="cs-CZ" sz="2000" dirty="0"/>
          </a:p>
          <a:p>
            <a:r>
              <a:rPr lang="cs-CZ" sz="2000" dirty="0"/>
              <a:t>Hrad </a:t>
            </a:r>
            <a:r>
              <a:rPr lang="cs-CZ" sz="2000" b="1" dirty="0"/>
              <a:t>se</a:t>
            </a:r>
            <a:r>
              <a:rPr lang="cs-CZ" sz="2000" dirty="0"/>
              <a:t> každý rok po částech </a:t>
            </a:r>
            <a:r>
              <a:rPr lang="cs-CZ" sz="2000" b="1" dirty="0"/>
              <a:t>opravuje</a:t>
            </a:r>
            <a:r>
              <a:rPr lang="cs-CZ" sz="2000" dirty="0"/>
              <a:t>.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03512" y="4270342"/>
            <a:ext cx="4320480" cy="131889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/>
              <a:t>tvar slovesa být + trpná podoba slovesa</a:t>
            </a:r>
          </a:p>
          <a:p>
            <a:pPr algn="ctr"/>
            <a:endParaRPr lang="cs-CZ" sz="2000" dirty="0"/>
          </a:p>
          <a:p>
            <a:pPr algn="ctr"/>
            <a:r>
              <a:rPr lang="cs-CZ" sz="2400" dirty="0"/>
              <a:t>-</a:t>
            </a:r>
            <a:r>
              <a:rPr lang="cs-CZ" sz="2400" dirty="0" err="1"/>
              <a:t>en</a:t>
            </a:r>
            <a:r>
              <a:rPr lang="cs-CZ" sz="2400" dirty="0"/>
              <a:t>/-n , -t</a:t>
            </a:r>
          </a:p>
        </p:txBody>
      </p:sp>
      <p:sp>
        <p:nvSpPr>
          <p:cNvPr id="8" name="Obdélník 7"/>
          <p:cNvSpPr/>
          <p:nvPr/>
        </p:nvSpPr>
        <p:spPr>
          <a:xfrm>
            <a:off x="6384032" y="4270342"/>
            <a:ext cx="3960440" cy="124689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000" dirty="0"/>
          </a:p>
          <a:p>
            <a:pPr algn="ctr"/>
            <a:endParaRPr lang="cs-CZ" sz="2000" dirty="0"/>
          </a:p>
          <a:p>
            <a:pPr algn="ctr"/>
            <a:r>
              <a:rPr lang="cs-CZ" sz="2000" dirty="0"/>
              <a:t>sloveso ve 3. osobě + zvratné zájmeno se</a:t>
            </a:r>
          </a:p>
          <a:p>
            <a:pPr algn="ctr"/>
            <a:endParaRPr lang="cs-CZ" sz="2000" dirty="0"/>
          </a:p>
          <a:p>
            <a:pPr algn="ctr"/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03512" y="558924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Pozor! Slovesa se zvratným zájmenem </a:t>
            </a:r>
            <a:r>
              <a:rPr lang="cs-CZ" sz="2400" b="1" dirty="0"/>
              <a:t>se </a:t>
            </a:r>
            <a:r>
              <a:rPr lang="cs-CZ" sz="2400" dirty="0"/>
              <a:t>v infinitivu jsou vždy v rodě činném: dívat se – dívá se,  usmívat se – usmívá se</a:t>
            </a:r>
          </a:p>
        </p:txBody>
      </p:sp>
      <p:pic>
        <p:nvPicPr>
          <p:cNvPr id="1030" name="Picture 6" descr="C:\Users\ředitelka\AppData\Local\Microsoft\Windows\Temporary Internet Files\Content.IE5\MX8ZZPUF\MC9004151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32304" y="0"/>
            <a:ext cx="1512168" cy="1124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43472" y="296654"/>
            <a:ext cx="8352928" cy="7200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/>
              <a:t>U slovesných tvarů urči rod - Č = činný rod, T = trpný rod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50449" y="1412777"/>
            <a:ext cx="107936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Vydali jsme se na prohlídku hradu. Středověké hrady se však stavěly </a:t>
            </a:r>
          </a:p>
          <a:p>
            <a:endParaRPr lang="cs-CZ" sz="2400" dirty="0"/>
          </a:p>
          <a:p>
            <a:r>
              <a:rPr lang="cs-CZ" sz="2400" dirty="0"/>
              <a:t>na nejvýše položených místech v kraji. Už v polovině kopce jsme byli </a:t>
            </a:r>
          </a:p>
          <a:p>
            <a:endParaRPr lang="cs-CZ" sz="2400" dirty="0"/>
          </a:p>
          <a:p>
            <a:r>
              <a:rPr lang="cs-CZ" sz="2400" dirty="0"/>
              <a:t>unaveni. Naštěstí pro nás byla vedoucím naší výpravy vyhlášena </a:t>
            </a:r>
          </a:p>
          <a:p>
            <a:endParaRPr lang="cs-CZ" sz="2400" dirty="0"/>
          </a:p>
          <a:p>
            <a:r>
              <a:rPr lang="cs-CZ" sz="2400" dirty="0"/>
              <a:t>zdravotní přestávka. Vstupenky do hradu se prodávaly hned 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za branou. Průvodce nám ukázal vše od hladomorny až po hradní </a:t>
            </a:r>
          </a:p>
          <a:p>
            <a:endParaRPr lang="cs-CZ" sz="2400" dirty="0"/>
          </a:p>
          <a:p>
            <a:r>
              <a:rPr lang="cs-CZ" sz="2400" dirty="0"/>
              <a:t>hlásku. Náš příští výlet bude naplánován na nějaký zámek v údolí.</a:t>
            </a: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793185" y="1844824"/>
            <a:ext cx="158417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481704" y="107393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Č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8400256" y="1844824"/>
            <a:ext cx="2160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9336360" y="1844824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9552384" y="1196753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T</a:t>
            </a:r>
          </a:p>
        </p:txBody>
      </p:sp>
      <p:cxnSp>
        <p:nvCxnSpPr>
          <p:cNvPr id="15" name="Přímá spojovací čára 14"/>
          <p:cNvCxnSpPr>
            <a:cxnSpLocks/>
          </p:cNvCxnSpPr>
          <p:nvPr/>
        </p:nvCxnSpPr>
        <p:spPr>
          <a:xfrm>
            <a:off x="9150063" y="2583758"/>
            <a:ext cx="112515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9408368" y="198884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T</a:t>
            </a: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4376470" y="3295536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8544272" y="3284984"/>
            <a:ext cx="12241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9048328" y="2708921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T</a:t>
            </a:r>
          </a:p>
        </p:txBody>
      </p:sp>
      <p:cxnSp>
        <p:nvCxnSpPr>
          <p:cNvPr id="23" name="Přímá spojovací čára 22"/>
          <p:cNvCxnSpPr>
            <a:cxnSpLocks/>
          </p:cNvCxnSpPr>
          <p:nvPr/>
        </p:nvCxnSpPr>
        <p:spPr>
          <a:xfrm>
            <a:off x="6579909" y="4005064"/>
            <a:ext cx="189235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7536160" y="342900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T</a:t>
            </a:r>
          </a:p>
        </p:txBody>
      </p:sp>
      <p:cxnSp>
        <p:nvCxnSpPr>
          <p:cNvPr id="26" name="Přímá spojovací čára 25"/>
          <p:cNvCxnSpPr/>
          <p:nvPr/>
        </p:nvCxnSpPr>
        <p:spPr>
          <a:xfrm>
            <a:off x="4367808" y="4781704"/>
            <a:ext cx="7920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ovéPole 26"/>
          <p:cNvSpPr txBox="1"/>
          <p:nvPr/>
        </p:nvSpPr>
        <p:spPr>
          <a:xfrm>
            <a:off x="4655840" y="406865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Č</a:t>
            </a:r>
          </a:p>
        </p:txBody>
      </p:sp>
      <p:cxnSp>
        <p:nvCxnSpPr>
          <p:cNvPr id="29" name="Přímá spojovací čára 28"/>
          <p:cNvCxnSpPr>
            <a:cxnSpLocks/>
          </p:cNvCxnSpPr>
          <p:nvPr/>
        </p:nvCxnSpPr>
        <p:spPr>
          <a:xfrm>
            <a:off x="3940404" y="5517232"/>
            <a:ext cx="234727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447928" y="486916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C13D9F8-D996-4402-88DF-631B3EF665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860" y="3289440"/>
            <a:ext cx="1091279" cy="12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07568" y="188640"/>
            <a:ext cx="8208912" cy="79208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Převeď slovesa do rodu trpného a věty napiš.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207568" y="1556793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Na náměstí prodávají živé kapry.</a:t>
            </a:r>
          </a:p>
          <a:p>
            <a:endParaRPr lang="cs-CZ" sz="2400" dirty="0"/>
          </a:p>
          <a:p>
            <a:r>
              <a:rPr lang="cs-CZ" sz="2400" dirty="0"/>
              <a:t>Plachta na stanu se větrem roztrhala.</a:t>
            </a:r>
          </a:p>
          <a:p>
            <a:endParaRPr lang="cs-CZ" sz="2400" dirty="0"/>
          </a:p>
          <a:p>
            <a:r>
              <a:rPr lang="cs-CZ" sz="2400" dirty="0"/>
              <a:t>Budou letos vyhlášeny chřipkové prázdniny?</a:t>
            </a:r>
          </a:p>
          <a:p>
            <a:endParaRPr lang="cs-CZ" sz="2400" dirty="0"/>
          </a:p>
          <a:p>
            <a:r>
              <a:rPr lang="cs-CZ" sz="2400" dirty="0"/>
              <a:t>Trávníky kolem školy se pečlivě udržují.</a:t>
            </a:r>
          </a:p>
          <a:p>
            <a:endParaRPr lang="cs-CZ" sz="2400" dirty="0"/>
          </a:p>
          <a:p>
            <a:r>
              <a:rPr lang="cs-CZ" sz="2400" dirty="0"/>
              <a:t>Některé léky se vydávají pouze na recept.</a:t>
            </a:r>
          </a:p>
          <a:p>
            <a:endParaRPr lang="cs-CZ" sz="2400" dirty="0"/>
          </a:p>
          <a:p>
            <a:r>
              <a:rPr lang="cs-CZ" sz="2400" dirty="0"/>
              <a:t>Hodiny na našem kostele nebyly stále ještě opraveny.</a:t>
            </a:r>
          </a:p>
          <a:p>
            <a:endParaRPr lang="cs-CZ" sz="2400" dirty="0"/>
          </a:p>
          <a:p>
            <a:r>
              <a:rPr lang="cs-CZ" sz="2400" dirty="0"/>
              <a:t>Podrobnosti o výletu vám budou sděleny.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37754-119C-07BF-5C72-02C03BC2F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OPAKUJEME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38A259-58D2-B7EA-5F9A-4183C745A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JSOU SLOVESA?</a:t>
            </a:r>
          </a:p>
          <a:p>
            <a:r>
              <a:rPr lang="cs-CZ" dirty="0"/>
              <a:t>JEJICH MLUVNICKÉ KATEGORIE</a:t>
            </a:r>
          </a:p>
          <a:p>
            <a:r>
              <a:rPr lang="cs-CZ" dirty="0"/>
              <a:t>SLOVESNÉ TVARY </a:t>
            </a:r>
          </a:p>
          <a:p>
            <a:r>
              <a:rPr lang="cs-CZ" dirty="0"/>
              <a:t>PROCVIČOVÁNÍ</a:t>
            </a:r>
          </a:p>
        </p:txBody>
      </p:sp>
    </p:spTree>
    <p:extLst>
      <p:ext uri="{BB962C8B-B14F-4D97-AF65-F5344CB8AC3E}">
        <p14:creationId xmlns:p14="http://schemas.microsoft.com/office/powerpoint/2010/main" val="84918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67609" y="764704"/>
            <a:ext cx="785503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i="1" u="sng" dirty="0">
                <a:solidFill>
                  <a:srgbClr val="FF0000"/>
                </a:solidFill>
                <a:latin typeface="+mj-lt"/>
              </a:rPr>
              <a:t>SLOVESA</a:t>
            </a:r>
          </a:p>
          <a:p>
            <a:endParaRPr lang="cs-CZ" sz="3200" b="1" i="1" u="sng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u="sng" dirty="0">
                <a:latin typeface="+mj-lt"/>
              </a:rPr>
              <a:t>JSOU SLOVA, KTERÁ VYJADŘUJÍ DĚJ</a:t>
            </a:r>
          </a:p>
          <a:p>
            <a:endParaRPr lang="cs-CZ" sz="3200" b="1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( </a:t>
            </a:r>
            <a:r>
              <a:rPr lang="cs-CZ" sz="3200" b="1" dirty="0">
                <a:solidFill>
                  <a:srgbClr val="0070C0"/>
                </a:solidFill>
                <a:latin typeface="+mj-lt"/>
              </a:rPr>
              <a:t>činnost</a:t>
            </a:r>
            <a:r>
              <a:rPr lang="cs-CZ" sz="3200" b="1" dirty="0">
                <a:latin typeface="+mj-lt"/>
              </a:rPr>
              <a:t> – skákat, </a:t>
            </a:r>
            <a:r>
              <a:rPr lang="cs-CZ" sz="3200" b="1" dirty="0">
                <a:solidFill>
                  <a:srgbClr val="0070C0"/>
                </a:solidFill>
                <a:latin typeface="+mj-lt"/>
              </a:rPr>
              <a:t>stav</a:t>
            </a:r>
            <a:r>
              <a:rPr lang="cs-CZ" sz="3200" b="1" dirty="0">
                <a:latin typeface="+mj-lt"/>
              </a:rPr>
              <a:t> – pracovat, </a:t>
            </a:r>
          </a:p>
          <a:p>
            <a:endParaRPr lang="cs-CZ" sz="3200" b="1" dirty="0">
              <a:latin typeface="+mj-lt"/>
            </a:endParaRPr>
          </a:p>
          <a:p>
            <a:r>
              <a:rPr lang="cs-CZ" sz="3200" b="1" dirty="0">
                <a:solidFill>
                  <a:srgbClr val="0070C0"/>
                </a:solidFill>
                <a:latin typeface="+mj-lt"/>
              </a:rPr>
              <a:t>změnu stavu </a:t>
            </a:r>
            <a:r>
              <a:rPr lang="cs-CZ" sz="3200" b="1" dirty="0">
                <a:latin typeface="+mj-lt"/>
              </a:rPr>
              <a:t>– zčervenat).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99656" y="692697"/>
            <a:ext cx="68178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  <a:latin typeface="+mj-lt"/>
              </a:rPr>
              <a:t>Slovesa </a:t>
            </a:r>
            <a:r>
              <a:rPr lang="cs-CZ" sz="2800" b="1" dirty="0">
                <a:latin typeface="+mj-lt"/>
              </a:rPr>
              <a:t>- jsou slova ohebná, časují se.</a:t>
            </a:r>
          </a:p>
          <a:p>
            <a:endParaRPr lang="cs-CZ" sz="2800" b="1" u="sng" dirty="0">
              <a:solidFill>
                <a:srgbClr val="FF0000"/>
              </a:solidFill>
              <a:latin typeface="+mj-lt"/>
            </a:endParaRPr>
          </a:p>
          <a:p>
            <a:r>
              <a:rPr lang="cs-CZ" sz="2800" b="1" u="sng" dirty="0">
                <a:solidFill>
                  <a:srgbClr val="0070C0"/>
                </a:solidFill>
                <a:latin typeface="+mj-lt"/>
              </a:rPr>
              <a:t>Určujeme:</a:t>
            </a:r>
          </a:p>
          <a:p>
            <a:endParaRPr lang="cs-CZ" sz="2800" b="1" u="sng" dirty="0">
              <a:solidFill>
                <a:srgbClr val="0070C0"/>
              </a:solidFill>
              <a:latin typeface="+mj-lt"/>
            </a:endParaRPr>
          </a:p>
          <a:p>
            <a:endParaRPr lang="cs-CZ" sz="2800" b="1" u="sng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15680" y="2924944"/>
            <a:ext cx="2448272" cy="13681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+mj-lt"/>
              </a:rPr>
              <a:t>OSOBU</a:t>
            </a:r>
          </a:p>
        </p:txBody>
      </p:sp>
      <p:sp>
        <p:nvSpPr>
          <p:cNvPr id="6" name="Obdélník 5"/>
          <p:cNvSpPr/>
          <p:nvPr/>
        </p:nvSpPr>
        <p:spPr>
          <a:xfrm>
            <a:off x="6096000" y="2924944"/>
            <a:ext cx="2664296" cy="13681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+mj-lt"/>
              </a:rPr>
              <a:t>ČÍSLO</a:t>
            </a:r>
          </a:p>
        </p:txBody>
      </p:sp>
      <p:sp>
        <p:nvSpPr>
          <p:cNvPr id="7" name="Obdélník 6"/>
          <p:cNvSpPr/>
          <p:nvPr/>
        </p:nvSpPr>
        <p:spPr>
          <a:xfrm>
            <a:off x="3287688" y="4725144"/>
            <a:ext cx="2448272" cy="13681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+mj-lt"/>
              </a:rPr>
              <a:t>ZPŮSOB</a:t>
            </a:r>
          </a:p>
        </p:txBody>
      </p:sp>
      <p:sp>
        <p:nvSpPr>
          <p:cNvPr id="8" name="Obdélník 7"/>
          <p:cNvSpPr/>
          <p:nvPr/>
        </p:nvSpPr>
        <p:spPr>
          <a:xfrm>
            <a:off x="6168008" y="4725144"/>
            <a:ext cx="2664296" cy="136815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  <a:latin typeface="+mj-lt"/>
              </a:rPr>
              <a:t>ČAS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927649" y="548681"/>
            <a:ext cx="6346609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Slovesný tvar: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</a:t>
            </a: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         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215680" y="2204864"/>
            <a:ext cx="2592288" cy="93610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+mj-lt"/>
              </a:rPr>
              <a:t>URČITÝ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287688" y="4005064"/>
            <a:ext cx="2592288" cy="100811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>
                <a:latin typeface="+mj-lt"/>
              </a:rPr>
              <a:t>NEURČITÝ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816080" y="1556792"/>
            <a:ext cx="3096344" cy="19442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+mj-lt"/>
              </a:rPr>
              <a:t>můžeme vyjádřit osobu a číslo </a:t>
            </a:r>
            <a:r>
              <a:rPr lang="cs-CZ" sz="2800" b="1" dirty="0">
                <a:latin typeface="+mj-lt"/>
              </a:rPr>
              <a:t>(Př.:běží).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6816080" y="3861048"/>
            <a:ext cx="3096344" cy="194421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  <a:latin typeface="+mj-lt"/>
              </a:rPr>
              <a:t>nemůžeme vyjádřit osobu a číslo </a:t>
            </a:r>
            <a:r>
              <a:rPr lang="cs-CZ" sz="2800" b="1" dirty="0">
                <a:latin typeface="+mj-lt"/>
              </a:rPr>
              <a:t>(Př.: běžet).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6023992" y="2636912"/>
            <a:ext cx="504056" cy="360040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6096000" y="4581128"/>
            <a:ext cx="504056" cy="432048"/>
          </a:xfrm>
          <a:prstGeom prst="rightArrow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927649" y="548680"/>
            <a:ext cx="6147837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Slovesný tvar: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r>
              <a:rPr lang="cs-CZ" sz="3200" b="1" dirty="0">
                <a:solidFill>
                  <a:srgbClr val="FF0000"/>
                </a:solidFill>
                <a:latin typeface="+mj-lt"/>
              </a:rPr>
              <a:t>                                                            </a:t>
            </a:r>
          </a:p>
        </p:txBody>
      </p:sp>
      <p:sp>
        <p:nvSpPr>
          <p:cNvPr id="3" name="Obdélník 2"/>
          <p:cNvSpPr/>
          <p:nvPr/>
        </p:nvSpPr>
        <p:spPr>
          <a:xfrm>
            <a:off x="3101419" y="2060848"/>
            <a:ext cx="2706549" cy="104352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+mj-lt"/>
              </a:rPr>
              <a:t>JEDNODUCHÝ</a:t>
            </a:r>
          </a:p>
        </p:txBody>
      </p:sp>
      <p:sp>
        <p:nvSpPr>
          <p:cNvPr id="5" name="Obdélník 4"/>
          <p:cNvSpPr/>
          <p:nvPr/>
        </p:nvSpPr>
        <p:spPr>
          <a:xfrm>
            <a:off x="3431704" y="4149080"/>
            <a:ext cx="2376264" cy="86409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+mj-lt"/>
              </a:rPr>
              <a:t>SLOŽENÝ</a:t>
            </a:r>
          </a:p>
        </p:txBody>
      </p:sp>
      <p:sp>
        <p:nvSpPr>
          <p:cNvPr id="6" name="Obdélník 5"/>
          <p:cNvSpPr/>
          <p:nvPr/>
        </p:nvSpPr>
        <p:spPr>
          <a:xfrm>
            <a:off x="6672064" y="1412776"/>
            <a:ext cx="2808312" cy="165618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B0F0"/>
                </a:solidFill>
                <a:latin typeface="+mj-lt"/>
              </a:rPr>
              <a:t>vyjádřen jedním slovesem </a:t>
            </a:r>
            <a:r>
              <a:rPr lang="cs-CZ" sz="2400" b="1" dirty="0">
                <a:latin typeface="+mj-lt"/>
              </a:rPr>
              <a:t>(Př.: vstát, hraje si).</a:t>
            </a:r>
          </a:p>
        </p:txBody>
      </p:sp>
      <p:sp>
        <p:nvSpPr>
          <p:cNvPr id="7" name="Obdélník 6"/>
          <p:cNvSpPr/>
          <p:nvPr/>
        </p:nvSpPr>
        <p:spPr>
          <a:xfrm>
            <a:off x="6744072" y="3645024"/>
            <a:ext cx="2880320" cy="295232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00B0F0"/>
                </a:solidFill>
                <a:latin typeface="+mj-lt"/>
              </a:rPr>
              <a:t>vyjádřen dvěma i více slovesy </a:t>
            </a:r>
            <a:r>
              <a:rPr lang="cs-CZ" sz="2400" b="1" dirty="0">
                <a:latin typeface="+mj-lt"/>
              </a:rPr>
              <a:t>(Př.: hrál jsem si, hrál bych si).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6023992" y="2348880"/>
            <a:ext cx="432048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5951984" y="4509120"/>
            <a:ext cx="504056" cy="360040"/>
          </a:xfrm>
          <a:prstGeom prst="righ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639617" y="836712"/>
            <a:ext cx="751680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u="sng" dirty="0">
                <a:solidFill>
                  <a:srgbClr val="FF0000"/>
                </a:solidFill>
                <a:latin typeface="+mj-lt"/>
              </a:rPr>
              <a:t>POZOR!</a:t>
            </a:r>
          </a:p>
          <a:p>
            <a:endParaRPr lang="cs-CZ" sz="3200" b="1" u="sng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Všechny tvary sloves v minulém čase</a:t>
            </a:r>
          </a:p>
          <a:p>
            <a:endParaRPr lang="cs-CZ" sz="3200" b="1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považujeme za </a:t>
            </a:r>
            <a:r>
              <a:rPr lang="cs-CZ" sz="3200" b="1" u="sng" dirty="0">
                <a:latin typeface="+mj-lt"/>
              </a:rPr>
              <a:t>složené </a:t>
            </a:r>
            <a:r>
              <a:rPr lang="cs-CZ" sz="3200" b="1" dirty="0">
                <a:latin typeface="+mj-lt"/>
              </a:rPr>
              <a:t>(i v 3. os. </a:t>
            </a:r>
          </a:p>
          <a:p>
            <a:endParaRPr lang="cs-CZ" sz="3200" b="1" dirty="0">
              <a:latin typeface="+mj-lt"/>
            </a:endParaRPr>
          </a:p>
          <a:p>
            <a:r>
              <a:rPr lang="cs-CZ" sz="3200" b="1" dirty="0">
                <a:latin typeface="+mj-lt"/>
              </a:rPr>
              <a:t>čísla jednotného i množného).  </a:t>
            </a: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  <a:p>
            <a:endParaRPr lang="cs-CZ" sz="3200" b="1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46377" y="1566419"/>
            <a:ext cx="10477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i="1" u="sng" dirty="0">
                <a:solidFill>
                  <a:srgbClr val="FF0000"/>
                </a:solidFill>
                <a:latin typeface="+mj-lt"/>
              </a:rPr>
              <a:t>PROCVIČOVÁNÍ  SLOVES</a:t>
            </a:r>
            <a:endParaRPr lang="cs-CZ" sz="2800" b="1" dirty="0">
              <a:solidFill>
                <a:srgbClr val="FF0000"/>
              </a:solidFill>
              <a:latin typeface="+mj-lt"/>
            </a:endParaRPr>
          </a:p>
          <a:p>
            <a:endParaRPr lang="cs-CZ" sz="2800" b="1" i="1" u="sng" dirty="0">
              <a:latin typeface="+mj-lt"/>
            </a:endParaRPr>
          </a:p>
          <a:p>
            <a:r>
              <a:rPr lang="cs-CZ" sz="2800" b="1" i="1" u="sng" dirty="0">
                <a:latin typeface="+mj-lt"/>
              </a:rPr>
              <a:t>V dané větě vyhledejte slovesa a určete u nich</a:t>
            </a:r>
          </a:p>
          <a:p>
            <a:r>
              <a:rPr lang="cs-CZ" sz="2800" b="1" i="1" u="sng" dirty="0">
                <a:latin typeface="+mj-lt"/>
              </a:rPr>
              <a:t>mluvnické významy.</a:t>
            </a:r>
          </a:p>
          <a:p>
            <a:endParaRPr lang="cs-CZ" sz="2800" b="1" i="1" u="sng" dirty="0">
              <a:latin typeface="+mj-lt"/>
            </a:endParaRPr>
          </a:p>
          <a:p>
            <a:r>
              <a:rPr lang="cs-CZ" sz="2800" b="1" dirty="0">
                <a:latin typeface="+mj-lt"/>
              </a:rPr>
              <a:t>„Takhle vypadá nejkrásnější panenka,</a:t>
            </a:r>
          </a:p>
          <a:p>
            <a:r>
              <a:rPr lang="cs-CZ" sz="2800" b="1" dirty="0">
                <a:latin typeface="+mj-lt"/>
              </a:rPr>
              <a:t>  </a:t>
            </a:r>
          </a:p>
          <a:p>
            <a:r>
              <a:rPr lang="cs-CZ" sz="2800" b="1" dirty="0">
                <a:latin typeface="+mj-lt"/>
              </a:rPr>
              <a:t>jakou jsem namalovala,“ pochvaluje si Jana.</a:t>
            </a:r>
          </a:p>
          <a:p>
            <a:endParaRPr lang="cs-CZ" sz="2800" b="1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93509" y="1359386"/>
            <a:ext cx="824620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u="sng" dirty="0">
                <a:solidFill>
                  <a:srgbClr val="FF0000"/>
                </a:solidFill>
                <a:latin typeface="+mj-lt"/>
              </a:rPr>
              <a:t>ŘEŠENÍ</a:t>
            </a:r>
          </a:p>
          <a:p>
            <a:endParaRPr lang="cs-CZ" sz="2400" b="1" i="1" u="sng" dirty="0">
              <a:solidFill>
                <a:srgbClr val="FF0000"/>
              </a:solidFill>
              <a:latin typeface="+mj-lt"/>
            </a:endParaRPr>
          </a:p>
          <a:p>
            <a:r>
              <a:rPr lang="cs-CZ" sz="2400" b="1" u="sng" dirty="0">
                <a:latin typeface="+mj-lt"/>
              </a:rPr>
              <a:t>vypadá</a:t>
            </a:r>
            <a:r>
              <a:rPr lang="cs-CZ" sz="2400" b="1" dirty="0">
                <a:latin typeface="+mj-lt"/>
              </a:rPr>
              <a:t> </a:t>
            </a:r>
          </a:p>
          <a:p>
            <a:r>
              <a:rPr lang="cs-CZ" sz="2400" b="1" dirty="0">
                <a:latin typeface="+mj-lt"/>
              </a:rPr>
              <a:t>3. osoba, čísla jednotného, </a:t>
            </a:r>
            <a:r>
              <a:rPr lang="cs-CZ" sz="2400" b="1" dirty="0" err="1">
                <a:latin typeface="+mj-lt"/>
              </a:rPr>
              <a:t>zp</a:t>
            </a:r>
            <a:r>
              <a:rPr lang="cs-CZ" sz="2400" b="1" dirty="0">
                <a:latin typeface="+mj-lt"/>
              </a:rPr>
              <a:t>. oznamovací,</a:t>
            </a:r>
          </a:p>
          <a:p>
            <a:r>
              <a:rPr lang="cs-CZ" sz="2400" b="1" dirty="0">
                <a:latin typeface="+mj-lt"/>
              </a:rPr>
              <a:t>čas přítomný</a:t>
            </a:r>
          </a:p>
          <a:p>
            <a:endParaRPr lang="cs-CZ" sz="2400" b="1" dirty="0">
              <a:latin typeface="+mj-lt"/>
            </a:endParaRPr>
          </a:p>
          <a:p>
            <a:r>
              <a:rPr lang="cs-CZ" sz="2400" b="1" u="sng" dirty="0">
                <a:latin typeface="+mj-lt"/>
              </a:rPr>
              <a:t>jsem namalovala</a:t>
            </a:r>
          </a:p>
          <a:p>
            <a:pPr marL="457200" indent="-457200">
              <a:buAutoNum type="arabicPeriod"/>
            </a:pPr>
            <a:r>
              <a:rPr lang="cs-CZ" sz="2400" b="1" dirty="0">
                <a:latin typeface="+mj-lt"/>
              </a:rPr>
              <a:t>osoba, čísla jednotného, </a:t>
            </a:r>
            <a:r>
              <a:rPr lang="cs-CZ" sz="2400" b="1" dirty="0" err="1">
                <a:latin typeface="+mj-lt"/>
              </a:rPr>
              <a:t>zp</a:t>
            </a:r>
            <a:r>
              <a:rPr lang="cs-CZ" sz="2400" b="1" dirty="0">
                <a:latin typeface="+mj-lt"/>
              </a:rPr>
              <a:t>. oznamovací,</a:t>
            </a:r>
          </a:p>
          <a:p>
            <a:pPr marL="457200" indent="-457200"/>
            <a:r>
              <a:rPr lang="cs-CZ" sz="2400" b="1" dirty="0">
                <a:latin typeface="+mj-lt"/>
              </a:rPr>
              <a:t>čas minulý</a:t>
            </a:r>
          </a:p>
          <a:p>
            <a:pPr marL="457200" indent="-457200"/>
            <a:endParaRPr lang="cs-CZ" sz="2400" b="1" dirty="0">
              <a:latin typeface="+mj-lt"/>
            </a:endParaRPr>
          </a:p>
          <a:p>
            <a:pPr marL="457200" indent="-457200"/>
            <a:r>
              <a:rPr lang="cs-CZ" sz="2400" b="1" u="sng" dirty="0">
                <a:latin typeface="+mj-lt"/>
              </a:rPr>
              <a:t>pochvaluje si</a:t>
            </a:r>
          </a:p>
          <a:p>
            <a:pPr marL="457200" indent="-457200"/>
            <a:r>
              <a:rPr lang="cs-CZ" sz="2400" b="1" dirty="0">
                <a:latin typeface="+mj-lt"/>
              </a:rPr>
              <a:t>3. osoba, čísla jednotného, </a:t>
            </a:r>
            <a:r>
              <a:rPr lang="cs-CZ" sz="2400" b="1" dirty="0" err="1">
                <a:latin typeface="+mj-lt"/>
              </a:rPr>
              <a:t>zp</a:t>
            </a:r>
            <a:r>
              <a:rPr lang="cs-CZ" sz="2400" b="1" dirty="0">
                <a:latin typeface="+mj-lt"/>
              </a:rPr>
              <a:t>. oznamovací,</a:t>
            </a:r>
          </a:p>
          <a:p>
            <a:pPr marL="457200" indent="-457200"/>
            <a:r>
              <a:rPr lang="cs-CZ" sz="2400" b="1" dirty="0">
                <a:latin typeface="+mj-lt"/>
              </a:rPr>
              <a:t>čas přítomný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ellVTI">
  <a:themeElements>
    <a:clrScheme name="AnalogousFromRegularSeedRightStep">
      <a:dk1>
        <a:srgbClr val="000000"/>
      </a:dk1>
      <a:lt1>
        <a:srgbClr val="FFFFFF"/>
      </a:lt1>
      <a:dk2>
        <a:srgbClr val="2C301B"/>
      </a:dk2>
      <a:lt2>
        <a:srgbClr val="F3F0F2"/>
      </a:lt2>
      <a:accent1>
        <a:srgbClr val="47B47A"/>
      </a:accent1>
      <a:accent2>
        <a:srgbClr val="3BB1A4"/>
      </a:accent2>
      <a:accent3>
        <a:srgbClr val="4D9FC3"/>
      </a:accent3>
      <a:accent4>
        <a:srgbClr val="3B5CB1"/>
      </a:accent4>
      <a:accent5>
        <a:srgbClr val="5D4DC3"/>
      </a:accent5>
      <a:accent6>
        <a:srgbClr val="7E3DB2"/>
      </a:accent6>
      <a:hlink>
        <a:srgbClr val="BF3F83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ellVTI" id="{8361A04D-931A-43DC-973B-1B0B1DD5DECC}" vid="{6DDB23E8-D18E-4BDA-98D6-324466149EB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509</Words>
  <Application>Microsoft Office PowerPoint</Application>
  <PresentationFormat>Širokoúhlá obrazovka</PresentationFormat>
  <Paragraphs>149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Aptos</vt:lpstr>
      <vt:lpstr>Arial</vt:lpstr>
      <vt:lpstr>Neue Haas Grotesk Text Pro</vt:lpstr>
      <vt:lpstr>SwellVTI</vt:lpstr>
      <vt:lpstr>SLOVESNÝ ROD </vt:lpstr>
      <vt:lpstr>OPAKUJEME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2025-02-02T11:44:24Z</dcterms:created>
  <dcterms:modified xsi:type="dcterms:W3CDTF">2025-02-02T11:55:39Z</dcterms:modified>
</cp:coreProperties>
</file>