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70" r:id="rId10"/>
    <p:sldId id="264" r:id="rId11"/>
    <p:sldId id="265" r:id="rId12"/>
    <p:sldId id="266" r:id="rId13"/>
    <p:sldId id="26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5" d="100"/>
          <a:sy n="65" d="100"/>
        </p:scale>
        <p:origin x="1378" y="5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BD067-E0FD-473E-995F-0FECC9620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487502-8204-4C08-A90F-54CD4F80FB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115CF3-F52C-46F0-98DD-5D5FA4DC2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8899-94E2-477F-80B8-DCF4A729A7F6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02FDED-FC01-4B59-BC0F-C7E63AF8E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9D0D04-DBB9-48B1-AAC3-99E07BE84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B849-C8D1-4FFD-9352-8EE76BD51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B99B0A-93FC-4A0E-8D32-6BA0EB90D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37A7E56-428C-4815-AA1F-1374DA7D2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0EE016-3822-459D-AB9A-6601EEBCE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8899-94E2-477F-80B8-DCF4A729A7F6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D1502A-A455-4138-8B0A-E7DF568DA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485277-DAFD-4F89-A32B-79513F664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B849-C8D1-4FFD-9352-8EE76BD51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699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0E9A5A6-F3BA-4928-9E71-A0CF227F17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B03F41A-556C-4D90-96A5-71F5C6171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B0C13B-78FD-4769-BFFF-BBD334CA3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8899-94E2-477F-80B8-DCF4A729A7F6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37F6B0-FAD9-4B92-A2D6-CEBD34050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411644-7089-4C1E-B806-7C1C811CD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B849-C8D1-4FFD-9352-8EE76BD51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43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0F0432-A2F8-45D4-8284-0C2C6CCE2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CC5639-DC55-433E-AEE8-8C55B5FE5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F2DD68-AE90-46AC-9533-BEC14FA65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8899-94E2-477F-80B8-DCF4A729A7F6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F0BFFF-8C87-4426-ACF3-4B291AAC0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15B56B-9BF3-4641-B8B1-8905068AA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B849-C8D1-4FFD-9352-8EE76BD51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88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E9688D-1294-4F29-85EB-63E618CC7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EFCD32D-75FD-45ED-8DDF-EF2462B6F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B9C5BF-1F05-4138-91CF-8F1814082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8899-94E2-477F-80B8-DCF4A729A7F6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33CC34-A6CB-4632-BD45-B28357CFB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80410B-31E9-4A76-B8A7-7786C6EF9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B849-C8D1-4FFD-9352-8EE76BD51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319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E71F6-1EC3-4CB8-9DB6-5E68C9AB8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96153D-5804-4738-BB47-0D483530F0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260D421-61F4-4949-9061-130AB7FBF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5CAB2AA-AF8E-47D4-BECD-1F14EC7AD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8899-94E2-477F-80B8-DCF4A729A7F6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995C051-932A-42F2-8BA0-8CDBB8D72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F7CA85-4FFC-4D27-AFB4-29700F6E2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B849-C8D1-4FFD-9352-8EE76BD51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54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98F591-9E13-4BC4-A00F-C723FF591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BFBCB7F-7EC0-4164-A90D-7CD2586B2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936BF10-EC75-4958-98E3-A4ACB090A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741F7DF-4B38-4FCC-94D5-25ABCCCB78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AFC926-0BF4-4B91-B9C1-3841736360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232D18C-41E4-49B3-8928-DE47A7E76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8899-94E2-477F-80B8-DCF4A729A7F6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A805A56-B5A3-4B21-96C8-4079F70D9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63DEF88-066E-4B5C-A255-746F8E01B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B849-C8D1-4FFD-9352-8EE76BD51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8942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EBC746-FAA1-4B35-BB4C-8081A668A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30F9B0D-571A-4B37-9E8B-A369DF332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8899-94E2-477F-80B8-DCF4A729A7F6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253B083-17C3-415A-A2D9-8F881D21E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C6C5FA-97A6-476B-971A-5D9AA1443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B849-C8D1-4FFD-9352-8EE76BD51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526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E21360-74E3-48D7-813A-C25355675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8899-94E2-477F-80B8-DCF4A729A7F6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193FD6C-26A2-434F-909E-7FC47D1CB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3E4638B-FDEF-42A1-8663-A0DBCED15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B849-C8D1-4FFD-9352-8EE76BD51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04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63BD7-DAA6-4454-B656-7914B7ECB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A9A7F1-728F-47CA-929C-253861353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490EF63-6765-4111-A3F8-0A7012F6A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30684EB-0198-4E23-A133-28541FEE2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8899-94E2-477F-80B8-DCF4A729A7F6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2C2BDF-FC6F-42FF-91EF-30B18DC30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7D59A22-F728-4B2A-9F66-B9B193751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B849-C8D1-4FFD-9352-8EE76BD51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43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563785-D5FB-4B29-A707-597E82829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0A489E8-36B5-4BF7-94F0-173140AAFC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C046951-9BBA-47E8-A6E5-ABD59DD5E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CE4DA5-A72A-4B55-A185-96826283B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8899-94E2-477F-80B8-DCF4A729A7F6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F2053F-50E6-4AF6-8D6F-7B8D7D829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596F6C-BB54-4106-9B23-858067B3A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B849-C8D1-4FFD-9352-8EE76BD51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0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038B0B8-7CC1-4090-9A86-BBD8A123E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558226-96AF-427B-BEA5-27B14F7C9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952782-90DD-4417-B048-CA73599DFD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C8899-94E2-477F-80B8-DCF4A729A7F6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9B21E1-09DD-4262-927A-892BDA2E16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3DC56B-7BC0-417E-9883-6BBE43625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5B849-C8D1-4FFD-9352-8EE76BD51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98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cs/resource/9148477/p%C5%99%C3%ADslove%C4%8Dn%C3%A1-ur%C4%8Den%C3%A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55FA4E-F64D-4A2E-A4F0-F3C9C93027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PŘÍSLOVEČNÁ URČENÍ 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FB23A4-A8BF-4918-9247-57950A9E70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769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13ECF-8ABF-44C2-90DC-A9AEBD4C0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PŘÍSLOVEČNÁ URČENÍ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4F6F0E-92E6-4756-BE1B-B74267208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PU podmínky: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ptáme se na něj za jaké podmínky?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Za špatného počasí </a:t>
            </a:r>
            <a:r>
              <a:rPr lang="cs-CZ" dirty="0"/>
              <a:t>cestu zrušíme. </a:t>
            </a:r>
            <a:r>
              <a:rPr lang="cs-CZ" dirty="0">
                <a:solidFill>
                  <a:srgbClr val="FF0000"/>
                </a:solidFill>
              </a:rPr>
              <a:t>Při nedostatku </a:t>
            </a:r>
            <a:r>
              <a:rPr lang="cs-CZ" dirty="0"/>
              <a:t>tekutin se tělo dehydruje. </a:t>
            </a:r>
            <a:r>
              <a:rPr lang="cs-CZ" dirty="0">
                <a:solidFill>
                  <a:srgbClr val="FF0000"/>
                </a:solidFill>
              </a:rPr>
              <a:t>Při porušení </a:t>
            </a:r>
            <a:r>
              <a:rPr lang="cs-CZ" dirty="0"/>
              <a:t>zákona následuje trest.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PU přípustky: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ptáme se na něj navzdory čemu, i přes co, i v jakém případě?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I přes loupání</a:t>
            </a:r>
            <a:r>
              <a:rPr lang="cs-CZ" dirty="0"/>
              <a:t> v koleni došel až domů. </a:t>
            </a:r>
            <a:r>
              <a:rPr lang="cs-CZ" dirty="0">
                <a:solidFill>
                  <a:srgbClr val="FF0000"/>
                </a:solidFill>
              </a:rPr>
              <a:t>Oproti očekávání </a:t>
            </a:r>
            <a:r>
              <a:rPr lang="cs-CZ" dirty="0"/>
              <a:t>naši zápas vyhráli. </a:t>
            </a:r>
            <a:r>
              <a:rPr lang="cs-CZ" dirty="0">
                <a:solidFill>
                  <a:srgbClr val="FF0000"/>
                </a:solidFill>
              </a:rPr>
              <a:t>Navzdory osudu </a:t>
            </a:r>
            <a:r>
              <a:rPr lang="cs-CZ" dirty="0"/>
              <a:t>dosáhl úspěchů</a:t>
            </a:r>
          </a:p>
        </p:txBody>
      </p:sp>
    </p:spTree>
    <p:extLst>
      <p:ext uri="{BB962C8B-B14F-4D97-AF65-F5344CB8AC3E}">
        <p14:creationId xmlns:p14="http://schemas.microsoft.com/office/powerpoint/2010/main" val="854775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D7D794-0261-4971-8A9C-593241488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92"/>
            <a:ext cx="10515600" cy="1325563"/>
          </a:xfrm>
        </p:spPr>
        <p:txBody>
          <a:bodyPr/>
          <a:lstStyle/>
          <a:p>
            <a:r>
              <a:rPr lang="cs-CZ" dirty="0"/>
              <a:t>Rozhodni, kterou otázku použiješ.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7DC49D-BDAB-4024-8862-285AB8D29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327355"/>
            <a:ext cx="11191568" cy="569287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dirty="0"/>
              <a:t>Při silném větru neotevírejte okna. </a:t>
            </a:r>
          </a:p>
          <a:p>
            <a:pPr marL="0" indent="0">
              <a:buNone/>
            </a:pPr>
            <a:r>
              <a:rPr lang="cs-CZ" dirty="0"/>
              <a:t>Proti očekávání byl ženich v bílém. </a:t>
            </a:r>
          </a:p>
          <a:p>
            <a:pPr marL="0" indent="0">
              <a:buNone/>
            </a:pPr>
            <a:r>
              <a:rPr lang="cs-CZ" dirty="0"/>
              <a:t>I přes výstrahu jsme se vydali na túru. </a:t>
            </a:r>
          </a:p>
          <a:p>
            <a:pPr marL="0" indent="0">
              <a:buNone/>
            </a:pPr>
            <a:r>
              <a:rPr lang="cs-CZ" dirty="0"/>
              <a:t>Za jízdy se nenahýbejte z oken. </a:t>
            </a:r>
          </a:p>
          <a:p>
            <a:pPr marL="0" indent="0">
              <a:buNone/>
            </a:pPr>
            <a:r>
              <a:rPr lang="cs-CZ" dirty="0"/>
              <a:t>Na hojení ran používám jitrocel. </a:t>
            </a:r>
          </a:p>
          <a:p>
            <a:pPr marL="0" indent="0">
              <a:buNone/>
            </a:pPr>
            <a:r>
              <a:rPr lang="cs-CZ" dirty="0"/>
              <a:t>Za horkého dne pijte hodně tekutin. </a:t>
            </a:r>
          </a:p>
          <a:p>
            <a:pPr marL="0" indent="0">
              <a:buNone/>
            </a:pPr>
            <a:r>
              <a:rPr lang="cs-CZ" dirty="0"/>
              <a:t>Při nedostatku peněz zrušíme zájezd. </a:t>
            </a:r>
          </a:p>
          <a:p>
            <a:pPr marL="0" indent="0">
              <a:buNone/>
            </a:pPr>
            <a:r>
              <a:rPr lang="cs-CZ" dirty="0"/>
              <a:t>Pro zasmání vám povím anekdotu. </a:t>
            </a:r>
          </a:p>
          <a:p>
            <a:pPr marL="0" indent="0">
              <a:buNone/>
            </a:pPr>
            <a:r>
              <a:rPr lang="cs-CZ" dirty="0"/>
              <a:t>Oproti předpovědi bylo počasí příznivé. </a:t>
            </a:r>
          </a:p>
          <a:p>
            <a:pPr marL="0" indent="0">
              <a:buNone/>
            </a:pPr>
            <a:r>
              <a:rPr lang="cs-CZ" dirty="0"/>
              <a:t>I přes silný vítr letadlo vzlétlo.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pl-PL" dirty="0"/>
              <a:t>		Za jakým účelem? </a:t>
            </a:r>
          </a:p>
          <a:p>
            <a:pPr marL="0" indent="0">
              <a:buNone/>
            </a:pPr>
            <a:r>
              <a:rPr lang="pl-PL" dirty="0"/>
              <a:t>		Za jaké podmínky? </a:t>
            </a:r>
          </a:p>
          <a:p>
            <a:pPr marL="0" indent="0">
              <a:buNone/>
            </a:pPr>
            <a:r>
              <a:rPr lang="pl-PL" dirty="0"/>
              <a:t>		I přes co?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8719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D7D794-0261-4971-8A9C-593241488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/>
              <a:t>Rozhodni, kterou otázku použiješ.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7DC49D-BDAB-4024-8862-285AB8D29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232" y="1165122"/>
            <a:ext cx="11191568" cy="569287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dirty="0">
                <a:highlight>
                  <a:srgbClr val="00FF00"/>
                </a:highlight>
              </a:rPr>
              <a:t>Při silném větru neotevírejte okna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>
                <a:highlight>
                  <a:srgbClr val="00FFFF"/>
                </a:highlight>
              </a:rPr>
              <a:t>Proti očekávání byl ženich v bílém. </a:t>
            </a:r>
          </a:p>
          <a:p>
            <a:pPr marL="0" indent="0">
              <a:buNone/>
            </a:pPr>
            <a:r>
              <a:rPr lang="cs-CZ" dirty="0">
                <a:highlight>
                  <a:srgbClr val="00FFFF"/>
                </a:highlight>
              </a:rPr>
              <a:t>I přes výstrahu jsme se vydali na túru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>
                <a:highlight>
                  <a:srgbClr val="00FF00"/>
                </a:highlight>
              </a:rPr>
              <a:t>Za jízdy se nenahýbejte z oken. </a:t>
            </a:r>
          </a:p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Na hojení ran používám jitrocel. </a:t>
            </a:r>
          </a:p>
          <a:p>
            <a:pPr marL="0" indent="0">
              <a:buNone/>
            </a:pPr>
            <a:r>
              <a:rPr lang="cs-CZ" dirty="0">
                <a:highlight>
                  <a:srgbClr val="00FF00"/>
                </a:highlight>
              </a:rPr>
              <a:t>Za horkého dne pijte hodně tekutin. </a:t>
            </a:r>
          </a:p>
          <a:p>
            <a:pPr marL="0" indent="0">
              <a:buNone/>
            </a:pPr>
            <a:r>
              <a:rPr lang="cs-CZ" dirty="0">
                <a:highlight>
                  <a:srgbClr val="00FF00"/>
                </a:highlight>
              </a:rPr>
              <a:t>Při nedostatku peněz zrušíme zájezd. </a:t>
            </a:r>
          </a:p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Pro zasmání vám povím anekdotu. </a:t>
            </a:r>
          </a:p>
          <a:p>
            <a:pPr marL="0" indent="0">
              <a:buNone/>
            </a:pPr>
            <a:r>
              <a:rPr lang="cs-CZ" dirty="0">
                <a:highlight>
                  <a:srgbClr val="00FFFF"/>
                </a:highlight>
              </a:rPr>
              <a:t>Oproti předpovědi bylo počasí příznivé. </a:t>
            </a:r>
          </a:p>
          <a:p>
            <a:pPr marL="0" indent="0">
              <a:buNone/>
            </a:pPr>
            <a:r>
              <a:rPr lang="cs-CZ" dirty="0">
                <a:highlight>
                  <a:srgbClr val="00FFFF"/>
                </a:highlight>
              </a:rPr>
              <a:t>I přes silný vítr letadlo vzlétlo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pl-PL" dirty="0"/>
              <a:t>		</a:t>
            </a:r>
            <a:r>
              <a:rPr lang="pl-PL" dirty="0">
                <a:highlight>
                  <a:srgbClr val="FFFF00"/>
                </a:highlight>
              </a:rPr>
              <a:t>Za jakým účelem? </a:t>
            </a:r>
          </a:p>
          <a:p>
            <a:pPr marL="0" indent="0">
              <a:buNone/>
            </a:pPr>
            <a:r>
              <a:rPr lang="pl-PL" dirty="0"/>
              <a:t>		</a:t>
            </a:r>
            <a:r>
              <a:rPr lang="pl-PL" dirty="0">
                <a:highlight>
                  <a:srgbClr val="00FF00"/>
                </a:highlight>
              </a:rPr>
              <a:t>Za jaké podmínky? </a:t>
            </a:r>
          </a:p>
          <a:p>
            <a:pPr marL="0" indent="0">
              <a:buNone/>
            </a:pPr>
            <a:r>
              <a:rPr lang="pl-PL" dirty="0"/>
              <a:t>		</a:t>
            </a:r>
            <a:r>
              <a:rPr lang="pl-PL" dirty="0">
                <a:highlight>
                  <a:srgbClr val="00FFFF"/>
                </a:highlight>
              </a:rPr>
              <a:t>I přes co?</a:t>
            </a:r>
            <a:endParaRPr lang="cs-CZ" dirty="0"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721444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5DC1F96-47C5-4620-A124-4F5CAAA4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4620584" cy="45671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JAK SE TI DNES PRACOVALO?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27E4F2-7135-4FC4-9ECE-9227FFD62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5277684"/>
            <a:ext cx="4620584" cy="77549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/>
              <a:t>K HODNOCENÍ POUŽIJ BAREVNÉ KARTIČKY </a:t>
            </a:r>
            <a:r>
              <a:rPr lang="en-US" sz="2400">
                <a:sym typeface="Wingdings" panose="05000000000000000000" pitchFamily="2" charset="2"/>
              </a:rPr>
              <a:t></a:t>
            </a:r>
            <a:endParaRPr lang="en-US" sz="2400"/>
          </a:p>
        </p:txBody>
      </p:sp>
      <p:pic>
        <p:nvPicPr>
          <p:cNvPr id="5" name="Picture 4" descr="Nástěnka v učebně s nálepkami vyznačujícími pokroky">
            <a:extLst>
              <a:ext uri="{FF2B5EF4-FFF2-40B4-BE49-F238E27FC236}">
                <a16:creationId xmlns:a16="http://schemas.microsoft.com/office/drawing/2014/main" id="{59088437-4488-0A9E-817B-6B2C52435F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790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81715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B4A9458-C35D-4FCA-BB76-3F8206356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OPAKOVÁNÍ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B6B1F7-2629-4F08-AD35-86515B676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dirty="0"/>
              <a:t>PRACOVNÍ SEŠIT STR. 70/16</a:t>
            </a:r>
          </a:p>
        </p:txBody>
      </p:sp>
    </p:spTree>
    <p:extLst>
      <p:ext uri="{BB962C8B-B14F-4D97-AF65-F5344CB8AC3E}">
        <p14:creationId xmlns:p14="http://schemas.microsoft.com/office/powerpoint/2010/main" val="4198493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FC62F-C0A1-4B41-84D6-570A8E56B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PŘÍSLOVEČNÁ URČENÍ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69D2D8-B6CB-40E4-96CD-5A4A6C684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Příslovečná určení - Třídění skupin (wordwall.net)</a:t>
            </a:r>
            <a:endParaRPr lang="cs-CZ" dirty="0"/>
          </a:p>
          <a:p>
            <a:endParaRPr lang="cs-CZ" dirty="0"/>
          </a:p>
          <a:p>
            <a:r>
              <a:rPr lang="cs-CZ" dirty="0"/>
              <a:t>KONTROLA DOMÁCÍ PŘÍPRAVY PS str. 52/4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0938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66AFD8-6A65-4B39-B057-D074E7588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 příslovečná určení způsobu a míry.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8D8334-3A3D-4D69-9903-C92769885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cs-CZ" dirty="0"/>
              <a:t>Mám </a:t>
            </a:r>
            <a:r>
              <a:rPr lang="cs-CZ" dirty="0">
                <a:solidFill>
                  <a:srgbClr val="FF0000"/>
                </a:solidFill>
              </a:rPr>
              <a:t>trochu</a:t>
            </a:r>
            <a:r>
              <a:rPr lang="cs-CZ" dirty="0"/>
              <a:t> hlad. Díval se </a:t>
            </a:r>
            <a:r>
              <a:rPr lang="cs-CZ" dirty="0">
                <a:solidFill>
                  <a:srgbClr val="FF0000"/>
                </a:solidFill>
              </a:rPr>
              <a:t>smutně</a:t>
            </a:r>
            <a:r>
              <a:rPr lang="cs-CZ" dirty="0"/>
              <a:t>. To se ti </a:t>
            </a:r>
            <a:r>
              <a:rPr lang="cs-CZ" dirty="0">
                <a:solidFill>
                  <a:srgbClr val="FF0000"/>
                </a:solidFill>
              </a:rPr>
              <a:t>vůbec</a:t>
            </a:r>
            <a:r>
              <a:rPr lang="cs-CZ" dirty="0"/>
              <a:t> nepovedlo. Závodník přiběhl </a:t>
            </a:r>
            <a:r>
              <a:rPr lang="cs-CZ" dirty="0">
                <a:solidFill>
                  <a:srgbClr val="FF0000"/>
                </a:solidFill>
              </a:rPr>
              <a:t>zcela</a:t>
            </a:r>
            <a:r>
              <a:rPr lang="cs-CZ" dirty="0"/>
              <a:t> vyčerpaný. Zvíře </a:t>
            </a:r>
            <a:r>
              <a:rPr lang="cs-CZ" dirty="0">
                <a:solidFill>
                  <a:srgbClr val="FF0000"/>
                </a:solidFill>
              </a:rPr>
              <a:t>odporně</a:t>
            </a:r>
            <a:r>
              <a:rPr lang="cs-CZ" dirty="0"/>
              <a:t> zapáchalo. Jana skočila </a:t>
            </a:r>
            <a:r>
              <a:rPr lang="cs-CZ" dirty="0">
                <a:solidFill>
                  <a:srgbClr val="FF0000"/>
                </a:solidFill>
              </a:rPr>
              <a:t>o metr </a:t>
            </a:r>
            <a:r>
              <a:rPr lang="cs-CZ" dirty="0"/>
              <a:t>méně. V pokoji hrála </a:t>
            </a:r>
            <a:r>
              <a:rPr lang="cs-CZ" dirty="0">
                <a:solidFill>
                  <a:srgbClr val="FF0000"/>
                </a:solidFill>
              </a:rPr>
              <a:t>hlasitě</a:t>
            </a:r>
            <a:r>
              <a:rPr lang="cs-CZ" dirty="0"/>
              <a:t> televize. Děti si </a:t>
            </a:r>
            <a:r>
              <a:rPr lang="cs-CZ" dirty="0">
                <a:solidFill>
                  <a:srgbClr val="FF0000"/>
                </a:solidFill>
              </a:rPr>
              <a:t>tiše </a:t>
            </a:r>
            <a:r>
              <a:rPr lang="cs-CZ" dirty="0"/>
              <a:t>povídaly. Tato kniha mě </a:t>
            </a:r>
            <a:r>
              <a:rPr lang="cs-CZ" dirty="0">
                <a:solidFill>
                  <a:srgbClr val="FF0000"/>
                </a:solidFill>
              </a:rPr>
              <a:t>docela </a:t>
            </a:r>
            <a:r>
              <a:rPr lang="cs-CZ" dirty="0"/>
              <a:t>zaujala. Tatínek se </a:t>
            </a:r>
            <a:r>
              <a:rPr lang="cs-CZ" dirty="0">
                <a:solidFill>
                  <a:srgbClr val="FF0000"/>
                </a:solidFill>
              </a:rPr>
              <a:t>tajuplně </a:t>
            </a:r>
            <a:r>
              <a:rPr lang="cs-CZ" dirty="0"/>
              <a:t>zatvářil. Přijedeme </a:t>
            </a:r>
            <a:r>
              <a:rPr lang="cs-CZ" dirty="0">
                <a:solidFill>
                  <a:srgbClr val="FF0000"/>
                </a:solidFill>
              </a:rPr>
              <a:t>o den</a:t>
            </a:r>
            <a:r>
              <a:rPr lang="cs-CZ" dirty="0"/>
              <a:t> později. Stůj </a:t>
            </a:r>
            <a:r>
              <a:rPr lang="cs-CZ" dirty="0">
                <a:solidFill>
                  <a:srgbClr val="FF0000"/>
                </a:solidFill>
              </a:rPr>
              <a:t>rovně.</a:t>
            </a:r>
          </a:p>
        </p:txBody>
      </p:sp>
    </p:spTree>
    <p:extLst>
      <p:ext uri="{BB962C8B-B14F-4D97-AF65-F5344CB8AC3E}">
        <p14:creationId xmlns:p14="http://schemas.microsoft.com/office/powerpoint/2010/main" val="362547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081B426-241B-49CC-A98F-D00E48A4C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cs-CZ" dirty="0"/>
              <a:t>Kontrola </a:t>
            </a:r>
          </a:p>
        </p:txBody>
      </p:sp>
      <p:pic>
        <p:nvPicPr>
          <p:cNvPr id="5" name="Picture 4" descr="Barevná pravítka a navíječe">
            <a:extLst>
              <a:ext uri="{FF2B5EF4-FFF2-40B4-BE49-F238E27FC236}">
                <a16:creationId xmlns:a16="http://schemas.microsoft.com/office/drawing/2014/main" id="{F618ED93-9810-8761-5491-E0F63CFC3C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465" r="20225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A3D554-CE32-44CE-98BF-0B230FEF7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 numCol="2">
            <a:normAutofit/>
          </a:bodyPr>
          <a:lstStyle/>
          <a:p>
            <a:r>
              <a:rPr lang="cs-CZ" sz="2000" dirty="0"/>
              <a:t>trochu</a:t>
            </a:r>
          </a:p>
          <a:p>
            <a:r>
              <a:rPr lang="cs-CZ" sz="2000" dirty="0"/>
              <a:t>vůbec</a:t>
            </a:r>
          </a:p>
          <a:p>
            <a:r>
              <a:rPr lang="cs-CZ" sz="2000" dirty="0"/>
              <a:t>zcela</a:t>
            </a:r>
          </a:p>
          <a:p>
            <a:r>
              <a:rPr lang="cs-CZ" sz="2000" dirty="0"/>
              <a:t>o metr</a:t>
            </a:r>
          </a:p>
          <a:p>
            <a:r>
              <a:rPr lang="cs-CZ" sz="2000" dirty="0"/>
              <a:t>docela</a:t>
            </a:r>
          </a:p>
          <a:p>
            <a:r>
              <a:rPr lang="cs-CZ" sz="2000" dirty="0"/>
              <a:t>o den </a:t>
            </a:r>
          </a:p>
          <a:p>
            <a:endParaRPr lang="cs-CZ" sz="2000" dirty="0"/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smutně</a:t>
            </a:r>
          </a:p>
          <a:p>
            <a:r>
              <a:rPr lang="cs-CZ" sz="2000" dirty="0"/>
              <a:t>odporně</a:t>
            </a:r>
          </a:p>
          <a:p>
            <a:r>
              <a:rPr lang="cs-CZ" sz="2000" dirty="0"/>
              <a:t>hlasitě</a:t>
            </a:r>
          </a:p>
          <a:p>
            <a:r>
              <a:rPr lang="cs-CZ" sz="2000" dirty="0"/>
              <a:t>tiše</a:t>
            </a:r>
          </a:p>
          <a:p>
            <a:r>
              <a:rPr lang="cs-CZ" sz="2000" dirty="0"/>
              <a:t>tajuplně</a:t>
            </a:r>
          </a:p>
          <a:p>
            <a:r>
              <a:rPr lang="cs-CZ" sz="2000" dirty="0"/>
              <a:t>rovně </a:t>
            </a:r>
          </a:p>
        </p:txBody>
      </p:sp>
    </p:spTree>
    <p:extLst>
      <p:ext uri="{BB962C8B-B14F-4D97-AF65-F5344CB8AC3E}">
        <p14:creationId xmlns:p14="http://schemas.microsoft.com/office/powerpoint/2010/main" val="3408465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61B62F-1F0C-47A0-89EA-884B6F022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PŘÍSLOVEČNÁ URČENÍ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971825-39B8-49B7-9172-C14306ABF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PU příčiny: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ptáme se na něj proč, z jaké příčiny?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Kvůli dešti </a:t>
            </a:r>
            <a:r>
              <a:rPr lang="cs-CZ" dirty="0"/>
              <a:t>nepojedu. </a:t>
            </a:r>
            <a:r>
              <a:rPr lang="cs-CZ" dirty="0">
                <a:solidFill>
                  <a:srgbClr val="FF0000"/>
                </a:solidFill>
              </a:rPr>
              <a:t>Pro nemoc </a:t>
            </a:r>
            <a:r>
              <a:rPr lang="cs-CZ" dirty="0"/>
              <a:t>byl omluven. Šel k lékaři </a:t>
            </a:r>
            <a:r>
              <a:rPr lang="cs-CZ" dirty="0">
                <a:solidFill>
                  <a:srgbClr val="FF0000"/>
                </a:solidFill>
              </a:rPr>
              <a:t>s bolestmi </a:t>
            </a:r>
            <a:r>
              <a:rPr lang="cs-CZ" dirty="0"/>
              <a:t>břicha.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PU účelu: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ptáme se na něj proč? Za jakým účelem, cílem? </a:t>
            </a:r>
          </a:p>
          <a:p>
            <a:pPr marL="0" indent="0">
              <a:buNone/>
            </a:pPr>
            <a:r>
              <a:rPr lang="cs-CZ" dirty="0"/>
              <a:t>Přišel něco </a:t>
            </a:r>
            <a:r>
              <a:rPr lang="cs-CZ" dirty="0">
                <a:solidFill>
                  <a:srgbClr val="FF0000"/>
                </a:solidFill>
              </a:rPr>
              <a:t>sdělit</a:t>
            </a:r>
            <a:r>
              <a:rPr lang="cs-CZ" dirty="0"/>
              <a:t>. Odešel </a:t>
            </a:r>
            <a:r>
              <a:rPr lang="cs-CZ" dirty="0">
                <a:solidFill>
                  <a:srgbClr val="FF0000"/>
                </a:solidFill>
              </a:rPr>
              <a:t>nakoupit</a:t>
            </a:r>
            <a:r>
              <a:rPr lang="cs-CZ" dirty="0"/>
              <a:t>. Řekl to </a:t>
            </a:r>
            <a:r>
              <a:rPr lang="cs-CZ" dirty="0">
                <a:solidFill>
                  <a:srgbClr val="FF0000"/>
                </a:solidFill>
              </a:rPr>
              <a:t>pro objasnění</a:t>
            </a:r>
            <a:r>
              <a:rPr lang="cs-CZ" dirty="0"/>
              <a:t>. Souhlasil pro </a:t>
            </a:r>
            <a:r>
              <a:rPr lang="cs-CZ" dirty="0">
                <a:solidFill>
                  <a:srgbClr val="FF0000"/>
                </a:solidFill>
              </a:rPr>
              <a:t>klid </a:t>
            </a:r>
            <a:r>
              <a:rPr lang="cs-CZ" dirty="0"/>
              <a:t>duše.</a:t>
            </a:r>
          </a:p>
        </p:txBody>
      </p:sp>
    </p:spTree>
    <p:extLst>
      <p:ext uri="{BB962C8B-B14F-4D97-AF65-F5344CB8AC3E}">
        <p14:creationId xmlns:p14="http://schemas.microsoft.com/office/powerpoint/2010/main" val="4067701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2E1D00-33CF-4184-B620-7572442DA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 příslovečná určení příčiny a účelu.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D22328-8647-4317-BCD4-2F54A0640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a) Kvůli ztrátě rovnováhy ………… </a:t>
            </a:r>
          </a:p>
          <a:p>
            <a:r>
              <a:rPr lang="cs-CZ" dirty="0"/>
              <a:t>b) Pro srdeční slabost ………… </a:t>
            </a:r>
          </a:p>
          <a:p>
            <a:r>
              <a:rPr lang="cs-CZ" dirty="0"/>
              <a:t>c) Pro jistotu ………… </a:t>
            </a:r>
          </a:p>
          <a:p>
            <a:r>
              <a:rPr lang="cs-CZ" dirty="0"/>
              <a:t>d) Z důvodu urychlení ………… </a:t>
            </a:r>
          </a:p>
          <a:p>
            <a:r>
              <a:rPr lang="cs-CZ" dirty="0"/>
              <a:t>e) ………… na vysvětlenou. </a:t>
            </a:r>
          </a:p>
          <a:p>
            <a:r>
              <a:rPr lang="cs-CZ" dirty="0"/>
              <a:t>f) Kvůli časnému odjezdu ………… </a:t>
            </a:r>
          </a:p>
          <a:p>
            <a:r>
              <a:rPr lang="cs-CZ" dirty="0"/>
              <a:t> g) Pro lepší názornost ………… </a:t>
            </a:r>
          </a:p>
          <a:p>
            <a:r>
              <a:rPr lang="cs-CZ" dirty="0"/>
              <a:t>h) Naschvál ………… </a:t>
            </a:r>
          </a:p>
          <a:p>
            <a:r>
              <a:rPr lang="cs-CZ" dirty="0"/>
              <a:t>i) Kvůli vedru …………</a:t>
            </a:r>
          </a:p>
        </p:txBody>
      </p:sp>
    </p:spTree>
    <p:extLst>
      <p:ext uri="{BB962C8B-B14F-4D97-AF65-F5344CB8AC3E}">
        <p14:creationId xmlns:p14="http://schemas.microsoft.com/office/powerpoint/2010/main" val="754095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2E1D00-33CF-4184-B620-7572442DA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 příslovečná určení příčiny a účelu.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D22328-8647-4317-BCD4-2F54A0640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a) Kvůli ztrátě rovnováhy ………… </a:t>
            </a:r>
            <a:r>
              <a:rPr lang="cs-CZ" dirty="0">
                <a:solidFill>
                  <a:srgbClr val="FF0000"/>
                </a:solidFill>
              </a:rPr>
              <a:t>příčina</a:t>
            </a:r>
          </a:p>
          <a:p>
            <a:r>
              <a:rPr lang="cs-CZ" dirty="0"/>
              <a:t>b) Pro srdeční slabost ………… </a:t>
            </a:r>
            <a:r>
              <a:rPr lang="cs-CZ" dirty="0">
                <a:solidFill>
                  <a:srgbClr val="FF0000"/>
                </a:solidFill>
              </a:rPr>
              <a:t>příčina</a:t>
            </a:r>
          </a:p>
          <a:p>
            <a:r>
              <a:rPr lang="cs-CZ" dirty="0"/>
              <a:t>c) Pro jistotu ………… </a:t>
            </a:r>
            <a:r>
              <a:rPr lang="cs-CZ" dirty="0">
                <a:solidFill>
                  <a:srgbClr val="FF0000"/>
                </a:solidFill>
              </a:rPr>
              <a:t>účel</a:t>
            </a:r>
          </a:p>
          <a:p>
            <a:r>
              <a:rPr lang="cs-CZ" dirty="0"/>
              <a:t>d) Z důvodu urychlení ………… </a:t>
            </a:r>
            <a:r>
              <a:rPr lang="cs-CZ" dirty="0">
                <a:solidFill>
                  <a:srgbClr val="FF0000"/>
                </a:solidFill>
              </a:rPr>
              <a:t>účel</a:t>
            </a:r>
          </a:p>
          <a:p>
            <a:r>
              <a:rPr lang="cs-CZ" dirty="0"/>
              <a:t>e) ………… na vysvětlenou. </a:t>
            </a:r>
            <a:r>
              <a:rPr lang="cs-CZ" dirty="0">
                <a:solidFill>
                  <a:srgbClr val="FF0000"/>
                </a:solidFill>
              </a:rPr>
              <a:t>účel</a:t>
            </a:r>
          </a:p>
          <a:p>
            <a:r>
              <a:rPr lang="cs-CZ" dirty="0"/>
              <a:t>f) Kvůli časnému odjezdu ………… </a:t>
            </a:r>
            <a:r>
              <a:rPr lang="cs-CZ" dirty="0">
                <a:solidFill>
                  <a:srgbClr val="FF0000"/>
                </a:solidFill>
              </a:rPr>
              <a:t>příčina</a:t>
            </a:r>
          </a:p>
          <a:p>
            <a:r>
              <a:rPr lang="cs-CZ" dirty="0"/>
              <a:t> g) Pro lepší názornost ………… </a:t>
            </a:r>
            <a:r>
              <a:rPr lang="cs-CZ" dirty="0">
                <a:solidFill>
                  <a:srgbClr val="FF0000"/>
                </a:solidFill>
              </a:rPr>
              <a:t>účel</a:t>
            </a:r>
          </a:p>
          <a:p>
            <a:r>
              <a:rPr lang="cs-CZ" dirty="0"/>
              <a:t>h) Naschvál ………… </a:t>
            </a:r>
            <a:r>
              <a:rPr lang="cs-CZ" dirty="0">
                <a:solidFill>
                  <a:srgbClr val="FF0000"/>
                </a:solidFill>
              </a:rPr>
              <a:t>příčina</a:t>
            </a:r>
          </a:p>
          <a:p>
            <a:r>
              <a:rPr lang="cs-CZ" dirty="0"/>
              <a:t>i) Kvůli vedru ………… </a:t>
            </a:r>
            <a:r>
              <a:rPr lang="cs-CZ" dirty="0">
                <a:solidFill>
                  <a:srgbClr val="FF0000"/>
                </a:solidFill>
              </a:rPr>
              <a:t>příčina </a:t>
            </a:r>
          </a:p>
        </p:txBody>
      </p:sp>
    </p:spTree>
    <p:extLst>
      <p:ext uri="{BB962C8B-B14F-4D97-AF65-F5344CB8AC3E}">
        <p14:creationId xmlns:p14="http://schemas.microsoft.com/office/powerpoint/2010/main" val="86740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3C26E87-8785-4463-987D-208DD241B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4620584" cy="45671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P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racovní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sešit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7F9826-47A9-460C-96FD-452838C68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5277684"/>
            <a:ext cx="4620584" cy="77549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52/4 –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vyhledat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PU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příčiny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účelu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Graphic 6" descr="Hledat">
            <a:extLst>
              <a:ext uri="{FF2B5EF4-FFF2-40B4-BE49-F238E27FC236}">
                <a16:creationId xmlns:a16="http://schemas.microsoft.com/office/drawing/2014/main" id="{9A04E20B-2FE2-065F-5FCC-F36190C5A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6253" y="957860"/>
            <a:ext cx="4942280" cy="494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3409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3452</TotalTime>
  <Words>572</Words>
  <Application>Microsoft Office PowerPoint</Application>
  <PresentationFormat>Širokoúhlá obrazovka</PresentationFormat>
  <Paragraphs>101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PŘÍSLOVEČNÁ URČENÍ II</vt:lpstr>
      <vt:lpstr>OPAKOVÁNÍ</vt:lpstr>
      <vt:lpstr>OPAKOVÁNÍ PŘÍSLOVEČNÁ URČENÍ</vt:lpstr>
      <vt:lpstr>Rozliš příslovečná určení způsobu a míry.</vt:lpstr>
      <vt:lpstr>Kontrola </vt:lpstr>
      <vt:lpstr>PŘÍSLOVEČNÁ URČENÍ</vt:lpstr>
      <vt:lpstr>Rozliš příslovečná určení příčiny a účelu.</vt:lpstr>
      <vt:lpstr>Rozliš příslovečná určení příčiny a účelu.</vt:lpstr>
      <vt:lpstr>Pracovní sešit </vt:lpstr>
      <vt:lpstr>PŘÍSLOVEČNÁ URČENÍ</vt:lpstr>
      <vt:lpstr>Rozhodni, kterou otázku použiješ.</vt:lpstr>
      <vt:lpstr>Rozhodni, kterou otázku použiješ.</vt:lpstr>
      <vt:lpstr>JAK SE TI DNES PRACOVALO?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PŘÍSLOVEČNÁ URČENÍ II</dc:title>
  <dc:creator>Smetanová, Jana</dc:creator>
  <cp:lastModifiedBy>Smetanová, Jana</cp:lastModifiedBy>
  <cp:revision>1</cp:revision>
  <dcterms:created xsi:type="dcterms:W3CDTF">2023-03-31T05:57:27Z</dcterms:created>
  <dcterms:modified xsi:type="dcterms:W3CDTF">2023-04-02T15:29:28Z</dcterms:modified>
</cp:coreProperties>
</file>