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F1F9-0B3F-4DC3-B3DD-D28C5FB9AF31}" type="datetimeFigureOut">
              <a:rPr lang="cs-CZ" smtClean="0"/>
              <a:t>17.03.2025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87A82D-33C2-4F18-9C51-1D75AFB2EB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843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87A82D-33C2-4F18-9C51-1D75AFB2EB3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121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0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7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3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2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8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01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6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4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78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5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37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2" r:id="rId6"/>
    <p:sldLayoutId id="2147483698" r:id="rId7"/>
    <p:sldLayoutId id="2147483699" r:id="rId8"/>
    <p:sldLayoutId id="2147483700" r:id="rId9"/>
    <p:sldLayoutId id="2147483701" r:id="rId10"/>
    <p:sldLayoutId id="21474837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32057F-F015-B1B2-4E3E-2307F8EFC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996F24-FCA5-E4F8-A570-CB9133AD44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32163" b="-1"/>
          <a:stretch/>
        </p:blipFill>
        <p:spPr>
          <a:xfrm>
            <a:off x="20" y="1"/>
            <a:ext cx="6575591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5F30166-CE84-A9BC-0901-E4BCEBF42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8896" y="1129554"/>
            <a:ext cx="4361688" cy="3475236"/>
          </a:xfrm>
        </p:spPr>
        <p:txBody>
          <a:bodyPr>
            <a:normAutofit/>
          </a:bodyPr>
          <a:lstStyle/>
          <a:p>
            <a:pPr algn="l"/>
            <a:r>
              <a:rPr lang="cs-CZ" sz="5400"/>
              <a:t>SOUVĚTÍ SOUŘADNÉ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B37E60-B76E-A959-A493-F5620017A9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68896" y="4731337"/>
            <a:ext cx="4206240" cy="1184584"/>
          </a:xfrm>
        </p:spPr>
        <p:txBody>
          <a:bodyPr>
            <a:normAutofit/>
          </a:bodyPr>
          <a:lstStyle/>
          <a:p>
            <a:pPr algn="l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88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A9942F-A18C-9E9D-BF08-9291C54E1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Zaškrtnutí">
            <a:extLst>
              <a:ext uri="{FF2B5EF4-FFF2-40B4-BE49-F238E27FC236}">
                <a16:creationId xmlns:a16="http://schemas.microsoft.com/office/drawing/2014/main" id="{D9A79C7D-4C05-9AB1-CFF9-CB2EE6D7B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30769" y="1429352"/>
            <a:ext cx="4330461" cy="433046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2DE6E20-2223-B863-4A59-42744ECED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809" y="353681"/>
            <a:ext cx="6572382" cy="97431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100"/>
              <a:t>PRACOVNÍ LIST – OPAKOVÁNÍ </a:t>
            </a:r>
          </a:p>
        </p:txBody>
      </p:sp>
    </p:spTree>
    <p:extLst>
      <p:ext uri="{BB962C8B-B14F-4D97-AF65-F5344CB8AC3E}">
        <p14:creationId xmlns:p14="http://schemas.microsoft.com/office/powerpoint/2010/main" val="16598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D4D02DC-86D0-86A9-4404-26B11AF64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DCC1CB-F7AF-B9A2-AD6B-F1FDD3953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4392" y="1791147"/>
            <a:ext cx="7202862" cy="19523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/>
              <a:t>DRUHY VV – PL - OPAKOVÁNÍ</a:t>
            </a:r>
          </a:p>
        </p:txBody>
      </p:sp>
    </p:spTree>
    <p:extLst>
      <p:ext uri="{BB962C8B-B14F-4D97-AF65-F5344CB8AC3E}">
        <p14:creationId xmlns:p14="http://schemas.microsoft.com/office/powerpoint/2010/main" val="222077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CF268-05B1-DF41-CA82-16E4ABF28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POMĚRY MEZI VH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976906-9589-AD94-D6AF-2B685BEF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31" y="1715532"/>
            <a:ext cx="11726944" cy="4593828"/>
          </a:xfrm>
        </p:spPr>
        <p:txBody>
          <a:bodyPr numCol="2">
            <a:normAutofit/>
          </a:bodyPr>
          <a:lstStyle/>
          <a:p>
            <a:pPr marL="0" indent="0" algn="l">
              <a:buNone/>
            </a:pPr>
            <a:r>
              <a:rPr lang="cs-CZ" b="1" i="0" u="none" strike="noStrike" baseline="0" dirty="0">
                <a:latin typeface="HelveticaNeueLTPro-Bd"/>
              </a:rPr>
              <a:t>Přiřaď k sobě odpovídající možnosti.</a:t>
            </a:r>
          </a:p>
          <a:p>
            <a:pPr algn="l"/>
            <a:r>
              <a:rPr lang="cs-CZ" b="0" i="0" u="none" strike="noStrike" baseline="0" dirty="0">
                <a:latin typeface="Helvetic"/>
              </a:rPr>
              <a:t>a) Děje obou vět jsou významově rovnocenné.</a:t>
            </a:r>
          </a:p>
          <a:p>
            <a:pPr algn="l"/>
            <a:r>
              <a:rPr lang="cs-CZ" b="0" i="0" u="none" strike="noStrike" baseline="0" dirty="0">
                <a:latin typeface="Helvetic"/>
              </a:rPr>
              <a:t>b) Druhá věta vyjadřuje příčinu děje věty první.</a:t>
            </a:r>
          </a:p>
          <a:p>
            <a:pPr algn="l"/>
            <a:r>
              <a:rPr lang="cs-CZ" b="0" i="0" u="none" strike="noStrike" baseline="0" dirty="0">
                <a:latin typeface="Helvetic"/>
              </a:rPr>
              <a:t>c) Věta druhá zesiluje význam věty první.</a:t>
            </a:r>
          </a:p>
          <a:p>
            <a:pPr algn="l"/>
            <a:r>
              <a:rPr lang="cs-CZ" b="0" i="0" u="none" strike="noStrike" baseline="0" dirty="0">
                <a:latin typeface="Helvetic"/>
              </a:rPr>
              <a:t>d) Věta druhá popírá význam věty první.</a:t>
            </a:r>
          </a:p>
          <a:p>
            <a:pPr algn="l"/>
            <a:r>
              <a:rPr lang="cs-CZ" b="0" i="0" u="none" strike="noStrike" baseline="0" dirty="0">
                <a:latin typeface="Helvetic"/>
              </a:rPr>
              <a:t>e) Druhá věta uvádí důsledek děje první věty.</a:t>
            </a:r>
          </a:p>
          <a:p>
            <a:pPr algn="l"/>
            <a:r>
              <a:rPr lang="cs-CZ" b="0" i="0" u="none" strike="noStrike" baseline="0" dirty="0">
                <a:latin typeface="Helvetic"/>
              </a:rPr>
              <a:t>f) Věta druhá vylučuje obsah sdělení věty první.</a:t>
            </a:r>
          </a:p>
          <a:p>
            <a:pPr algn="l"/>
            <a:endParaRPr lang="cs-CZ" dirty="0">
              <a:latin typeface="Helvetic"/>
            </a:endParaRPr>
          </a:p>
          <a:p>
            <a:pPr marL="0" indent="0" algn="l">
              <a:buNone/>
            </a:pPr>
            <a:endParaRPr lang="cs-CZ" b="0" i="0" u="none" strike="noStrike" baseline="0" dirty="0">
              <a:latin typeface="Helvetic"/>
            </a:endParaRPr>
          </a:p>
          <a:p>
            <a:pPr algn="l"/>
            <a:r>
              <a:rPr lang="cs-CZ" b="0" i="0" u="none" strike="noStrike" baseline="0" dirty="0">
                <a:latin typeface="Helvetic"/>
              </a:rPr>
              <a:t>1. Dáte si k snídani vejce, nebo posnídáte koblihy?</a:t>
            </a:r>
          </a:p>
          <a:p>
            <a:pPr algn="l"/>
            <a:r>
              <a:rPr lang="cs-CZ" b="0" i="0" u="none" strike="noStrike" baseline="0" dirty="0">
                <a:latin typeface="Helvetic"/>
              </a:rPr>
              <a:t>2. Už snídal vejce, a proto koblihu nechal na talíři.</a:t>
            </a:r>
          </a:p>
          <a:p>
            <a:pPr algn="l"/>
            <a:r>
              <a:rPr lang="cs-CZ" b="0" i="0" u="none" strike="noStrike" baseline="0" dirty="0">
                <a:latin typeface="Helvetic"/>
              </a:rPr>
              <a:t>3. Snědl vejce, a dokonce si ještě přidal koblihu.</a:t>
            </a:r>
          </a:p>
          <a:p>
            <a:pPr algn="l"/>
            <a:r>
              <a:rPr lang="cs-CZ" b="0" i="0" u="none" strike="noStrike" baseline="0" dirty="0">
                <a:latin typeface="Helvetic"/>
              </a:rPr>
              <a:t>4. Je to velký jedlík, vždyť snědl vejce i koblihy.</a:t>
            </a:r>
          </a:p>
          <a:p>
            <a:pPr algn="l"/>
            <a:r>
              <a:rPr lang="cs-CZ" b="0" i="0" u="none" strike="noStrike" baseline="0" dirty="0">
                <a:latin typeface="Helvetic"/>
              </a:rPr>
              <a:t>5. Snědl vejce a pak si přidal koblihu.</a:t>
            </a:r>
          </a:p>
          <a:p>
            <a:pPr algn="l"/>
            <a:r>
              <a:rPr lang="cs-CZ" b="0" i="0" u="none" strike="noStrike" baseline="0" dirty="0">
                <a:latin typeface="Helvetic"/>
              </a:rPr>
              <a:t>6. Sním to vejce, ale kobliha už se do mě nevejde.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57551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280D3096-E106-FD85-BFC6-72357402FF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A849E46-D96E-5F97-1712-97F39BCABE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870" r="2" b="39456"/>
          <a:stretch/>
        </p:blipFill>
        <p:spPr>
          <a:xfrm>
            <a:off x="419099" y="800100"/>
            <a:ext cx="11353802" cy="565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618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456DBD1-1048-5A22-C973-3E5FA83F57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BEFDB4-9C89-86F9-768D-078F82833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165" y="1088571"/>
            <a:ext cx="7538405" cy="27743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PRACOVNÍ LIST</a:t>
            </a:r>
          </a:p>
        </p:txBody>
      </p:sp>
    </p:spTree>
    <p:extLst>
      <p:ext uri="{BB962C8B-B14F-4D97-AF65-F5344CB8AC3E}">
        <p14:creationId xmlns:p14="http://schemas.microsoft.com/office/powerpoint/2010/main" val="923954494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155</Words>
  <Application>Microsoft Office PowerPoint</Application>
  <PresentationFormat>Širokoúhlá obrazovka</PresentationFormat>
  <Paragraphs>21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Aptos</vt:lpstr>
      <vt:lpstr>Arial</vt:lpstr>
      <vt:lpstr>Helvetic</vt:lpstr>
      <vt:lpstr>HelveticaNeueLTPro-Bd</vt:lpstr>
      <vt:lpstr>Neue Haas Grotesk Text Pro</vt:lpstr>
      <vt:lpstr>VanillaVTI</vt:lpstr>
      <vt:lpstr>SOUVĚTÍ SOUŘADNÉ</vt:lpstr>
      <vt:lpstr>PRACOVNÍ LIST – OPAKOVÁNÍ </vt:lpstr>
      <vt:lpstr>DRUHY VV – PL - OPAKOVÁNÍ</vt:lpstr>
      <vt:lpstr>POMĚRY MEZI VH </vt:lpstr>
      <vt:lpstr>Prezentace aplikace PowerPoint</vt:lpstr>
      <vt:lpstr>PRACOVNÍ 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Smetanová, Jana</dc:creator>
  <cp:lastModifiedBy>Smetanová, Jana</cp:lastModifiedBy>
  <cp:revision>1</cp:revision>
  <dcterms:created xsi:type="dcterms:W3CDTF">2025-03-17T08:19:26Z</dcterms:created>
  <dcterms:modified xsi:type="dcterms:W3CDTF">2025-03-17T09:08:50Z</dcterms:modified>
</cp:coreProperties>
</file>