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4" autoAdjust="0"/>
    <p:restoredTop sz="94660"/>
  </p:normalViewPr>
  <p:slideViewPr>
    <p:cSldViewPr snapToGrid="0">
      <p:cViewPr varScale="1">
        <p:scale>
          <a:sx n="81" d="100"/>
          <a:sy n="81" d="100"/>
        </p:scale>
        <p:origin x="6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2065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3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89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03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05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051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3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27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2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15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669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2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du.ceskatelevize.cz/video/9777-ota-pave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178804-E18B-88F8-AF5D-5DBE846D3E0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498" r="7497" b="-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A3B294E-8484-754D-7CC6-446154ED3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674122" cy="3204134"/>
          </a:xfrm>
        </p:spPr>
        <p:txBody>
          <a:bodyPr anchor="b">
            <a:normAutofit/>
          </a:bodyPr>
          <a:lstStyle/>
          <a:p>
            <a:r>
              <a:rPr lang="cs-CZ" sz="6600" dirty="0"/>
              <a:t>Okupace v literatuře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AC6C15-2F6A-2EC1-725D-83DB153423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r>
              <a:rPr lang="cs-CZ" sz="3600" dirty="0"/>
              <a:t>O. Pavel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6020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6D6523-F975-8ED9-2C6B-CE9646918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- Moje první ryba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400552-60C1-CEAE-EB35-B3AC79262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úkoly k textu </a:t>
            </a:r>
          </a:p>
          <a:p>
            <a:r>
              <a:rPr lang="cs-CZ" dirty="0"/>
              <a:t>kdo je hotov – </a:t>
            </a:r>
            <a:r>
              <a:rPr lang="cs-CZ" dirty="0" err="1"/>
              <a:t>osmisměrka</a:t>
            </a:r>
            <a:r>
              <a:rPr lang="cs-CZ" dirty="0"/>
              <a:t> – O. </a:t>
            </a:r>
            <a:r>
              <a:rPr lang="cs-CZ"/>
              <a:t>Pavel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151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17517EF-BD4D-4055-BDB4-A322C5356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304802"/>
            <a:ext cx="11097349" cy="1573149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396DE5C-EA45-FEA2-5F3B-0AED4CFFD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0" y="405575"/>
            <a:ext cx="6430414" cy="13716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Opakujeme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764424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130604" y="1071836"/>
            <a:ext cx="1021458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636B855-387F-7B0B-F719-274BEBE519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5189" r="1462"/>
          <a:stretch/>
        </p:blipFill>
        <p:spPr>
          <a:xfrm>
            <a:off x="549058" y="2752102"/>
            <a:ext cx="10935019" cy="305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914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332DA0-B30D-E173-294F-064191B58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Která z následujících možností vystihuje výchozí text?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FB8A28-AC68-F67E-C0DB-57E30CFCE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lphaUcParenR"/>
            </a:pPr>
            <a:r>
              <a:rPr lang="cs-CZ" dirty="0"/>
              <a:t>Text lze přiřadit k epice, protože zachycuje především pocity postavy. </a:t>
            </a:r>
          </a:p>
          <a:p>
            <a:pPr marL="514350" indent="-514350">
              <a:buAutoNum type="alphaUcParenR"/>
            </a:pPr>
            <a:r>
              <a:rPr lang="cs-CZ" dirty="0"/>
              <a:t>Text lze přiřadit k lyrice, protože zachycuje především pocity postavy. </a:t>
            </a:r>
          </a:p>
          <a:p>
            <a:pPr marL="514350" indent="-514350">
              <a:buAutoNum type="alphaUcParenR"/>
            </a:pPr>
            <a:r>
              <a:rPr lang="cs-CZ" dirty="0"/>
              <a:t>Text lze přiřadit k epice, protože jeho podstatou je vyprávění příběhu. </a:t>
            </a:r>
          </a:p>
          <a:p>
            <a:pPr marL="514350" indent="-514350">
              <a:buAutoNum type="alphaUcParenR"/>
            </a:pPr>
            <a:r>
              <a:rPr lang="cs-CZ" dirty="0"/>
              <a:t>Text lze přiřadit k lyrice, protože jeho podstatou je vyprávění příběhu.</a:t>
            </a:r>
          </a:p>
        </p:txBody>
      </p:sp>
    </p:spTree>
    <p:extLst>
      <p:ext uri="{BB962C8B-B14F-4D97-AF65-F5344CB8AC3E}">
        <p14:creationId xmlns:p14="http://schemas.microsoft.com/office/powerpoint/2010/main" val="1687997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352B4-522D-F781-CBFA-D3BB83964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Která z následujících možností vystihuje význam slovesa BÁLA SE?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272073-21A7-EFBE-9AF6-287C21C77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A) měla nahnáno</a:t>
            </a:r>
          </a:p>
          <a:p>
            <a:r>
              <a:rPr lang="cs-CZ" dirty="0"/>
              <a:t>B) teklo jí do bot</a:t>
            </a:r>
          </a:p>
          <a:p>
            <a:r>
              <a:rPr lang="cs-CZ" dirty="0"/>
              <a:t>C) strašilo jí ve věži</a:t>
            </a:r>
          </a:p>
          <a:p>
            <a:r>
              <a:rPr lang="cs-CZ" dirty="0"/>
              <a:t>D) měla pro strach uděláno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596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24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Rectangle 26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8" name="Rectangle 28">
            <a:extLst>
              <a:ext uri="{FF2B5EF4-FFF2-40B4-BE49-F238E27FC236}">
                <a16:creationId xmlns:a16="http://schemas.microsoft.com/office/drawing/2014/main" id="{017517EF-BD4D-4055-BDB4-A322C5356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9" name="Rectangle 30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304802"/>
            <a:ext cx="11097349" cy="1573149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8268AE2-C929-D711-DA09-909ECE996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89" y="405575"/>
            <a:ext cx="9972787" cy="13716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b="1"/>
              <a:t>Uspořádejte jednotlivé části textu (A–F) tak, aby na sebe navazovaly:</a:t>
            </a:r>
            <a:endParaRPr lang="en-US" sz="3100" b="1" dirty="0"/>
          </a:p>
        </p:txBody>
      </p:sp>
      <p:sp>
        <p:nvSpPr>
          <p:cNvPr id="40" name="Rectangle 32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764424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130604" y="1071836"/>
            <a:ext cx="1021458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FB0689C-B87A-E1AB-DC4A-EEEE08B843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7191" y="1974313"/>
            <a:ext cx="9532653" cy="474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893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A4BEC1-497E-E65C-02E2-295AEB93D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Která z následujících možností je pranostika?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8382E4-C9FB-04E3-E8F0-8B52E6E0B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A) Kdo seje vítr, sklízí bouři.</a:t>
            </a:r>
          </a:p>
          <a:p>
            <a:pPr marL="0" indent="0">
              <a:buNone/>
            </a:pPr>
            <a:r>
              <a:rPr lang="cs-CZ" dirty="0"/>
              <a:t>B) Nemusí pršet, jen když kape.</a:t>
            </a:r>
          </a:p>
          <a:p>
            <a:pPr marL="0" indent="0">
              <a:buNone/>
            </a:pPr>
            <a:r>
              <a:rPr lang="cs-CZ" dirty="0"/>
              <a:t>C) Kam nechodí slunce, chodí lékař.</a:t>
            </a:r>
          </a:p>
          <a:p>
            <a:pPr marL="0" indent="0">
              <a:buNone/>
            </a:pPr>
            <a:r>
              <a:rPr lang="cs-CZ" dirty="0"/>
              <a:t>D) Když duben laškuje, bývá mnoho sena a obilí.</a:t>
            </a:r>
          </a:p>
        </p:txBody>
      </p:sp>
    </p:spTree>
    <p:extLst>
      <p:ext uri="{BB962C8B-B14F-4D97-AF65-F5344CB8AC3E}">
        <p14:creationId xmlns:p14="http://schemas.microsoft.com/office/powerpoint/2010/main" val="315832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B63EEC-BA8F-7AFB-0F67-E1A3657FB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6C930D-928D-4780-1295-073BA6D5E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C) Text lze přiřadit k epice, protože jeho podstatou je vyprávění příběhu.</a:t>
            </a:r>
          </a:p>
          <a:p>
            <a:r>
              <a:rPr lang="cs-CZ" dirty="0"/>
              <a:t>A) měla nahnáno</a:t>
            </a:r>
          </a:p>
          <a:p>
            <a:r>
              <a:rPr lang="cs-CZ" dirty="0"/>
              <a:t>E-D-B-F-C-A</a:t>
            </a:r>
          </a:p>
          <a:p>
            <a:r>
              <a:rPr lang="cs-CZ" dirty="0"/>
              <a:t>D) Když duben laškuje, bývá mnoho sena a obilí.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1094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3857" y="633619"/>
            <a:ext cx="6838569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240BAF8-83B6-4EC7-ACE9-78708CAA6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510" y="978619"/>
            <a:ext cx="5991244" cy="1106424"/>
          </a:xfrm>
        </p:spPr>
        <p:txBody>
          <a:bodyPr>
            <a:normAutofit/>
          </a:bodyPr>
          <a:lstStyle/>
          <a:p>
            <a:r>
              <a:rPr lang="cs-CZ" sz="3200"/>
              <a:t>OTA PAVEL</a:t>
            </a:r>
          </a:p>
        </p:txBody>
      </p:sp>
      <p:pic>
        <p:nvPicPr>
          <p:cNvPr id="5" name="Obrázek 4" descr="Obsah obrázku text, Lidská tvář, snímek obrazovky&#10;&#10;Popis byl vytvořen automaticky">
            <a:extLst>
              <a:ext uri="{FF2B5EF4-FFF2-40B4-BE49-F238E27FC236}">
                <a16:creationId xmlns:a16="http://schemas.microsoft.com/office/drawing/2014/main" id="{AB7F23A1-A1C5-36C6-6E07-25418DD6D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528" y="849775"/>
            <a:ext cx="4033647" cy="505786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79848" y="1171300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67859" y="2093976"/>
            <a:ext cx="5846683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DFC5D9-83AA-D1E0-F9A1-A3739615A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6861" y="2252870"/>
            <a:ext cx="5993892" cy="3560251"/>
          </a:xfrm>
        </p:spPr>
        <p:txBody>
          <a:bodyPr>
            <a:normAutofit/>
          </a:bodyPr>
          <a:lstStyle/>
          <a:p>
            <a:r>
              <a:rPr lang="cs-CZ" sz="1800">
                <a:hlinkClick r:id="rId3"/>
              </a:rPr>
              <a:t>Ota Pavel - ČT edu - Česká televize</a:t>
            </a:r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1555368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35" name="Rectangle 1034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3857" y="633619"/>
            <a:ext cx="6838569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B744ACE-D046-A4B2-11BE-156AD4969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510" y="978619"/>
            <a:ext cx="5991244" cy="1106424"/>
          </a:xfrm>
        </p:spPr>
        <p:txBody>
          <a:bodyPr>
            <a:normAutofit/>
          </a:bodyPr>
          <a:lstStyle/>
          <a:p>
            <a:r>
              <a:rPr lang="cs-CZ" sz="3200"/>
              <a:t>OTA PAVEL </a:t>
            </a:r>
          </a:p>
        </p:txBody>
      </p:sp>
      <p:pic>
        <p:nvPicPr>
          <p:cNvPr id="1026" name="Picture 2" descr="Ota Pavel | SPISOVATELE.CZ">
            <a:extLst>
              <a:ext uri="{FF2B5EF4-FFF2-40B4-BE49-F238E27FC236}">
                <a16:creationId xmlns:a16="http://schemas.microsoft.com/office/drawing/2014/main" id="{F530E04A-15B8-28B3-DAC9-C6E310FE7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9503" y="630936"/>
            <a:ext cx="3663696" cy="5495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7" name="Rectangle 1036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79848" y="1171300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67859" y="2093976"/>
            <a:ext cx="5846683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3F4A1671-C331-DA9E-3FA0-58D63E109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6861" y="2252870"/>
            <a:ext cx="5993892" cy="3560251"/>
          </a:xfrm>
        </p:spPr>
        <p:txBody>
          <a:bodyPr>
            <a:normAutofit/>
          </a:bodyPr>
          <a:lstStyle/>
          <a:p>
            <a:pPr algn="l"/>
            <a:r>
              <a:rPr lang="cs-CZ" sz="1800" b="0" i="0" u="none" strike="noStrike" baseline="0" dirty="0">
                <a:latin typeface="Helvetic"/>
              </a:rPr>
              <a:t>1930 – 1973</a:t>
            </a:r>
          </a:p>
          <a:p>
            <a:pPr algn="l"/>
            <a:r>
              <a:rPr lang="cs-CZ" sz="1800" b="0" i="0" u="none" strike="noStrike" baseline="0" dirty="0">
                <a:latin typeface="Helvetic"/>
              </a:rPr>
              <a:t>židovského původu, prozaik, novinář a sportovní reportér, </a:t>
            </a:r>
          </a:p>
          <a:p>
            <a:pPr algn="l"/>
            <a:r>
              <a:rPr lang="cs-CZ" sz="1800" b="0" i="0" u="none" strike="noStrike" baseline="0" dirty="0">
                <a:latin typeface="Helvetic"/>
              </a:rPr>
              <a:t>především autobiografické povídky s tématy z vlastního dětství </a:t>
            </a:r>
            <a:r>
              <a:rPr lang="cs-CZ" sz="1800" b="1" i="1" u="none" strike="noStrike" baseline="0" dirty="0">
                <a:latin typeface="HelveticaCE-BoldOblique"/>
              </a:rPr>
              <a:t>Smrt krásných srnců </a:t>
            </a:r>
            <a:r>
              <a:rPr lang="cs-CZ" sz="1800" b="0" i="0" u="none" strike="noStrike" baseline="0" dirty="0">
                <a:latin typeface="Helvetic"/>
              </a:rPr>
              <a:t>(vzpomínky na dětství, na život autorova otce Lea, svérázného židovského obchodníka, na židovské transporty, poválečná léta), </a:t>
            </a:r>
          </a:p>
          <a:p>
            <a:pPr algn="l"/>
            <a:r>
              <a:rPr lang="cs-CZ" sz="1800" b="1" i="1" u="none" strike="noStrike" baseline="0" dirty="0">
                <a:latin typeface="HelveticaCE-BoldOblique"/>
              </a:rPr>
              <a:t>Jak jsem potkal ryby </a:t>
            </a:r>
            <a:r>
              <a:rPr lang="cs-CZ" sz="1800" b="0" i="0" u="none" strike="noStrike" baseline="0" dirty="0">
                <a:latin typeface="Helvetic"/>
              </a:rPr>
              <a:t>(o autorově vztahu k rybám, řekám a přírodě)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31933499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283</Words>
  <Application>Microsoft Office PowerPoint</Application>
  <PresentationFormat>Širokoúhlá obrazovka</PresentationFormat>
  <Paragraphs>34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Avenir Next LT Pro</vt:lpstr>
      <vt:lpstr>Calibri</vt:lpstr>
      <vt:lpstr>Helvetic</vt:lpstr>
      <vt:lpstr>HelveticaCE-BoldOblique</vt:lpstr>
      <vt:lpstr>AccentBoxVTI</vt:lpstr>
      <vt:lpstr>Okupace v literatuře </vt:lpstr>
      <vt:lpstr>Opakujeme</vt:lpstr>
      <vt:lpstr>Která z následujících možností vystihuje výchozí text?</vt:lpstr>
      <vt:lpstr>Která z následujících možností vystihuje význam slovesa BÁLA SE?</vt:lpstr>
      <vt:lpstr>Uspořádejte jednotlivé části textu (A–F) tak, aby na sebe navazovaly:</vt:lpstr>
      <vt:lpstr>Která z následujících možností je pranostika?</vt:lpstr>
      <vt:lpstr>ŘEŠENÍ:</vt:lpstr>
      <vt:lpstr>OTA PAVEL</vt:lpstr>
      <vt:lpstr>OTA PAVEL </vt:lpstr>
      <vt:lpstr>UKÁZKA - Moje první ryba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Smetanová, Jana</dc:creator>
  <cp:lastModifiedBy>Smetanová, Jana</cp:lastModifiedBy>
  <cp:revision>1</cp:revision>
  <dcterms:created xsi:type="dcterms:W3CDTF">2025-02-09T18:02:08Z</dcterms:created>
  <dcterms:modified xsi:type="dcterms:W3CDTF">2025-02-09T18:34:28Z</dcterms:modified>
</cp:coreProperties>
</file>