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79D5A9-9228-4488-B01E-836FED8DF64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E413CEC-8B7C-4F3C-8CA4-AE1147FB94F5}">
      <dgm:prSet/>
      <dgm:spPr/>
      <dgm:t>
        <a:bodyPr/>
        <a:lstStyle/>
        <a:p>
          <a:r>
            <a:rPr lang="cs-CZ"/>
            <a:t>– jsou slovesné tvary</a:t>
          </a:r>
          <a:endParaRPr lang="en-US"/>
        </a:p>
      </dgm:t>
    </dgm:pt>
    <dgm:pt modelId="{0B9CE1C8-1A3B-406F-992D-9F0AE59702F3}" type="parTrans" cxnId="{D3CB108F-9528-43CE-930C-06E6F6A02563}">
      <dgm:prSet/>
      <dgm:spPr/>
      <dgm:t>
        <a:bodyPr/>
        <a:lstStyle/>
        <a:p>
          <a:endParaRPr lang="en-US"/>
        </a:p>
      </dgm:t>
    </dgm:pt>
    <dgm:pt modelId="{36A5882B-765F-46CA-9449-45DF8BB84811}" type="sibTrans" cxnId="{D3CB108F-9528-43CE-930C-06E6F6A02563}">
      <dgm:prSet/>
      <dgm:spPr/>
      <dgm:t>
        <a:bodyPr/>
        <a:lstStyle/>
        <a:p>
          <a:endParaRPr lang="en-US"/>
        </a:p>
      </dgm:t>
    </dgm:pt>
    <dgm:pt modelId="{E14A5E4E-9F88-440E-9238-FA67CF6D8CA8}">
      <dgm:prSet/>
      <dgm:spPr/>
      <dgm:t>
        <a:bodyPr/>
        <a:lstStyle/>
        <a:p>
          <a:r>
            <a:rPr lang="cs-CZ"/>
            <a:t>dnes knižní, až zastaralé</a:t>
          </a:r>
          <a:endParaRPr lang="en-US"/>
        </a:p>
      </dgm:t>
    </dgm:pt>
    <dgm:pt modelId="{94862B3B-53F6-4005-9374-D012BB3B881B}" type="parTrans" cxnId="{1837FF06-68F9-4EC8-83CB-748D829E459D}">
      <dgm:prSet/>
      <dgm:spPr/>
      <dgm:t>
        <a:bodyPr/>
        <a:lstStyle/>
        <a:p>
          <a:endParaRPr lang="en-US"/>
        </a:p>
      </dgm:t>
    </dgm:pt>
    <dgm:pt modelId="{B22C9A73-AED3-470D-A281-461631743142}" type="sibTrans" cxnId="{1837FF06-68F9-4EC8-83CB-748D829E459D}">
      <dgm:prSet/>
      <dgm:spPr/>
      <dgm:t>
        <a:bodyPr/>
        <a:lstStyle/>
        <a:p>
          <a:endParaRPr lang="en-US"/>
        </a:p>
      </dgm:t>
    </dgm:pt>
    <dgm:pt modelId="{318F5B56-908A-47E9-A6D8-AAD0391AC7DA}">
      <dgm:prSet/>
      <dgm:spPr/>
      <dgm:t>
        <a:bodyPr/>
        <a:lstStyle/>
        <a:p>
          <a:r>
            <a:rPr lang="cs-CZ"/>
            <a:t>ve větě jsou doplňkem </a:t>
          </a:r>
          <a:endParaRPr lang="en-US"/>
        </a:p>
      </dgm:t>
    </dgm:pt>
    <dgm:pt modelId="{BB4F7521-CB4B-4883-B37A-5DF7DF0F1CFE}" type="parTrans" cxnId="{2444F788-6BC7-47FC-BE79-C88590BF62B1}">
      <dgm:prSet/>
      <dgm:spPr/>
      <dgm:t>
        <a:bodyPr/>
        <a:lstStyle/>
        <a:p>
          <a:endParaRPr lang="en-US"/>
        </a:p>
      </dgm:t>
    </dgm:pt>
    <dgm:pt modelId="{EFC56B10-6EE3-4DFF-B61F-6BA1E7D88B9F}" type="sibTrans" cxnId="{2444F788-6BC7-47FC-BE79-C88590BF62B1}">
      <dgm:prSet/>
      <dgm:spPr/>
      <dgm:t>
        <a:bodyPr/>
        <a:lstStyle/>
        <a:p>
          <a:endParaRPr lang="en-US"/>
        </a:p>
      </dgm:t>
    </dgm:pt>
    <dgm:pt modelId="{97B43C22-8643-47A7-91BF-D9A8FA6FEE70}">
      <dgm:prSet/>
      <dgm:spPr/>
      <dgm:t>
        <a:bodyPr/>
        <a:lstStyle/>
        <a:p>
          <a:r>
            <a:rPr lang="cs-CZ"/>
            <a:t>můžeme jimi vyjádřit jeden ze dvou dějů, pokud mají společný podmět </a:t>
          </a:r>
          <a:endParaRPr lang="en-US"/>
        </a:p>
      </dgm:t>
    </dgm:pt>
    <dgm:pt modelId="{3EC76E77-FD95-48DB-8B94-6F11D31D6B1D}" type="parTrans" cxnId="{F3943F4F-17F6-415D-A2C9-609172B66690}">
      <dgm:prSet/>
      <dgm:spPr/>
      <dgm:t>
        <a:bodyPr/>
        <a:lstStyle/>
        <a:p>
          <a:endParaRPr lang="en-US"/>
        </a:p>
      </dgm:t>
    </dgm:pt>
    <dgm:pt modelId="{B172B0C4-1F1E-41BD-B1D8-7FA19F8D39CD}" type="sibTrans" cxnId="{F3943F4F-17F6-415D-A2C9-609172B66690}">
      <dgm:prSet/>
      <dgm:spPr/>
      <dgm:t>
        <a:bodyPr/>
        <a:lstStyle/>
        <a:p>
          <a:endParaRPr lang="en-US"/>
        </a:p>
      </dgm:t>
    </dgm:pt>
    <dgm:pt modelId="{2A17FDCD-7226-43BA-9D3F-EB43C7CB49E3}" type="pres">
      <dgm:prSet presAssocID="{6079D5A9-9228-4488-B01E-836FED8DF642}" presName="linear" presStyleCnt="0">
        <dgm:presLayoutVars>
          <dgm:animLvl val="lvl"/>
          <dgm:resizeHandles val="exact"/>
        </dgm:presLayoutVars>
      </dgm:prSet>
      <dgm:spPr/>
    </dgm:pt>
    <dgm:pt modelId="{4EE5E900-5239-4923-ADCD-8BF0A0C08054}" type="pres">
      <dgm:prSet presAssocID="{5E413CEC-8B7C-4F3C-8CA4-AE1147FB94F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9664967-8727-40B5-9F94-08DFD8142EDE}" type="pres">
      <dgm:prSet presAssocID="{36A5882B-765F-46CA-9449-45DF8BB84811}" presName="spacer" presStyleCnt="0"/>
      <dgm:spPr/>
    </dgm:pt>
    <dgm:pt modelId="{5D1A8149-0CBE-4F2D-90DA-432E9EDFFBCF}" type="pres">
      <dgm:prSet presAssocID="{E14A5E4E-9F88-440E-9238-FA67CF6D8CA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1B461E8-BE4E-433D-AF4F-40164FCC4FDE}" type="pres">
      <dgm:prSet presAssocID="{B22C9A73-AED3-470D-A281-461631743142}" presName="spacer" presStyleCnt="0"/>
      <dgm:spPr/>
    </dgm:pt>
    <dgm:pt modelId="{FA0369EA-0C03-4D2E-BE4D-B304A12E614B}" type="pres">
      <dgm:prSet presAssocID="{318F5B56-908A-47E9-A6D8-AAD0391AC7D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3984B43-AE69-4C45-AFDE-184A1BC3E6D6}" type="pres">
      <dgm:prSet presAssocID="{EFC56B10-6EE3-4DFF-B61F-6BA1E7D88B9F}" presName="spacer" presStyleCnt="0"/>
      <dgm:spPr/>
    </dgm:pt>
    <dgm:pt modelId="{1E3C6888-0BE1-4735-86D0-B2EBB4C96A84}" type="pres">
      <dgm:prSet presAssocID="{97B43C22-8643-47A7-91BF-D9A8FA6FEE7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B1EE101-C543-494B-A739-D099627E94E2}" type="presOf" srcId="{E14A5E4E-9F88-440E-9238-FA67CF6D8CA8}" destId="{5D1A8149-0CBE-4F2D-90DA-432E9EDFFBCF}" srcOrd="0" destOrd="0" presId="urn:microsoft.com/office/officeart/2005/8/layout/vList2"/>
    <dgm:cxn modelId="{1837FF06-68F9-4EC8-83CB-748D829E459D}" srcId="{6079D5A9-9228-4488-B01E-836FED8DF642}" destId="{E14A5E4E-9F88-440E-9238-FA67CF6D8CA8}" srcOrd="1" destOrd="0" parTransId="{94862B3B-53F6-4005-9374-D012BB3B881B}" sibTransId="{B22C9A73-AED3-470D-A281-461631743142}"/>
    <dgm:cxn modelId="{0C1F154C-9571-4A05-A2C8-0100DD18141E}" type="presOf" srcId="{97B43C22-8643-47A7-91BF-D9A8FA6FEE70}" destId="{1E3C6888-0BE1-4735-86D0-B2EBB4C96A84}" srcOrd="0" destOrd="0" presId="urn:microsoft.com/office/officeart/2005/8/layout/vList2"/>
    <dgm:cxn modelId="{F3943F4F-17F6-415D-A2C9-609172B66690}" srcId="{6079D5A9-9228-4488-B01E-836FED8DF642}" destId="{97B43C22-8643-47A7-91BF-D9A8FA6FEE70}" srcOrd="3" destOrd="0" parTransId="{3EC76E77-FD95-48DB-8B94-6F11D31D6B1D}" sibTransId="{B172B0C4-1F1E-41BD-B1D8-7FA19F8D39CD}"/>
    <dgm:cxn modelId="{2444F788-6BC7-47FC-BE79-C88590BF62B1}" srcId="{6079D5A9-9228-4488-B01E-836FED8DF642}" destId="{318F5B56-908A-47E9-A6D8-AAD0391AC7DA}" srcOrd="2" destOrd="0" parTransId="{BB4F7521-CB4B-4883-B37A-5DF7DF0F1CFE}" sibTransId="{EFC56B10-6EE3-4DFF-B61F-6BA1E7D88B9F}"/>
    <dgm:cxn modelId="{D3CB108F-9528-43CE-930C-06E6F6A02563}" srcId="{6079D5A9-9228-4488-B01E-836FED8DF642}" destId="{5E413CEC-8B7C-4F3C-8CA4-AE1147FB94F5}" srcOrd="0" destOrd="0" parTransId="{0B9CE1C8-1A3B-406F-992D-9F0AE59702F3}" sibTransId="{36A5882B-765F-46CA-9449-45DF8BB84811}"/>
    <dgm:cxn modelId="{9B868A95-AA55-422A-B3A3-EB9DA286C7AD}" type="presOf" srcId="{6079D5A9-9228-4488-B01E-836FED8DF642}" destId="{2A17FDCD-7226-43BA-9D3F-EB43C7CB49E3}" srcOrd="0" destOrd="0" presId="urn:microsoft.com/office/officeart/2005/8/layout/vList2"/>
    <dgm:cxn modelId="{11443EE4-85AC-4733-9BCF-FC48404E7FE0}" type="presOf" srcId="{318F5B56-908A-47E9-A6D8-AAD0391AC7DA}" destId="{FA0369EA-0C03-4D2E-BE4D-B304A12E614B}" srcOrd="0" destOrd="0" presId="urn:microsoft.com/office/officeart/2005/8/layout/vList2"/>
    <dgm:cxn modelId="{3843C3F7-6762-424A-9B6C-0B94ECF6466A}" type="presOf" srcId="{5E413CEC-8B7C-4F3C-8CA4-AE1147FB94F5}" destId="{4EE5E900-5239-4923-ADCD-8BF0A0C08054}" srcOrd="0" destOrd="0" presId="urn:microsoft.com/office/officeart/2005/8/layout/vList2"/>
    <dgm:cxn modelId="{734713D9-E09A-4D30-A633-22A75A690A28}" type="presParOf" srcId="{2A17FDCD-7226-43BA-9D3F-EB43C7CB49E3}" destId="{4EE5E900-5239-4923-ADCD-8BF0A0C08054}" srcOrd="0" destOrd="0" presId="urn:microsoft.com/office/officeart/2005/8/layout/vList2"/>
    <dgm:cxn modelId="{C58761BE-833B-48F7-8D33-823D693088C1}" type="presParOf" srcId="{2A17FDCD-7226-43BA-9D3F-EB43C7CB49E3}" destId="{99664967-8727-40B5-9F94-08DFD8142EDE}" srcOrd="1" destOrd="0" presId="urn:microsoft.com/office/officeart/2005/8/layout/vList2"/>
    <dgm:cxn modelId="{6D476791-730E-4227-983E-14A7A7289D68}" type="presParOf" srcId="{2A17FDCD-7226-43BA-9D3F-EB43C7CB49E3}" destId="{5D1A8149-0CBE-4F2D-90DA-432E9EDFFBCF}" srcOrd="2" destOrd="0" presId="urn:microsoft.com/office/officeart/2005/8/layout/vList2"/>
    <dgm:cxn modelId="{B112F158-AB63-4F5C-89FC-5692DAF52967}" type="presParOf" srcId="{2A17FDCD-7226-43BA-9D3F-EB43C7CB49E3}" destId="{61B461E8-BE4E-433D-AF4F-40164FCC4FDE}" srcOrd="3" destOrd="0" presId="urn:microsoft.com/office/officeart/2005/8/layout/vList2"/>
    <dgm:cxn modelId="{79661FF5-CBED-4CBC-8B8D-4F6766929E13}" type="presParOf" srcId="{2A17FDCD-7226-43BA-9D3F-EB43C7CB49E3}" destId="{FA0369EA-0C03-4D2E-BE4D-B304A12E614B}" srcOrd="4" destOrd="0" presId="urn:microsoft.com/office/officeart/2005/8/layout/vList2"/>
    <dgm:cxn modelId="{64A1984E-4B21-438C-8BA1-FA86DC6F569E}" type="presParOf" srcId="{2A17FDCD-7226-43BA-9D3F-EB43C7CB49E3}" destId="{63984B43-AE69-4C45-AFDE-184A1BC3E6D6}" srcOrd="5" destOrd="0" presId="urn:microsoft.com/office/officeart/2005/8/layout/vList2"/>
    <dgm:cxn modelId="{032BB5E0-120B-4ACF-A145-551181079DB4}" type="presParOf" srcId="{2A17FDCD-7226-43BA-9D3F-EB43C7CB49E3}" destId="{1E3C6888-0BE1-4735-86D0-B2EBB4C96A8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5E900-5239-4923-ADCD-8BF0A0C08054}">
      <dsp:nvSpPr>
        <dsp:cNvPr id="0" name=""/>
        <dsp:cNvSpPr/>
      </dsp:nvSpPr>
      <dsp:spPr>
        <a:xfrm>
          <a:off x="0" y="108269"/>
          <a:ext cx="6967728" cy="12712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– jsou slovesné tvary</a:t>
          </a:r>
          <a:endParaRPr lang="en-US" sz="3200" kern="1200"/>
        </a:p>
      </dsp:txBody>
      <dsp:txXfrm>
        <a:off x="62055" y="170324"/>
        <a:ext cx="6843618" cy="1147095"/>
      </dsp:txXfrm>
    </dsp:sp>
    <dsp:sp modelId="{5D1A8149-0CBE-4F2D-90DA-432E9EDFFBCF}">
      <dsp:nvSpPr>
        <dsp:cNvPr id="0" name=""/>
        <dsp:cNvSpPr/>
      </dsp:nvSpPr>
      <dsp:spPr>
        <a:xfrm>
          <a:off x="0" y="1471634"/>
          <a:ext cx="6967728" cy="1271205"/>
        </a:xfrm>
        <a:prstGeom prst="roundRect">
          <a:avLst/>
        </a:prstGeom>
        <a:solidFill>
          <a:schemeClr val="accent5">
            <a:hueOff val="-616390"/>
            <a:satOff val="1592"/>
            <a:lumOff val="-2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dnes knižní, až zastaralé</a:t>
          </a:r>
          <a:endParaRPr lang="en-US" sz="3200" kern="1200"/>
        </a:p>
      </dsp:txBody>
      <dsp:txXfrm>
        <a:off x="62055" y="1533689"/>
        <a:ext cx="6843618" cy="1147095"/>
      </dsp:txXfrm>
    </dsp:sp>
    <dsp:sp modelId="{FA0369EA-0C03-4D2E-BE4D-B304A12E614B}">
      <dsp:nvSpPr>
        <dsp:cNvPr id="0" name=""/>
        <dsp:cNvSpPr/>
      </dsp:nvSpPr>
      <dsp:spPr>
        <a:xfrm>
          <a:off x="0" y="2835000"/>
          <a:ext cx="6967728" cy="1271205"/>
        </a:xfrm>
        <a:prstGeom prst="roundRect">
          <a:avLst/>
        </a:prstGeom>
        <a:solidFill>
          <a:schemeClr val="accent5">
            <a:hueOff val="-1232780"/>
            <a:satOff val="3184"/>
            <a:lumOff val="-41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ve větě jsou doplňkem </a:t>
          </a:r>
          <a:endParaRPr lang="en-US" sz="3200" kern="1200"/>
        </a:p>
      </dsp:txBody>
      <dsp:txXfrm>
        <a:off x="62055" y="2897055"/>
        <a:ext cx="6843618" cy="1147095"/>
      </dsp:txXfrm>
    </dsp:sp>
    <dsp:sp modelId="{1E3C6888-0BE1-4735-86D0-B2EBB4C96A84}">
      <dsp:nvSpPr>
        <dsp:cNvPr id="0" name=""/>
        <dsp:cNvSpPr/>
      </dsp:nvSpPr>
      <dsp:spPr>
        <a:xfrm>
          <a:off x="0" y="4198365"/>
          <a:ext cx="6967728" cy="1271205"/>
        </a:xfrm>
        <a:prstGeom prst="roundRect">
          <a:avLst/>
        </a:prstGeom>
        <a:solidFill>
          <a:schemeClr val="accent5">
            <a:hueOff val="-1849170"/>
            <a:satOff val="4776"/>
            <a:lumOff val="-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můžeme jimi vyjádřit jeden ze dvou dějů, pokud mají společný podmět </a:t>
          </a:r>
          <a:endParaRPr lang="en-US" sz="3200" kern="1200"/>
        </a:p>
      </dsp:txBody>
      <dsp:txXfrm>
        <a:off x="62055" y="4260420"/>
        <a:ext cx="6843618" cy="1147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41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5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3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78355-FF0D-B884-81C1-24A1C4081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603D0C-BC61-49D6-F7A6-CBA6E79D9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D1ABD0-404D-8696-B8E1-19F440C12D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74855-F172-4ABA-956D-4D525688B7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5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3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3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1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1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2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1" r:id="rId6"/>
    <p:sldLayoutId id="2147483737" r:id="rId7"/>
    <p:sldLayoutId id="2147483738" r:id="rId8"/>
    <p:sldLayoutId id="2147483739" r:id="rId9"/>
    <p:sldLayoutId id="2147483740" r:id="rId10"/>
    <p:sldLayoutId id="2147483742" r:id="rId11"/>
    <p:sldLayoutId id="21474837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27702D-8FA5-9D93-C01A-4E5CD13577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31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408BE7-5CD0-DDA8-5132-4A3B1099B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cs-CZ" sz="4800" cap="all"/>
              <a:t>slovesa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B78F7F-752F-FC21-04F6-21A342F51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cs-CZ" sz="2000" cap="all"/>
              <a:t>slovesné třídy, vzory</a:t>
            </a:r>
          </a:p>
          <a:p>
            <a:r>
              <a:rPr lang="cs-CZ" sz="2000" cap="all"/>
              <a:t>PŘECHODNÍKY </a:t>
            </a:r>
          </a:p>
          <a:p>
            <a:endParaRPr lang="cs-CZ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332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4D2217-2ADA-447A-5DD4-5085FAF00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PROCVIČOVÁNÍ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F1B67FF-966A-B30E-DB67-92E30FBF3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4608" y="928937"/>
            <a:ext cx="6846363" cy="484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9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ABBEA6-4D42-51C8-D20F-F9D32380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cs-CZ" sz="3100"/>
              <a:t>PŘECHODNÍKY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2D37BA6-D6F7-3223-001F-E3F74595BB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71104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0183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FC0D0B9-4F43-28BB-B047-CB4F7128B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Přechodník přítomný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FAFC1D-D7B1-40F4-3755-7A96FF2698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7067550" cy="1757363"/>
          </a:xfrm>
        </p:spPr>
        <p:txBody>
          <a:bodyPr/>
          <a:lstStyle/>
          <a:p>
            <a:pPr eaLnBrk="1" hangingPunct="1"/>
            <a:r>
              <a:rPr lang="cs-CZ" altLang="cs-CZ"/>
              <a:t>děj současný s dějem hlavním</a:t>
            </a:r>
          </a:p>
          <a:p>
            <a:pPr eaLnBrk="1" hangingPunct="1"/>
            <a:r>
              <a:rPr lang="cs-CZ" altLang="cs-CZ"/>
              <a:t>od vidu nedokonavého</a:t>
            </a:r>
          </a:p>
          <a:p>
            <a:pPr eaLnBrk="1" hangingPunct="1"/>
            <a:r>
              <a:rPr lang="cs-CZ" altLang="cs-CZ"/>
              <a:t>od 3. osoby čísla množného</a:t>
            </a:r>
          </a:p>
        </p:txBody>
      </p:sp>
      <p:graphicFrame>
        <p:nvGraphicFramePr>
          <p:cNvPr id="4145" name="Group 49">
            <a:extLst>
              <a:ext uri="{FF2B5EF4-FFF2-40B4-BE49-F238E27FC236}">
                <a16:creationId xmlns:a16="http://schemas.microsoft.com/office/drawing/2014/main" id="{42FEB171-1505-9D95-FFAE-20FC3EBDC3D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208214" y="3573464"/>
          <a:ext cx="7570787" cy="1689101"/>
        </p:xfrm>
        <a:graphic>
          <a:graphicData uri="http://schemas.openxmlformats.org/drawingml/2006/table">
            <a:tbl>
              <a:tblPr/>
              <a:tblGrid>
                <a:gridCol w="18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Koncovka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rod mužský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žen.  +  střední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Množné číslo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ouc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ouce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íc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íce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FB403F08-EC7F-D74E-255C-1C3DC6E2B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908051"/>
            <a:ext cx="74882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/>
              <a:t>Př.: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/>
              <a:t>nes</a:t>
            </a:r>
            <a:r>
              <a:rPr lang="cs-CZ" altLang="cs-CZ">
                <a:solidFill>
                  <a:srgbClr val="FF0000"/>
                </a:solidFill>
              </a:rPr>
              <a:t>ou</a:t>
            </a:r>
            <a:r>
              <a:rPr lang="cs-CZ" altLang="cs-CZ"/>
              <a:t> –     nesa    nesouc    nesouce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/>
              <a:t>zpívaj</a:t>
            </a:r>
            <a:r>
              <a:rPr lang="cs-CZ" altLang="cs-CZ">
                <a:solidFill>
                  <a:srgbClr val="FF0000"/>
                </a:solidFill>
              </a:rPr>
              <a:t>í</a:t>
            </a:r>
            <a:r>
              <a:rPr lang="cs-CZ" altLang="cs-CZ"/>
              <a:t> -     zpívaje	zpívajíc	zpívajíce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1BC813-0CD2-76D2-FF4A-882F6F190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Přechodník minulý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9110F8-A9F7-B2D2-36B3-4E2284E0FAF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děj předcházející ději hlavnímu</a:t>
            </a:r>
          </a:p>
          <a:p>
            <a:pPr eaLnBrk="1" hangingPunct="1"/>
            <a:r>
              <a:rPr lang="cs-CZ" altLang="cs-CZ"/>
              <a:t>od vidu dokonavého</a:t>
            </a:r>
          </a:p>
          <a:p>
            <a:pPr eaLnBrk="1" hangingPunct="1"/>
            <a:r>
              <a:rPr lang="cs-CZ" altLang="cs-CZ"/>
              <a:t> z kmene minulého podle koncovky před l 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graphicFrame>
        <p:nvGraphicFramePr>
          <p:cNvPr id="8221" name="Group 29">
            <a:extLst>
              <a:ext uri="{FF2B5EF4-FFF2-40B4-BE49-F238E27FC236}">
                <a16:creationId xmlns:a16="http://schemas.microsoft.com/office/drawing/2014/main" id="{108CF985-F709-CCCC-173F-DF0F548F89A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495550" y="4292600"/>
          <a:ext cx="7207250" cy="1944688"/>
        </p:xfrm>
        <a:graphic>
          <a:graphicData uri="http://schemas.openxmlformats.org/drawingml/2006/table">
            <a:tbl>
              <a:tblPr/>
              <a:tblGrid>
                <a:gridCol w="1801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1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koncovka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rod mužský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žen. + stř.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množné číslo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samohláska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vši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vše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souhláska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ši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še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6684484D-9C74-429F-F5A5-9DE8AC38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476251"/>
            <a:ext cx="7561263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/>
              <a:t>př.: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/>
              <a:t>zahal</a:t>
            </a:r>
            <a:r>
              <a:rPr lang="cs-CZ" altLang="cs-CZ">
                <a:solidFill>
                  <a:srgbClr val="FF0000"/>
                </a:solidFill>
              </a:rPr>
              <a:t>i</a:t>
            </a:r>
            <a:r>
              <a:rPr lang="cs-CZ" altLang="cs-CZ"/>
              <a:t>l – zahaliv 	zahalivši	zahalivše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/>
              <a:t>přine</a:t>
            </a:r>
            <a:r>
              <a:rPr lang="cs-CZ" altLang="cs-CZ">
                <a:solidFill>
                  <a:srgbClr val="FF0000"/>
                </a:solidFill>
              </a:rPr>
              <a:t>s</a:t>
            </a:r>
            <a:r>
              <a:rPr lang="cs-CZ" altLang="cs-CZ"/>
              <a:t>l – přines	přinesši	přinesše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ettlebells na podlaze">
            <a:extLst>
              <a:ext uri="{FF2B5EF4-FFF2-40B4-BE49-F238E27FC236}">
                <a16:creationId xmlns:a16="http://schemas.microsoft.com/office/drawing/2014/main" id="{393051B1-838F-E364-1BCE-5B786426CD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62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F192B8-0B2A-F776-71B4-75CE29AFE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KOREKTURNÍ CVIČENÍ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ADED5-73A6-F39E-5BF6-24432482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SLOVESA - OPAKOVÁNÍ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A9A820-16EA-13B3-66C7-0299FBDBF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2253005"/>
            <a:ext cx="11368726" cy="45154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/>
              <a:t>Rozhodni, zda jsou uvedená tvrzení o slovesech pravdivá (ANO), či nikoli (NE). </a:t>
            </a:r>
          </a:p>
          <a:p>
            <a:pPr marL="514350" indent="-514350">
              <a:buAutoNum type="alphaLcParenR"/>
            </a:pPr>
            <a:r>
              <a:rPr lang="cs-CZ"/>
              <a:t>Slovesa jsou jedním z deseti slovních druhů. </a:t>
            </a:r>
          </a:p>
          <a:p>
            <a:pPr marL="514350" indent="-514350">
              <a:buAutoNum type="alphaLcParenR"/>
            </a:pPr>
            <a:r>
              <a:rPr lang="cs-CZ"/>
              <a:t>Sloveso nemůže být ve větě větným členem. </a:t>
            </a:r>
          </a:p>
          <a:p>
            <a:pPr marL="514350" indent="-514350">
              <a:buAutoNum type="alphaLcParenR"/>
            </a:pPr>
            <a:r>
              <a:rPr lang="cs-CZ"/>
              <a:t>Neurčitý tvar slovesa označujeme jako infinitiv. </a:t>
            </a:r>
          </a:p>
          <a:p>
            <a:pPr marL="514350" indent="-514350">
              <a:buAutoNum type="alphaLcParenR"/>
            </a:pPr>
            <a:r>
              <a:rPr lang="cs-CZ"/>
              <a:t>U určitého tvaru sloves nelze určit mluvnické kategorie jako osoba, číslo, čas a způsob. </a:t>
            </a:r>
          </a:p>
          <a:p>
            <a:pPr marL="514350" indent="-514350">
              <a:buAutoNum type="alphaLcParenR"/>
            </a:pPr>
            <a:r>
              <a:rPr lang="cs-CZ"/>
              <a:t>Slovesa jako jediná můžeme časovat. </a:t>
            </a:r>
          </a:p>
          <a:p>
            <a:pPr marL="514350" indent="-514350">
              <a:buAutoNum type="alphaLcParenR"/>
            </a:pPr>
            <a:r>
              <a:rPr lang="cs-CZ"/>
              <a:t>U sloves určujeme slovesný rod, který je mužský, ženský, nebo střední.</a:t>
            </a:r>
          </a:p>
          <a:p>
            <a:pPr marL="514350" indent="-514350">
              <a:buAutoNum type="alphaLcParenR"/>
            </a:pPr>
            <a:r>
              <a:rPr lang="cs-CZ"/>
              <a:t>Kategorie, která rozlišuje slovesa dokonavá a nedokonavá, se nazývá vid. 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6E588FB-4CA0-A477-E93E-524CCA0F2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347" y="927219"/>
            <a:ext cx="5605266" cy="4159131"/>
          </a:xfrm>
          <a:prstGeom prst="rect">
            <a:avLst/>
          </a:prstGeom>
          <a:solidFill>
            <a:schemeClr val="bg2">
              <a:alpha val="89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98708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3065D-A84C-A95D-8612-4F9B03FA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- 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EB3FCE-717D-4C81-E5CA-697C2C3B6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74" y="2251095"/>
            <a:ext cx="11146045" cy="4356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Vyber nepravdivé tvrzení o slovesném způsobu. </a:t>
            </a:r>
          </a:p>
          <a:p>
            <a:pPr marL="514350" indent="-514350">
              <a:buAutoNum type="alphaLcParenR"/>
            </a:pPr>
            <a:r>
              <a:rPr lang="cs-CZ" dirty="0"/>
              <a:t>Slovesný způsob je trojí - oznamovací, rozkazovací a podmiňovací. </a:t>
            </a:r>
          </a:p>
          <a:p>
            <a:pPr marL="514350" indent="-514350">
              <a:buAutoNum type="alphaLcParenR"/>
            </a:pPr>
            <a:r>
              <a:rPr lang="cs-CZ" dirty="0"/>
              <a:t>U slovesa v oznamovacím způsobu lze určit všechny tři časy (minulý, přítomný i budoucí). </a:t>
            </a:r>
          </a:p>
          <a:p>
            <a:pPr marL="514350" indent="-514350">
              <a:buAutoNum type="alphaLcParenR"/>
            </a:pPr>
            <a:r>
              <a:rPr lang="cs-CZ" dirty="0"/>
              <a:t>U podmiňovacího způsobu rozlišujeme pouze jeho variantu podmiňovací způsob přítomný a minulý, budoucí není. </a:t>
            </a:r>
          </a:p>
          <a:p>
            <a:pPr marL="514350" indent="-514350">
              <a:buAutoNum type="alphaLcParenR"/>
            </a:pPr>
            <a:r>
              <a:rPr lang="cs-CZ" dirty="0"/>
              <a:t>U rozkazovacího způsobu vždy určujeme také kategorii času. 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7E6CEB6-9982-D6A1-DB0B-910E35102CE1}"/>
              </a:ext>
            </a:extLst>
          </p:cNvPr>
          <p:cNvSpPr/>
          <p:nvPr/>
        </p:nvSpPr>
        <p:spPr>
          <a:xfrm>
            <a:off x="648929" y="6145161"/>
            <a:ext cx="393290" cy="40312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9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4D5E5-6901-2CE4-9DE5-735371EDB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- 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0A327-AC84-3A38-29D1-5AF85B65C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35" y="2064774"/>
            <a:ext cx="1115961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Ve které z možností se objevuje sloveso v jiné osobě než ostatní slovesa? (Všímejte si pouze mluvnické kategorie osoby.) </a:t>
            </a:r>
          </a:p>
          <a:p>
            <a:pPr marL="514350" indent="-514350">
              <a:buAutoNum type="alphaLcParenR"/>
            </a:pPr>
            <a:r>
              <a:rPr lang="cs-CZ" dirty="0"/>
              <a:t>panikaříte, mluvíš, přineseš, musela jsi, chtěli byste, usnula bys </a:t>
            </a:r>
          </a:p>
          <a:p>
            <a:pPr marL="514350" indent="-514350">
              <a:buAutoNum type="alphaLcParenR"/>
            </a:pPr>
            <a:r>
              <a:rPr lang="cs-CZ" dirty="0"/>
              <a:t>zpívali, budou pokračovat, navštěvuje, plakal by, vymlouvá se, spí </a:t>
            </a:r>
          </a:p>
          <a:p>
            <a:pPr marL="514350" indent="-514350">
              <a:buAutoNum type="alphaLcParenR"/>
            </a:pPr>
            <a:r>
              <a:rPr lang="cs-CZ" dirty="0"/>
              <a:t>viz, mluv, navštivte, nebojte se, rozmyslí se, litoval by ses, žil jsi </a:t>
            </a:r>
          </a:p>
          <a:p>
            <a:pPr marL="514350" indent="-514350">
              <a:buAutoNum type="alphaLcParenR"/>
            </a:pPr>
            <a:r>
              <a:rPr lang="cs-CZ" dirty="0"/>
              <a:t>malujme, nejezme, navrhuji, omluvil bych se, žili bychom, jím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41884C88-1164-CC89-EBA8-7162FE098F7C}"/>
              </a:ext>
            </a:extLst>
          </p:cNvPr>
          <p:cNvSpPr/>
          <p:nvPr/>
        </p:nvSpPr>
        <p:spPr>
          <a:xfrm>
            <a:off x="658761" y="4866968"/>
            <a:ext cx="383458" cy="412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64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88B51-45C5-5123-2E80-43CD6EB67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– OPAKOVÁNÍ – PL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C90FE-92B6-895C-1FB9-2D9ED19D9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906CC2-684C-2AF0-B021-046E12FE0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170" y="1918598"/>
            <a:ext cx="5531334" cy="184377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4413C02-1617-7E81-4EDB-7751FD77B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72" y="4126420"/>
            <a:ext cx="4705835" cy="82326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72D2CA4-78D0-508D-DB65-D3A7438B18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2796" y="3842019"/>
            <a:ext cx="4923086" cy="28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8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1F05A3-8D6D-3123-74FA-C65DE27A1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37285" cy="1645920"/>
          </a:xfrm>
        </p:spPr>
        <p:txBody>
          <a:bodyPr>
            <a:normAutofit/>
          </a:bodyPr>
          <a:lstStyle/>
          <a:p>
            <a:r>
              <a:rPr lang="cs-CZ" sz="3200"/>
              <a:t>SLOVESNÉ TŘÍDY A VZORY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8113" y="1405210"/>
            <a:ext cx="146304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D19D5-13BD-0666-7A08-C9F769A96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/>
              <a:t>Slovesa můžeme zařadit do třídy a přiřadit k odpovídajícího vzoru. </a:t>
            </a:r>
          </a:p>
          <a:p>
            <a:pPr marL="0" indent="0">
              <a:buNone/>
            </a:pPr>
            <a:r>
              <a:rPr lang="cs-CZ" sz="1800"/>
              <a:t>Výjimkou jsou čtyři slovesa, která označujeme jako </a:t>
            </a:r>
            <a:r>
              <a:rPr lang="cs-CZ" sz="1800" b="1"/>
              <a:t>nepravidelná: být, jíst, vědět a chtít. </a:t>
            </a:r>
          </a:p>
        </p:txBody>
      </p:sp>
      <p:pic>
        <p:nvPicPr>
          <p:cNvPr id="5" name="Obrázek 4" descr="Obsah obrázku text, kreslené&#10;&#10;Popis byl vytvořen automaticky">
            <a:extLst>
              <a:ext uri="{FF2B5EF4-FFF2-40B4-BE49-F238E27FC236}">
                <a16:creationId xmlns:a16="http://schemas.microsoft.com/office/drawing/2014/main" id="{DC328C13-110D-EB04-5891-3F9BB81F5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139" y="2734056"/>
            <a:ext cx="7452114" cy="348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9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9141A-568A-AF58-1226-EA3C147F7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176981"/>
            <a:ext cx="10168128" cy="1789471"/>
          </a:xfrm>
        </p:spPr>
        <p:txBody>
          <a:bodyPr>
            <a:noAutofit/>
          </a:bodyPr>
          <a:lstStyle/>
          <a:p>
            <a:r>
              <a:rPr lang="cs-CZ" sz="2400" b="1" dirty="0"/>
              <a:t>Do které ze tříd máme sloveso zařadit, poznáme tak, že sloveso převedeme do tvaru třetí osoby jednotného čísla, oznamovacího způsobu (pro zjednodušení se používá zájmeno "ON...").  Podle toho, jakou má sloveso v tomto tvaru koncovku, jej zařadíme do odpovídající třídy.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CB1DC-DE1F-C70D-3305-BEDE06AF1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7" y="2478024"/>
            <a:ext cx="10673309" cy="3694176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dirty="0"/>
              <a:t>malovat - ___ 		f) prožívat - ___ 		k) bydlet - ___</a:t>
            </a:r>
          </a:p>
          <a:p>
            <a:pPr marL="514350" indent="-514350">
              <a:buAutoNum type="alphaLcParenR"/>
            </a:pPr>
            <a:r>
              <a:rPr lang="cs-CZ" dirty="0"/>
              <a:t>brousit - ____ 		g) růst - ____ 		l) řezat - ____</a:t>
            </a:r>
          </a:p>
          <a:p>
            <a:pPr marL="514350" indent="-514350">
              <a:buAutoNum type="alphaLcParenR"/>
            </a:pPr>
            <a:r>
              <a:rPr lang="cs-CZ" dirty="0"/>
              <a:t>žít - ____ 		h) hrnout - ____ 		m) sportovat - ____</a:t>
            </a:r>
          </a:p>
          <a:p>
            <a:pPr marL="514350" indent="-514350">
              <a:buAutoNum type="alphaLcParenR"/>
            </a:pPr>
            <a:r>
              <a:rPr lang="cs-CZ" dirty="0"/>
              <a:t>plynout - ____ 	i) bagrovat - ____ 	n) kynout - ____</a:t>
            </a:r>
          </a:p>
          <a:p>
            <a:pPr marL="514350" indent="-514350">
              <a:buAutoNum type="alphaLcParenR"/>
            </a:pPr>
            <a:r>
              <a:rPr lang="cs-CZ" dirty="0"/>
              <a:t>milovat - ____ 	j) těšit se - ___ 		o) bruslit - ____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1B0BF81-4BA5-3535-C698-2ED5BD362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174" y="2685635"/>
            <a:ext cx="8698608" cy="263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97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B43C97-ED46-418C-4A96-471ED996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– TŘÍDY A VZORY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23FE-05E2-C9AB-5060-E06D6C0B0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Procvičili jsme zařazení slovesa do odpovídající třídy. Nyní se pokusíme jej přiřadit také k odpovídajícímu vzoru. </a:t>
            </a:r>
          </a:p>
          <a:p>
            <a:r>
              <a:rPr lang="cs-CZ" dirty="0"/>
              <a:t>Například sloveso MALOVAT: </a:t>
            </a:r>
          </a:p>
          <a:p>
            <a:r>
              <a:rPr lang="cs-CZ" dirty="0"/>
              <a:t>a) zařadíme do třídy: on MALUJE → 3. třída (s koncovkou -JE) </a:t>
            </a:r>
          </a:p>
          <a:p>
            <a:r>
              <a:rPr lang="cs-CZ" dirty="0"/>
              <a:t>b) (dejme tomu, že ☺ ) nyní zvažujeme, zda jde o vzor kryje nebo kupuje </a:t>
            </a:r>
          </a:p>
          <a:p>
            <a:r>
              <a:rPr lang="cs-CZ" dirty="0"/>
              <a:t>c) řekneme si MINULÝ ČAS: on maloval / on kryl / on kupoval → větší podobnost (můžeme si říci "lépe se rýmuje") MALOVAL – KUPOVAL</a:t>
            </a:r>
          </a:p>
          <a:p>
            <a:r>
              <a:rPr lang="cs-CZ" dirty="0"/>
              <a:t>d) → proto je správným vzorem ke slovesu malovat vzor "kupuje".</a:t>
            </a:r>
          </a:p>
        </p:txBody>
      </p:sp>
    </p:spTree>
    <p:extLst>
      <p:ext uri="{BB962C8B-B14F-4D97-AF65-F5344CB8AC3E}">
        <p14:creationId xmlns:p14="http://schemas.microsoft.com/office/powerpoint/2010/main" val="113854396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669</Words>
  <Application>Microsoft Office PowerPoint</Application>
  <PresentationFormat>Širokoúhlá obrazovka</PresentationFormat>
  <Paragraphs>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Avenir Next LT Pro</vt:lpstr>
      <vt:lpstr>Calibri</vt:lpstr>
      <vt:lpstr>AccentBoxVTI</vt:lpstr>
      <vt:lpstr>slovesa </vt:lpstr>
      <vt:lpstr>KOREKTURNÍ CVIČENÍ</vt:lpstr>
      <vt:lpstr>SLOVESA - OPAKOVÁNÍ</vt:lpstr>
      <vt:lpstr>SLOVESA - OPAKOVÁNÍ</vt:lpstr>
      <vt:lpstr>SLOVESA - OPAKOVÁNÍ</vt:lpstr>
      <vt:lpstr>SLOVESA – OPAKOVÁNÍ – PL </vt:lpstr>
      <vt:lpstr>SLOVESNÉ TŘÍDY A VZORY </vt:lpstr>
      <vt:lpstr>Do které ze tříd máme sloveso zařadit, poznáme tak, že sloveso převedeme do tvaru třetí osoby jednotného čísla, oznamovacího způsobu (pro zjednodušení se používá zájmeno "ON...").  Podle toho, jakou má sloveso v tomto tvaru koncovku, jej zařadíme do odpovídající třídy.</vt:lpstr>
      <vt:lpstr>SLOVESA – TŘÍDY A VZORY</vt:lpstr>
      <vt:lpstr>PROCVIČOVÁNÍ </vt:lpstr>
      <vt:lpstr>PŘECHODNÍKY </vt:lpstr>
      <vt:lpstr>Přechodník přítomný </vt:lpstr>
      <vt:lpstr>Prezentace aplikace PowerPoint</vt:lpstr>
      <vt:lpstr>Přechodník minulý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2024-12-29T16:28:54Z</dcterms:created>
  <dcterms:modified xsi:type="dcterms:W3CDTF">2024-12-29T17:20:21Z</dcterms:modified>
</cp:coreProperties>
</file>