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A5B60-45B0-4E02-AD81-8B8B000334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0970122-1591-428F-AA15-1D16844BC83B}">
      <dgm:prSet/>
      <dgm:spPr/>
      <dgm:t>
        <a:bodyPr/>
        <a:lstStyle/>
        <a:p>
          <a:r>
            <a:rPr lang="cs-CZ"/>
            <a:t>⍟ URČITÁ - lze určit osobu, číslo, čas, ... protože mají určitý tvar (mluvila, slíbili, navštívím) </a:t>
          </a:r>
          <a:endParaRPr lang="en-US"/>
        </a:p>
      </dgm:t>
    </dgm:pt>
    <dgm:pt modelId="{0773FE1C-6BFC-42AA-AF43-77E7A214DC3C}" type="parTrans" cxnId="{12BC6C43-C52F-47DA-A82E-A5DF606933E6}">
      <dgm:prSet/>
      <dgm:spPr/>
      <dgm:t>
        <a:bodyPr/>
        <a:lstStyle/>
        <a:p>
          <a:endParaRPr lang="en-US"/>
        </a:p>
      </dgm:t>
    </dgm:pt>
    <dgm:pt modelId="{A09DFCFC-56A2-4144-881A-E38BC9C023F9}" type="sibTrans" cxnId="{12BC6C43-C52F-47DA-A82E-A5DF606933E6}">
      <dgm:prSet/>
      <dgm:spPr/>
      <dgm:t>
        <a:bodyPr/>
        <a:lstStyle/>
        <a:p>
          <a:endParaRPr lang="en-US"/>
        </a:p>
      </dgm:t>
    </dgm:pt>
    <dgm:pt modelId="{4F652A8E-3A9F-4BBC-9BFF-37DE3873D0B3}">
      <dgm:prSet/>
      <dgm:spPr/>
      <dgm:t>
        <a:bodyPr/>
        <a:lstStyle/>
        <a:p>
          <a:r>
            <a:rPr lang="cs-CZ"/>
            <a:t>⍟ NEURČITÁ - jde o slovesa v neurčitém tvaru, tzv. infinitivu (mluvit, slíbit, navštívit) </a:t>
          </a:r>
          <a:endParaRPr lang="en-US"/>
        </a:p>
      </dgm:t>
    </dgm:pt>
    <dgm:pt modelId="{1B8D1BEB-00D3-4E7A-9D79-9E1B73197D5A}" type="parTrans" cxnId="{AD86F451-F056-4727-ABDA-57025B565F98}">
      <dgm:prSet/>
      <dgm:spPr/>
      <dgm:t>
        <a:bodyPr/>
        <a:lstStyle/>
        <a:p>
          <a:endParaRPr lang="en-US"/>
        </a:p>
      </dgm:t>
    </dgm:pt>
    <dgm:pt modelId="{E7A0A6CB-875C-469A-BE77-FEDC7AA13F48}" type="sibTrans" cxnId="{AD86F451-F056-4727-ABDA-57025B565F98}">
      <dgm:prSet/>
      <dgm:spPr/>
      <dgm:t>
        <a:bodyPr/>
        <a:lstStyle/>
        <a:p>
          <a:endParaRPr lang="en-US"/>
        </a:p>
      </dgm:t>
    </dgm:pt>
    <dgm:pt modelId="{8B413DD5-C6BC-44E2-B0C7-87BAB514F7E5}">
      <dgm:prSet/>
      <dgm:spPr/>
      <dgm:t>
        <a:bodyPr/>
        <a:lstStyle/>
        <a:p>
          <a:r>
            <a:rPr lang="cs-CZ"/>
            <a:t>♡ PLNOVÝZNAMOVÁ - mají význam sama o sobě (Nakresli obrázek. Já jsem Marek.) → Já jsem Martina. / Budu tam. / Kde to je? </a:t>
          </a:r>
          <a:endParaRPr lang="en-US"/>
        </a:p>
      </dgm:t>
    </dgm:pt>
    <dgm:pt modelId="{07757E25-313C-43B7-AD02-3428F7033F62}" type="parTrans" cxnId="{BC8738DB-231B-4DB6-ACEA-2DC703029916}">
      <dgm:prSet/>
      <dgm:spPr/>
      <dgm:t>
        <a:bodyPr/>
        <a:lstStyle/>
        <a:p>
          <a:endParaRPr lang="en-US"/>
        </a:p>
      </dgm:t>
    </dgm:pt>
    <dgm:pt modelId="{8105AF75-5376-402D-9FFB-F36D2FB3185B}" type="sibTrans" cxnId="{BC8738DB-231B-4DB6-ACEA-2DC703029916}">
      <dgm:prSet/>
      <dgm:spPr/>
      <dgm:t>
        <a:bodyPr/>
        <a:lstStyle/>
        <a:p>
          <a:endParaRPr lang="en-US"/>
        </a:p>
      </dgm:t>
    </dgm:pt>
    <dgm:pt modelId="{9B067A22-4CD9-4997-ABA0-4D38AD692233}">
      <dgm:prSet/>
      <dgm:spPr/>
      <dgm:t>
        <a:bodyPr/>
        <a:lstStyle/>
        <a:p>
          <a:r>
            <a:rPr lang="cs-CZ"/>
            <a:t>♡ NEPLNOVÝZNAMOVÁ (POMOCNÁ): - pomáhají utvořit tvar sloves - samy o sobě ale nemají význam - známe je např. z tvaru sloves v minulém čase → omluvil jsem se, tančila jsi, navštívili jste </a:t>
          </a:r>
          <a:endParaRPr lang="en-US"/>
        </a:p>
      </dgm:t>
    </dgm:pt>
    <dgm:pt modelId="{DA945E9C-EC50-43DC-B14B-2D3C8C6C886D}" type="parTrans" cxnId="{35D850A0-950E-4408-8CDF-3899A01B97B6}">
      <dgm:prSet/>
      <dgm:spPr/>
      <dgm:t>
        <a:bodyPr/>
        <a:lstStyle/>
        <a:p>
          <a:endParaRPr lang="en-US"/>
        </a:p>
      </dgm:t>
    </dgm:pt>
    <dgm:pt modelId="{92F63F5A-0E88-4F23-BF53-5EFBBA2F89B5}" type="sibTrans" cxnId="{35D850A0-950E-4408-8CDF-3899A01B97B6}">
      <dgm:prSet/>
      <dgm:spPr/>
      <dgm:t>
        <a:bodyPr/>
        <a:lstStyle/>
        <a:p>
          <a:endParaRPr lang="en-US"/>
        </a:p>
      </dgm:t>
    </dgm:pt>
    <dgm:pt modelId="{5BD04A71-53D3-484E-8C90-79C399F8DC01}" type="pres">
      <dgm:prSet presAssocID="{44FA5B60-45B0-4E02-AD81-8B8B0003343A}" presName="root" presStyleCnt="0">
        <dgm:presLayoutVars>
          <dgm:dir/>
          <dgm:resizeHandles val="exact"/>
        </dgm:presLayoutVars>
      </dgm:prSet>
      <dgm:spPr/>
    </dgm:pt>
    <dgm:pt modelId="{2332C957-26E9-4FCE-84FA-CF8E1426FEFE}" type="pres">
      <dgm:prSet presAssocID="{30970122-1591-428F-AA15-1D16844BC83B}" presName="compNode" presStyleCnt="0"/>
      <dgm:spPr/>
    </dgm:pt>
    <dgm:pt modelId="{C04C5EEE-BE05-499C-BDDE-6C623642ADC6}" type="pres">
      <dgm:prSet presAssocID="{30970122-1591-428F-AA15-1D16844BC83B}" presName="bgRect" presStyleLbl="bgShp" presStyleIdx="0" presStyleCnt="4"/>
      <dgm:spPr/>
    </dgm:pt>
    <dgm:pt modelId="{E07313FE-BAE1-4416-80C6-4D8FE0B31496}" type="pres">
      <dgm:prSet presAssocID="{30970122-1591-428F-AA15-1D16844BC83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4920FD48-603F-432B-ABE7-A82DC18D885A}" type="pres">
      <dgm:prSet presAssocID="{30970122-1591-428F-AA15-1D16844BC83B}" presName="spaceRect" presStyleCnt="0"/>
      <dgm:spPr/>
    </dgm:pt>
    <dgm:pt modelId="{A7C96AF4-989B-447F-A7A6-B07614FF53FD}" type="pres">
      <dgm:prSet presAssocID="{30970122-1591-428F-AA15-1D16844BC83B}" presName="parTx" presStyleLbl="revTx" presStyleIdx="0" presStyleCnt="4">
        <dgm:presLayoutVars>
          <dgm:chMax val="0"/>
          <dgm:chPref val="0"/>
        </dgm:presLayoutVars>
      </dgm:prSet>
      <dgm:spPr/>
    </dgm:pt>
    <dgm:pt modelId="{4443AF8D-11C0-488C-B133-108E4C16217B}" type="pres">
      <dgm:prSet presAssocID="{A09DFCFC-56A2-4144-881A-E38BC9C023F9}" presName="sibTrans" presStyleCnt="0"/>
      <dgm:spPr/>
    </dgm:pt>
    <dgm:pt modelId="{9D6880AD-07FC-46A5-8E6D-FC3C91DBD3F2}" type="pres">
      <dgm:prSet presAssocID="{4F652A8E-3A9F-4BBC-9BFF-37DE3873D0B3}" presName="compNode" presStyleCnt="0"/>
      <dgm:spPr/>
    </dgm:pt>
    <dgm:pt modelId="{57AC5A79-5689-41D6-81AF-777E72510E86}" type="pres">
      <dgm:prSet presAssocID="{4F652A8E-3A9F-4BBC-9BFF-37DE3873D0B3}" presName="bgRect" presStyleLbl="bgShp" presStyleIdx="1" presStyleCnt="4"/>
      <dgm:spPr/>
    </dgm:pt>
    <dgm:pt modelId="{EEEC2C67-4911-4A15-9EAF-91999060D6F1}" type="pres">
      <dgm:prSet presAssocID="{4F652A8E-3A9F-4BBC-9BFF-37DE3873D0B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4F616530-C3D8-49F1-BB81-D5A0F8EEA861}" type="pres">
      <dgm:prSet presAssocID="{4F652A8E-3A9F-4BBC-9BFF-37DE3873D0B3}" presName="spaceRect" presStyleCnt="0"/>
      <dgm:spPr/>
    </dgm:pt>
    <dgm:pt modelId="{C3218956-241F-4853-8B5F-E26BE9F91A92}" type="pres">
      <dgm:prSet presAssocID="{4F652A8E-3A9F-4BBC-9BFF-37DE3873D0B3}" presName="parTx" presStyleLbl="revTx" presStyleIdx="1" presStyleCnt="4">
        <dgm:presLayoutVars>
          <dgm:chMax val="0"/>
          <dgm:chPref val="0"/>
        </dgm:presLayoutVars>
      </dgm:prSet>
      <dgm:spPr/>
    </dgm:pt>
    <dgm:pt modelId="{32BFE686-F227-48CB-B70E-A321EAB66303}" type="pres">
      <dgm:prSet presAssocID="{E7A0A6CB-875C-469A-BE77-FEDC7AA13F48}" presName="sibTrans" presStyleCnt="0"/>
      <dgm:spPr/>
    </dgm:pt>
    <dgm:pt modelId="{D6ABD562-3D2D-4E2A-ADC9-604986BBBF45}" type="pres">
      <dgm:prSet presAssocID="{8B413DD5-C6BC-44E2-B0C7-87BAB514F7E5}" presName="compNode" presStyleCnt="0"/>
      <dgm:spPr/>
    </dgm:pt>
    <dgm:pt modelId="{F00DA035-1B52-4093-BE54-88913985867D}" type="pres">
      <dgm:prSet presAssocID="{8B413DD5-C6BC-44E2-B0C7-87BAB514F7E5}" presName="bgRect" presStyleLbl="bgShp" presStyleIdx="2" presStyleCnt="4"/>
      <dgm:spPr/>
    </dgm:pt>
    <dgm:pt modelId="{E14F40DC-A907-4A84-B2F8-F4C2B31AB11A}" type="pres">
      <dgm:prSet presAssocID="{8B413DD5-C6BC-44E2-B0C7-87BAB514F7E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5B0BD48C-B2BF-4567-9D4A-226A6AD0871A}" type="pres">
      <dgm:prSet presAssocID="{8B413DD5-C6BC-44E2-B0C7-87BAB514F7E5}" presName="spaceRect" presStyleCnt="0"/>
      <dgm:spPr/>
    </dgm:pt>
    <dgm:pt modelId="{3A4AD59F-4EE5-4584-A73D-AA0A24B9F402}" type="pres">
      <dgm:prSet presAssocID="{8B413DD5-C6BC-44E2-B0C7-87BAB514F7E5}" presName="parTx" presStyleLbl="revTx" presStyleIdx="2" presStyleCnt="4">
        <dgm:presLayoutVars>
          <dgm:chMax val="0"/>
          <dgm:chPref val="0"/>
        </dgm:presLayoutVars>
      </dgm:prSet>
      <dgm:spPr/>
    </dgm:pt>
    <dgm:pt modelId="{520DF585-0068-492A-AC5B-C8B156BE95FC}" type="pres">
      <dgm:prSet presAssocID="{8105AF75-5376-402D-9FFB-F36D2FB3185B}" presName="sibTrans" presStyleCnt="0"/>
      <dgm:spPr/>
    </dgm:pt>
    <dgm:pt modelId="{A8DDAE9E-75E5-4B15-8190-84E0FBBCE79A}" type="pres">
      <dgm:prSet presAssocID="{9B067A22-4CD9-4997-ABA0-4D38AD692233}" presName="compNode" presStyleCnt="0"/>
      <dgm:spPr/>
    </dgm:pt>
    <dgm:pt modelId="{37479803-B1D6-4BD4-A0A8-E20C2D31867F}" type="pres">
      <dgm:prSet presAssocID="{9B067A22-4CD9-4997-ABA0-4D38AD692233}" presName="bgRect" presStyleLbl="bgShp" presStyleIdx="3" presStyleCnt="4"/>
      <dgm:spPr/>
    </dgm:pt>
    <dgm:pt modelId="{DDD2D499-D1CB-4A09-9BD6-F7A6AC31B36D}" type="pres">
      <dgm:prSet presAssocID="{9B067A22-4CD9-4997-ABA0-4D38AD69223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4E78F93C-98AB-4BA0-935B-D87B420BC169}" type="pres">
      <dgm:prSet presAssocID="{9B067A22-4CD9-4997-ABA0-4D38AD692233}" presName="spaceRect" presStyleCnt="0"/>
      <dgm:spPr/>
    </dgm:pt>
    <dgm:pt modelId="{04DBB43D-0FFC-49C6-8DFD-F6984C0B7346}" type="pres">
      <dgm:prSet presAssocID="{9B067A22-4CD9-4997-ABA0-4D38AD69223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6605105-D948-4A06-B485-05359CC8CA14}" type="presOf" srcId="{44FA5B60-45B0-4E02-AD81-8B8B0003343A}" destId="{5BD04A71-53D3-484E-8C90-79C399F8DC01}" srcOrd="0" destOrd="0" presId="urn:microsoft.com/office/officeart/2018/2/layout/IconVerticalSolidList"/>
    <dgm:cxn modelId="{477E0609-219B-4E91-9780-32FFD0739D12}" type="presOf" srcId="{4F652A8E-3A9F-4BBC-9BFF-37DE3873D0B3}" destId="{C3218956-241F-4853-8B5F-E26BE9F91A92}" srcOrd="0" destOrd="0" presId="urn:microsoft.com/office/officeart/2018/2/layout/IconVerticalSolidList"/>
    <dgm:cxn modelId="{12BC6C43-C52F-47DA-A82E-A5DF606933E6}" srcId="{44FA5B60-45B0-4E02-AD81-8B8B0003343A}" destId="{30970122-1591-428F-AA15-1D16844BC83B}" srcOrd="0" destOrd="0" parTransId="{0773FE1C-6BFC-42AA-AF43-77E7A214DC3C}" sibTransId="{A09DFCFC-56A2-4144-881A-E38BC9C023F9}"/>
    <dgm:cxn modelId="{0DBEA46B-88B8-46C6-B8D3-216F8E80C184}" type="presOf" srcId="{8B413DD5-C6BC-44E2-B0C7-87BAB514F7E5}" destId="{3A4AD59F-4EE5-4584-A73D-AA0A24B9F402}" srcOrd="0" destOrd="0" presId="urn:microsoft.com/office/officeart/2018/2/layout/IconVerticalSolidList"/>
    <dgm:cxn modelId="{AD86F451-F056-4727-ABDA-57025B565F98}" srcId="{44FA5B60-45B0-4E02-AD81-8B8B0003343A}" destId="{4F652A8E-3A9F-4BBC-9BFF-37DE3873D0B3}" srcOrd="1" destOrd="0" parTransId="{1B8D1BEB-00D3-4E7A-9D79-9E1B73197D5A}" sibTransId="{E7A0A6CB-875C-469A-BE77-FEDC7AA13F48}"/>
    <dgm:cxn modelId="{386B5B89-FC11-43B6-A4E2-B3D51F389A69}" type="presOf" srcId="{9B067A22-4CD9-4997-ABA0-4D38AD692233}" destId="{04DBB43D-0FFC-49C6-8DFD-F6984C0B7346}" srcOrd="0" destOrd="0" presId="urn:microsoft.com/office/officeart/2018/2/layout/IconVerticalSolidList"/>
    <dgm:cxn modelId="{35D850A0-950E-4408-8CDF-3899A01B97B6}" srcId="{44FA5B60-45B0-4E02-AD81-8B8B0003343A}" destId="{9B067A22-4CD9-4997-ABA0-4D38AD692233}" srcOrd="3" destOrd="0" parTransId="{DA945E9C-EC50-43DC-B14B-2D3C8C6C886D}" sibTransId="{92F63F5A-0E88-4F23-BF53-5EFBBA2F89B5}"/>
    <dgm:cxn modelId="{71B113B4-982C-4217-9F5D-EF7970B51941}" type="presOf" srcId="{30970122-1591-428F-AA15-1D16844BC83B}" destId="{A7C96AF4-989B-447F-A7A6-B07614FF53FD}" srcOrd="0" destOrd="0" presId="urn:microsoft.com/office/officeart/2018/2/layout/IconVerticalSolidList"/>
    <dgm:cxn modelId="{BC8738DB-231B-4DB6-ACEA-2DC703029916}" srcId="{44FA5B60-45B0-4E02-AD81-8B8B0003343A}" destId="{8B413DD5-C6BC-44E2-B0C7-87BAB514F7E5}" srcOrd="2" destOrd="0" parTransId="{07757E25-313C-43B7-AD02-3428F7033F62}" sibTransId="{8105AF75-5376-402D-9FFB-F36D2FB3185B}"/>
    <dgm:cxn modelId="{B00CB48C-417C-445E-9851-EC70A601C330}" type="presParOf" srcId="{5BD04A71-53D3-484E-8C90-79C399F8DC01}" destId="{2332C957-26E9-4FCE-84FA-CF8E1426FEFE}" srcOrd="0" destOrd="0" presId="urn:microsoft.com/office/officeart/2018/2/layout/IconVerticalSolidList"/>
    <dgm:cxn modelId="{21A129B5-003C-4671-B376-756D73F479AA}" type="presParOf" srcId="{2332C957-26E9-4FCE-84FA-CF8E1426FEFE}" destId="{C04C5EEE-BE05-499C-BDDE-6C623642ADC6}" srcOrd="0" destOrd="0" presId="urn:microsoft.com/office/officeart/2018/2/layout/IconVerticalSolidList"/>
    <dgm:cxn modelId="{F411D10E-59CA-44B7-A02E-AA9B29AC9172}" type="presParOf" srcId="{2332C957-26E9-4FCE-84FA-CF8E1426FEFE}" destId="{E07313FE-BAE1-4416-80C6-4D8FE0B31496}" srcOrd="1" destOrd="0" presId="urn:microsoft.com/office/officeart/2018/2/layout/IconVerticalSolidList"/>
    <dgm:cxn modelId="{B0A47EAD-3CE6-442D-8CFB-135F95FDB485}" type="presParOf" srcId="{2332C957-26E9-4FCE-84FA-CF8E1426FEFE}" destId="{4920FD48-603F-432B-ABE7-A82DC18D885A}" srcOrd="2" destOrd="0" presId="urn:microsoft.com/office/officeart/2018/2/layout/IconVerticalSolidList"/>
    <dgm:cxn modelId="{1E02549A-7610-40DA-BAEA-5F75E1BF003A}" type="presParOf" srcId="{2332C957-26E9-4FCE-84FA-CF8E1426FEFE}" destId="{A7C96AF4-989B-447F-A7A6-B07614FF53FD}" srcOrd="3" destOrd="0" presId="urn:microsoft.com/office/officeart/2018/2/layout/IconVerticalSolidList"/>
    <dgm:cxn modelId="{A32B26E2-676A-47D3-9D09-304147E5BC9A}" type="presParOf" srcId="{5BD04A71-53D3-484E-8C90-79C399F8DC01}" destId="{4443AF8D-11C0-488C-B133-108E4C16217B}" srcOrd="1" destOrd="0" presId="urn:microsoft.com/office/officeart/2018/2/layout/IconVerticalSolidList"/>
    <dgm:cxn modelId="{D9FE8C30-E6A7-4E08-B74F-5F9DBBD4B688}" type="presParOf" srcId="{5BD04A71-53D3-484E-8C90-79C399F8DC01}" destId="{9D6880AD-07FC-46A5-8E6D-FC3C91DBD3F2}" srcOrd="2" destOrd="0" presId="urn:microsoft.com/office/officeart/2018/2/layout/IconVerticalSolidList"/>
    <dgm:cxn modelId="{7B5BBCF3-F608-49CA-BEDC-96EBF8385D0A}" type="presParOf" srcId="{9D6880AD-07FC-46A5-8E6D-FC3C91DBD3F2}" destId="{57AC5A79-5689-41D6-81AF-777E72510E86}" srcOrd="0" destOrd="0" presId="urn:microsoft.com/office/officeart/2018/2/layout/IconVerticalSolidList"/>
    <dgm:cxn modelId="{1CFE2B9B-08B7-4008-81ED-DB65A61C0025}" type="presParOf" srcId="{9D6880AD-07FC-46A5-8E6D-FC3C91DBD3F2}" destId="{EEEC2C67-4911-4A15-9EAF-91999060D6F1}" srcOrd="1" destOrd="0" presId="urn:microsoft.com/office/officeart/2018/2/layout/IconVerticalSolidList"/>
    <dgm:cxn modelId="{24A63952-43E5-4727-8C86-A586965CA263}" type="presParOf" srcId="{9D6880AD-07FC-46A5-8E6D-FC3C91DBD3F2}" destId="{4F616530-C3D8-49F1-BB81-D5A0F8EEA861}" srcOrd="2" destOrd="0" presId="urn:microsoft.com/office/officeart/2018/2/layout/IconVerticalSolidList"/>
    <dgm:cxn modelId="{0C403294-03F1-43F2-9696-527DD1C5D684}" type="presParOf" srcId="{9D6880AD-07FC-46A5-8E6D-FC3C91DBD3F2}" destId="{C3218956-241F-4853-8B5F-E26BE9F91A92}" srcOrd="3" destOrd="0" presId="urn:microsoft.com/office/officeart/2018/2/layout/IconVerticalSolidList"/>
    <dgm:cxn modelId="{05F28F60-5448-434D-9331-DE31FA9E937F}" type="presParOf" srcId="{5BD04A71-53D3-484E-8C90-79C399F8DC01}" destId="{32BFE686-F227-48CB-B70E-A321EAB66303}" srcOrd="3" destOrd="0" presId="urn:microsoft.com/office/officeart/2018/2/layout/IconVerticalSolidList"/>
    <dgm:cxn modelId="{6E2DE286-72EB-4A45-9055-198FF7C49485}" type="presParOf" srcId="{5BD04A71-53D3-484E-8C90-79C399F8DC01}" destId="{D6ABD562-3D2D-4E2A-ADC9-604986BBBF45}" srcOrd="4" destOrd="0" presId="urn:microsoft.com/office/officeart/2018/2/layout/IconVerticalSolidList"/>
    <dgm:cxn modelId="{2C3B2047-7716-4C77-95E6-B0970AAF6B14}" type="presParOf" srcId="{D6ABD562-3D2D-4E2A-ADC9-604986BBBF45}" destId="{F00DA035-1B52-4093-BE54-88913985867D}" srcOrd="0" destOrd="0" presId="urn:microsoft.com/office/officeart/2018/2/layout/IconVerticalSolidList"/>
    <dgm:cxn modelId="{816FD5B6-70D7-4FD5-A483-F699879CEE4D}" type="presParOf" srcId="{D6ABD562-3D2D-4E2A-ADC9-604986BBBF45}" destId="{E14F40DC-A907-4A84-B2F8-F4C2B31AB11A}" srcOrd="1" destOrd="0" presId="urn:microsoft.com/office/officeart/2018/2/layout/IconVerticalSolidList"/>
    <dgm:cxn modelId="{35F2AD9C-8175-493C-8858-3E5AB9CCA1BC}" type="presParOf" srcId="{D6ABD562-3D2D-4E2A-ADC9-604986BBBF45}" destId="{5B0BD48C-B2BF-4567-9D4A-226A6AD0871A}" srcOrd="2" destOrd="0" presId="urn:microsoft.com/office/officeart/2018/2/layout/IconVerticalSolidList"/>
    <dgm:cxn modelId="{E5D8F495-8AED-4AD4-B455-914CD7AE0323}" type="presParOf" srcId="{D6ABD562-3D2D-4E2A-ADC9-604986BBBF45}" destId="{3A4AD59F-4EE5-4584-A73D-AA0A24B9F402}" srcOrd="3" destOrd="0" presId="urn:microsoft.com/office/officeart/2018/2/layout/IconVerticalSolidList"/>
    <dgm:cxn modelId="{8AC92E33-8E8C-48D5-AF30-B68CA08B9776}" type="presParOf" srcId="{5BD04A71-53D3-484E-8C90-79C399F8DC01}" destId="{520DF585-0068-492A-AC5B-C8B156BE95FC}" srcOrd="5" destOrd="0" presId="urn:microsoft.com/office/officeart/2018/2/layout/IconVerticalSolidList"/>
    <dgm:cxn modelId="{018705C8-4E54-4896-8A0F-A1114F689B04}" type="presParOf" srcId="{5BD04A71-53D3-484E-8C90-79C399F8DC01}" destId="{A8DDAE9E-75E5-4B15-8190-84E0FBBCE79A}" srcOrd="6" destOrd="0" presId="urn:microsoft.com/office/officeart/2018/2/layout/IconVerticalSolidList"/>
    <dgm:cxn modelId="{AC0B06C7-2DF2-4B63-97D2-F9AEB6323386}" type="presParOf" srcId="{A8DDAE9E-75E5-4B15-8190-84E0FBBCE79A}" destId="{37479803-B1D6-4BD4-A0A8-E20C2D31867F}" srcOrd="0" destOrd="0" presId="urn:microsoft.com/office/officeart/2018/2/layout/IconVerticalSolidList"/>
    <dgm:cxn modelId="{3A105B4F-0C0A-4F53-A9D1-2B589279F9FC}" type="presParOf" srcId="{A8DDAE9E-75E5-4B15-8190-84E0FBBCE79A}" destId="{DDD2D499-D1CB-4A09-9BD6-F7A6AC31B36D}" srcOrd="1" destOrd="0" presId="urn:microsoft.com/office/officeart/2018/2/layout/IconVerticalSolidList"/>
    <dgm:cxn modelId="{E63CCB5D-757D-4C1E-B010-55CDF7A6FBA1}" type="presParOf" srcId="{A8DDAE9E-75E5-4B15-8190-84E0FBBCE79A}" destId="{4E78F93C-98AB-4BA0-935B-D87B420BC169}" srcOrd="2" destOrd="0" presId="urn:microsoft.com/office/officeart/2018/2/layout/IconVerticalSolidList"/>
    <dgm:cxn modelId="{9DE33BEE-BF89-4690-B80F-D9D835F6DBAF}" type="presParOf" srcId="{A8DDAE9E-75E5-4B15-8190-84E0FBBCE79A}" destId="{04DBB43D-0FFC-49C6-8DFD-F6984C0B73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C5EEE-BE05-499C-BDDE-6C623642ADC6}">
      <dsp:nvSpPr>
        <dsp:cNvPr id="0" name=""/>
        <dsp:cNvSpPr/>
      </dsp:nvSpPr>
      <dsp:spPr>
        <a:xfrm>
          <a:off x="0" y="1902"/>
          <a:ext cx="10506456" cy="9644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313FE-BAE1-4416-80C6-4D8FE0B31496}">
      <dsp:nvSpPr>
        <dsp:cNvPr id="0" name=""/>
        <dsp:cNvSpPr/>
      </dsp:nvSpPr>
      <dsp:spPr>
        <a:xfrm>
          <a:off x="291746" y="218904"/>
          <a:ext cx="530447" cy="530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96AF4-989B-447F-A7A6-B07614FF53FD}">
      <dsp:nvSpPr>
        <dsp:cNvPr id="0" name=""/>
        <dsp:cNvSpPr/>
      </dsp:nvSpPr>
      <dsp:spPr>
        <a:xfrm>
          <a:off x="1113940" y="1902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⍟ URČITÁ - lze určit osobu, číslo, čas, ... protože mají určitý tvar (mluvila, slíbili, navštívím) </a:t>
          </a:r>
          <a:endParaRPr lang="en-US" sz="1700" kern="1200"/>
        </a:p>
      </dsp:txBody>
      <dsp:txXfrm>
        <a:off x="1113940" y="1902"/>
        <a:ext cx="9392515" cy="964450"/>
      </dsp:txXfrm>
    </dsp:sp>
    <dsp:sp modelId="{57AC5A79-5689-41D6-81AF-777E72510E86}">
      <dsp:nvSpPr>
        <dsp:cNvPr id="0" name=""/>
        <dsp:cNvSpPr/>
      </dsp:nvSpPr>
      <dsp:spPr>
        <a:xfrm>
          <a:off x="0" y="1207466"/>
          <a:ext cx="10506456" cy="9644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EC2C67-4911-4A15-9EAF-91999060D6F1}">
      <dsp:nvSpPr>
        <dsp:cNvPr id="0" name=""/>
        <dsp:cNvSpPr/>
      </dsp:nvSpPr>
      <dsp:spPr>
        <a:xfrm>
          <a:off x="291746" y="1424467"/>
          <a:ext cx="530447" cy="530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18956-241F-4853-8B5F-E26BE9F91A92}">
      <dsp:nvSpPr>
        <dsp:cNvPr id="0" name=""/>
        <dsp:cNvSpPr/>
      </dsp:nvSpPr>
      <dsp:spPr>
        <a:xfrm>
          <a:off x="1113940" y="1207466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⍟ NEURČITÁ - jde o slovesa v neurčitém tvaru, tzv. infinitivu (mluvit, slíbit, navštívit) </a:t>
          </a:r>
          <a:endParaRPr lang="en-US" sz="1700" kern="1200"/>
        </a:p>
      </dsp:txBody>
      <dsp:txXfrm>
        <a:off x="1113940" y="1207466"/>
        <a:ext cx="9392515" cy="964450"/>
      </dsp:txXfrm>
    </dsp:sp>
    <dsp:sp modelId="{F00DA035-1B52-4093-BE54-88913985867D}">
      <dsp:nvSpPr>
        <dsp:cNvPr id="0" name=""/>
        <dsp:cNvSpPr/>
      </dsp:nvSpPr>
      <dsp:spPr>
        <a:xfrm>
          <a:off x="0" y="2413029"/>
          <a:ext cx="10506456" cy="9644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F40DC-A907-4A84-B2F8-F4C2B31AB11A}">
      <dsp:nvSpPr>
        <dsp:cNvPr id="0" name=""/>
        <dsp:cNvSpPr/>
      </dsp:nvSpPr>
      <dsp:spPr>
        <a:xfrm>
          <a:off x="291746" y="2630030"/>
          <a:ext cx="530447" cy="5304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AD59F-4EE5-4584-A73D-AA0A24B9F402}">
      <dsp:nvSpPr>
        <dsp:cNvPr id="0" name=""/>
        <dsp:cNvSpPr/>
      </dsp:nvSpPr>
      <dsp:spPr>
        <a:xfrm>
          <a:off x="1113940" y="2413029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♡ PLNOVÝZNAMOVÁ - mají význam sama o sobě (Nakresli obrázek. Já jsem Marek.) → Já jsem Martina. / Budu tam. / Kde to je? </a:t>
          </a:r>
          <a:endParaRPr lang="en-US" sz="1700" kern="1200"/>
        </a:p>
      </dsp:txBody>
      <dsp:txXfrm>
        <a:off x="1113940" y="2413029"/>
        <a:ext cx="9392515" cy="964450"/>
      </dsp:txXfrm>
    </dsp:sp>
    <dsp:sp modelId="{37479803-B1D6-4BD4-A0A8-E20C2D31867F}">
      <dsp:nvSpPr>
        <dsp:cNvPr id="0" name=""/>
        <dsp:cNvSpPr/>
      </dsp:nvSpPr>
      <dsp:spPr>
        <a:xfrm>
          <a:off x="0" y="3618592"/>
          <a:ext cx="10506456" cy="9644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2D499-D1CB-4A09-9BD6-F7A6AC31B36D}">
      <dsp:nvSpPr>
        <dsp:cNvPr id="0" name=""/>
        <dsp:cNvSpPr/>
      </dsp:nvSpPr>
      <dsp:spPr>
        <a:xfrm>
          <a:off x="291746" y="3835593"/>
          <a:ext cx="530447" cy="5304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BB43D-0FFC-49C6-8DFD-F6984C0B7346}">
      <dsp:nvSpPr>
        <dsp:cNvPr id="0" name=""/>
        <dsp:cNvSpPr/>
      </dsp:nvSpPr>
      <dsp:spPr>
        <a:xfrm>
          <a:off x="1113940" y="3618592"/>
          <a:ext cx="9392515" cy="9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71" tIns="102071" rIns="102071" bIns="10207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♡ NEPLNOVÝZNAMOVÁ (POMOCNÁ): - pomáhají utvořit tvar sloves - samy o sobě ale nemají význam - známe je např. z tvaru sloves v minulém čase → omluvil jsem se, tančila jsi, navštívili jste </a:t>
          </a:r>
          <a:endParaRPr lang="en-US" sz="1700" kern="1200"/>
        </a:p>
      </dsp:txBody>
      <dsp:txXfrm>
        <a:off x="1113940" y="3618592"/>
        <a:ext cx="9392515" cy="96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10CE6-AD89-FE02-B054-C9ED1AFD3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C1BCB85-13E0-1245-0114-32885760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4BDF82-86C3-713D-4491-80216B9E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9798BB-8138-345F-679C-75FF9EFC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C27BC6-AEF3-FAEC-0A8F-5A8FEBCF9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69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A8DFA1-5D9D-D6A1-CE72-66C3DE3D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D74942-263B-470C-368B-FD059CED0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A717D4-7DE2-4F9A-E60C-E19D9CEC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C34976-BB58-ADF7-CDEB-CABBB723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1A1DC-9505-68F4-E402-6FF13ACF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1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A8EA41-3764-943A-D36D-D2738E6647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3BEB76-6F4B-7F62-BDF7-5CE10D5D55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77F308-1A46-849E-AEA8-79405B9B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F20C0A-C7C7-8D6E-D8EB-4C8545C5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0A0D88-D174-AADB-735E-B2C2071C8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25498-FA1F-9B46-3916-2850F9A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B6C96-D925-DC8E-F7FF-CAA5ED1F5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AA775D-11A3-3C62-926C-1095922D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C710B5-A229-C4B3-C1FF-F655FA25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2645C5-6150-67F1-6B57-8B088507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FE87F4-8848-DF10-3796-862A2BE89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AD58C-6672-0B9F-AD15-F228CB6D1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F5CD59-59A0-3F81-1E1D-31AD7653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E91A45-5DF7-C0D7-AF47-4AA25A119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9B5DD6-1D7D-3415-3981-F0732B12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9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E45AC8-7755-5539-C52B-4F46026B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3200B8-347D-930D-89E3-05B822847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C7BF66-2658-53C8-25E5-A9940AEAB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DD988F-09BA-6EE9-15F5-22A3A5EC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4F0F93-003F-C341-189A-D7BECE311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63F528-08F5-C07E-9F68-238CCAA8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EE1A9-EF17-9A46-5517-30084C16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5BB132-FF52-92E6-AD83-119E93C0A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232E4F-EB8B-AC6B-E454-9D4CEBAB5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AD0116C-E030-7D0D-4745-F1F007628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8417AA-4CD9-4E28-D252-B7BAEED88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73309D7-EAEB-5DFB-BDBB-3DDB252B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F45598-9BE1-5D09-D184-ED479A8D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0DF31CE-84CB-9436-2537-68A75FFD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8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1FCD36-8E2B-EA18-2ACD-F4F1442A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8ABC6E-95AA-EFAD-C80E-50AFF856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051F642-043F-5574-56F2-C64593001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C8083C-0D51-9000-A35E-C68B2B9E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4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AFCA86-D28A-8461-1ED5-DD888FDE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938E9-F4F0-8796-8777-C7FDC9A9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C656577-2BF3-795E-67BC-F92C4C10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8EE37-A15F-BF48-BBD9-6AF970671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6EE0C7-5A4E-F514-1CFB-0AE5D882D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A59CDC-E892-223E-E487-635B4C040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3148C0-6A84-EDB3-97C0-E82A8DAB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2B91C7-A95E-F610-FE2D-9593E61C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A6A512A-4939-459C-2509-3C29312C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5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1C863-0335-5607-91C2-13444522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043A165-4200-7497-7D0A-099F684A4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85FEEDE-7152-93F4-0059-35FE9DAB3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47E87F-117E-B49F-77CB-29E25E00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F85027-CB29-50D9-9EF3-23FFF043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1F2B37-1B45-381F-0280-9D5E7AD7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82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CC497B5-5041-29CF-A6BE-EFD0B3BB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B85DFD-6E41-F129-8842-2073F60D5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C6DD52-D815-3D9B-214B-28DE1FE57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B0A250-5CC0-1746-B209-08E8B0DAE6AF}" type="datetimeFigureOut">
              <a:rPr lang="en-US" smtClean="0"/>
              <a:pPr/>
              <a:t>12/29/2024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F8552B-9CAF-23DC-7BDB-8FAAC2AA4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109CE6-27F7-AD89-1654-9FB056DCC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3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C9CE6-1C0D-30BA-A470-66740F0E1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9751" y="768334"/>
            <a:ext cx="6479629" cy="2866405"/>
          </a:xfrm>
        </p:spPr>
        <p:txBody>
          <a:bodyPr>
            <a:normAutofit/>
          </a:bodyPr>
          <a:lstStyle/>
          <a:p>
            <a:r>
              <a:rPr lang="cs-CZ" dirty="0"/>
              <a:t>SLOVESA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60E807-E378-B9E3-2F92-0128CC988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9751" y="4283239"/>
            <a:ext cx="6479629" cy="1475177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D4841-9A01-C01D-4A94-7D919BA73C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098" r="-1" b="-1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2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D7E9C2-2153-7614-BB28-05E7B2D30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ŘEŠENÍ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8FDE36F-D265-24BE-BFB5-9C4A8408A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7980" y="814153"/>
            <a:ext cx="8267770" cy="52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5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A1A9BC-59E1-9613-B16C-61B2E143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SLOVESNÝ VID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B1023B-8BB7-3355-18CE-94E1B657C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900" dirty="0"/>
              <a:t>vid dokonavý a nedokonavý</a:t>
            </a:r>
          </a:p>
          <a:p>
            <a:pPr marL="0" indent="0">
              <a:buNone/>
            </a:pPr>
            <a:r>
              <a:rPr lang="cs-CZ" sz="1900" b="1" dirty="0"/>
              <a:t>vid dokonavý je "dokončený</a:t>
            </a:r>
            <a:r>
              <a:rPr lang="cs-CZ" sz="1900" dirty="0"/>
              <a:t>", protože označuje proces nebo činnost, která se stane pouze jednou a nebude se opakovat. </a:t>
            </a:r>
          </a:p>
          <a:p>
            <a:pPr marL="0" indent="0">
              <a:buNone/>
            </a:pPr>
            <a:r>
              <a:rPr lang="cs-CZ" sz="1900" b="1" dirty="0"/>
              <a:t>vid nedokonavý (můžeme si říci "nedokončený") </a:t>
            </a:r>
            <a:r>
              <a:rPr lang="cs-CZ" sz="1900" dirty="0"/>
              <a:t>se pojí ke slovesu v takovém tvaru, který vyjadřuje opakovatelnost děje, neukončenost procesu, který se takto může opakovat</a:t>
            </a:r>
          </a:p>
          <a:p>
            <a:pPr marL="0" indent="0">
              <a:buNone/>
            </a:pPr>
            <a:r>
              <a:rPr lang="cs-CZ" sz="1900" b="1" dirty="0"/>
              <a:t>POMŮCKA: </a:t>
            </a:r>
          </a:p>
          <a:p>
            <a:pPr marL="514350" indent="-514350">
              <a:buAutoNum type="arabicParenR"/>
            </a:pPr>
            <a:r>
              <a:rPr lang="cs-CZ" sz="1900" dirty="0"/>
              <a:t>Posuzované sloveso převedeme do tvaru infinitivu. </a:t>
            </a:r>
          </a:p>
          <a:p>
            <a:pPr marL="514350" indent="-514350">
              <a:buAutoNum type="arabicParenR"/>
            </a:pPr>
            <a:r>
              <a:rPr lang="cs-CZ" sz="1900" dirty="0"/>
              <a:t>Přidáme k němu sloveso BUDU (+ daná činnost vyjádřená infinitivem slovesa) </a:t>
            </a:r>
          </a:p>
          <a:p>
            <a:pPr marL="0" indent="0">
              <a:buNone/>
            </a:pPr>
            <a:r>
              <a:rPr lang="cs-CZ" sz="1900" dirty="0"/>
              <a:t>→ pokud spojení dává smysl (budu navštěvovat, budu se ptát, budu odkládat ☺ ) - jde o vid NEDOKONAVÝ </a:t>
            </a:r>
          </a:p>
          <a:p>
            <a:pPr marL="0" indent="0">
              <a:buNone/>
            </a:pPr>
            <a:r>
              <a:rPr lang="cs-CZ" sz="1900" dirty="0"/>
              <a:t>→ pokud spojení nedává smysl (budu navštívit, budu se zeptat, budu odložit  ) - jde o vid DOKONAVÝ. </a:t>
            </a:r>
          </a:p>
        </p:txBody>
      </p:sp>
    </p:spTree>
    <p:extLst>
      <p:ext uri="{BB962C8B-B14F-4D97-AF65-F5344CB8AC3E}">
        <p14:creationId xmlns:p14="http://schemas.microsoft.com/office/powerpoint/2010/main" val="213689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23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A55BCE-FA5C-5852-CD9D-22AC592B1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ŘEŠENÍ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296FC7-2D6C-A6F5-BC53-D4EEA2BA9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96640"/>
            <a:ext cx="7188199" cy="406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7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D3C9527-8CA8-5F64-2CE3-7A9DB2B2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cs-CZ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Oprav chybný pravopis vyjmenovaných slov</a:t>
            </a:r>
            <a:br>
              <a:rPr lang="cs-CZ" sz="4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2EDA0-C5D8-A283-C87A-81AC38B2D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201" y="1400174"/>
            <a:ext cx="6833645" cy="422762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cs-CZ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Líbí se my jednoduchý nábytek. </a:t>
            </a:r>
            <a:r>
              <a:rPr lang="cs-CZ" sz="2400" dirty="0" err="1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Výdali</a:t>
            </a:r>
            <a:r>
              <a:rPr lang="cs-CZ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jsme se denně. Nevážíme si dobrého bidla. Vítek mluví </a:t>
            </a:r>
            <a:r>
              <a:rPr lang="cs-CZ" sz="2400" dirty="0" err="1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plinně</a:t>
            </a:r>
            <a:r>
              <a:rPr lang="cs-CZ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dvěma jazyky. Nebuď líný a pojď s námi na Lisou horu. Nabyl pušku a vyrazil na lov. Mýval jsem rád umyté nádobí. Mikulov byl po bitvě dobit švédským vojskem. Zavři vysunutý šuplík. </a:t>
            </a:r>
            <a:r>
              <a:rPr lang="cs-CZ" sz="2400" dirty="0" err="1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Rozplívala</a:t>
            </a:r>
            <a:r>
              <a:rPr lang="cs-CZ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nad její krásou. Lízali zmrzlinu a kuli </a:t>
            </a:r>
            <a:r>
              <a:rPr lang="cs-CZ" sz="2400" dirty="0" err="1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pykle</a:t>
            </a:r>
            <a:r>
              <a:rPr lang="cs-CZ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Neposlouchali jeho </a:t>
            </a:r>
            <a:r>
              <a:rPr lang="cs-CZ" sz="2400" dirty="0" err="1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plitké</a:t>
            </a:r>
            <a:r>
              <a:rPr lang="cs-CZ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řeči. </a:t>
            </a:r>
            <a:r>
              <a:rPr lang="cs-CZ" sz="2400" dirty="0" err="1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Píchavky</a:t>
            </a:r>
            <a:r>
              <a:rPr lang="cs-CZ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sbírají jen malé, uvnitř bílé. Vyděl jsi, jak ten výr lesní </a:t>
            </a:r>
            <a:r>
              <a:rPr lang="cs-CZ" sz="2400" dirty="0" err="1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rozvýřil</a:t>
            </a:r>
            <a:r>
              <a:rPr lang="cs-CZ" sz="2400" dirty="0">
                <a:solidFill>
                  <a:schemeClr val="tx1">
                    <a:alpha val="5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kupu listí? </a:t>
            </a:r>
          </a:p>
          <a:p>
            <a:endParaRPr lang="cs-CZ" sz="22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953863-92DF-9E9A-C369-A360D126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SLOVESA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ADCD3D-5D12-E2EB-311C-6534BBB68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480" y="619125"/>
            <a:ext cx="3948389" cy="5157208"/>
          </a:xfrm>
        </p:spPr>
        <p:txBody>
          <a:bodyPr vert="horz" lIns="91440" tIns="45720" rIns="91440" bIns="45720" rtlCol="0">
            <a:noAutofit/>
          </a:bodyPr>
          <a:lstStyle/>
          <a:p>
            <a:pPr marL="0"/>
            <a:r>
              <a:rPr lang="en-US" sz="2000" dirty="0"/>
              <a:t>ZAPLATIT: 1. </a:t>
            </a:r>
            <a:r>
              <a:rPr lang="en-US" sz="2000" dirty="0" err="1"/>
              <a:t>osoba</a:t>
            </a:r>
            <a:r>
              <a:rPr lang="en-US" sz="2000" dirty="0"/>
              <a:t>, </a:t>
            </a:r>
            <a:r>
              <a:rPr lang="en-US" sz="2000" dirty="0" err="1"/>
              <a:t>množné</a:t>
            </a:r>
            <a:r>
              <a:rPr lang="en-US" sz="2000" dirty="0"/>
              <a:t> </a:t>
            </a:r>
            <a:r>
              <a:rPr lang="en-US" sz="2000" dirty="0" err="1"/>
              <a:t>číslo</a:t>
            </a:r>
            <a:r>
              <a:rPr lang="en-US" sz="2000" dirty="0"/>
              <a:t>, </a:t>
            </a:r>
            <a:r>
              <a:rPr lang="en-US" sz="2000" dirty="0" err="1"/>
              <a:t>podmiňovací</a:t>
            </a:r>
            <a:r>
              <a:rPr lang="en-US" sz="2000" dirty="0"/>
              <a:t> </a:t>
            </a:r>
            <a:r>
              <a:rPr lang="en-US" sz="2000" dirty="0" err="1"/>
              <a:t>způsob</a:t>
            </a:r>
            <a:r>
              <a:rPr lang="en-US" sz="2000" dirty="0"/>
              <a:t> </a:t>
            </a:r>
            <a:r>
              <a:rPr lang="en-US" sz="2000" dirty="0" err="1"/>
              <a:t>přítomný</a:t>
            </a:r>
            <a:r>
              <a:rPr lang="en-US" sz="2000" dirty="0"/>
              <a:t> </a:t>
            </a:r>
          </a:p>
          <a:p>
            <a:pPr marL="0"/>
            <a:r>
              <a:rPr lang="en-US" sz="2000" dirty="0"/>
              <a:t>MALOVAT: 1. </a:t>
            </a:r>
            <a:r>
              <a:rPr lang="en-US" sz="2000" dirty="0" err="1"/>
              <a:t>osoba</a:t>
            </a:r>
            <a:r>
              <a:rPr lang="en-US" sz="2000" dirty="0"/>
              <a:t>, </a:t>
            </a:r>
            <a:r>
              <a:rPr lang="en-US" sz="2000" dirty="0" err="1"/>
              <a:t>množné</a:t>
            </a:r>
            <a:r>
              <a:rPr lang="en-US" sz="2000" dirty="0"/>
              <a:t> </a:t>
            </a:r>
            <a:r>
              <a:rPr lang="en-US" sz="2000" dirty="0" err="1"/>
              <a:t>číslo</a:t>
            </a:r>
            <a:r>
              <a:rPr lang="en-US" sz="2000" dirty="0"/>
              <a:t>, </a:t>
            </a:r>
            <a:r>
              <a:rPr lang="en-US" sz="2000" dirty="0" err="1"/>
              <a:t>rozkazovací</a:t>
            </a:r>
            <a:r>
              <a:rPr lang="en-US" sz="2000" dirty="0"/>
              <a:t> </a:t>
            </a:r>
            <a:r>
              <a:rPr lang="en-US" sz="2000" dirty="0" err="1"/>
              <a:t>způsob</a:t>
            </a:r>
            <a:r>
              <a:rPr lang="en-US" sz="2000" dirty="0"/>
              <a:t>, </a:t>
            </a:r>
            <a:r>
              <a:rPr lang="en-US" sz="2000" dirty="0" err="1"/>
              <a:t>čas</a:t>
            </a:r>
            <a:r>
              <a:rPr lang="en-US" sz="2000" dirty="0"/>
              <a:t> </a:t>
            </a:r>
            <a:r>
              <a:rPr lang="en-US" sz="2000" dirty="0" err="1"/>
              <a:t>neurčujeme</a:t>
            </a:r>
            <a:r>
              <a:rPr lang="en-US" sz="2000" dirty="0"/>
              <a:t> (!) </a:t>
            </a:r>
          </a:p>
          <a:p>
            <a:pPr marL="0"/>
            <a:r>
              <a:rPr lang="en-US" sz="2000" dirty="0"/>
              <a:t>HRÁT SI: 2. </a:t>
            </a:r>
            <a:r>
              <a:rPr lang="en-US" sz="2000" dirty="0" err="1"/>
              <a:t>osoba</a:t>
            </a:r>
            <a:r>
              <a:rPr lang="en-US" sz="2000" dirty="0"/>
              <a:t>, </a:t>
            </a:r>
            <a:r>
              <a:rPr lang="en-US" sz="2000" dirty="0" err="1"/>
              <a:t>množné</a:t>
            </a:r>
            <a:r>
              <a:rPr lang="en-US" sz="2000" dirty="0"/>
              <a:t> </a:t>
            </a:r>
            <a:r>
              <a:rPr lang="en-US" sz="2000" dirty="0" err="1"/>
              <a:t>číslo</a:t>
            </a:r>
            <a:r>
              <a:rPr lang="en-US" sz="2000" dirty="0"/>
              <a:t>, </a:t>
            </a:r>
            <a:r>
              <a:rPr lang="en-US" sz="2000" dirty="0" err="1"/>
              <a:t>podmiňovací</a:t>
            </a:r>
            <a:r>
              <a:rPr lang="en-US" sz="2000" dirty="0"/>
              <a:t> </a:t>
            </a:r>
            <a:r>
              <a:rPr lang="en-US" sz="2000" dirty="0" err="1"/>
              <a:t>způsob</a:t>
            </a:r>
            <a:r>
              <a:rPr lang="en-US" sz="2000" dirty="0"/>
              <a:t> </a:t>
            </a:r>
            <a:r>
              <a:rPr lang="en-US" sz="2000" dirty="0" err="1"/>
              <a:t>přítomný</a:t>
            </a:r>
            <a:r>
              <a:rPr lang="en-US" sz="2000" dirty="0"/>
              <a:t> </a:t>
            </a:r>
          </a:p>
          <a:p>
            <a:pPr marL="0"/>
            <a:r>
              <a:rPr lang="en-US" sz="2000" dirty="0"/>
              <a:t>HÁDAT SE: 2. </a:t>
            </a:r>
            <a:r>
              <a:rPr lang="en-US" sz="2000" dirty="0" err="1"/>
              <a:t>osoba</a:t>
            </a:r>
            <a:r>
              <a:rPr lang="en-US" sz="2000" dirty="0"/>
              <a:t>, </a:t>
            </a:r>
            <a:r>
              <a:rPr lang="en-US" sz="2000" dirty="0" err="1"/>
              <a:t>jednotné</a:t>
            </a:r>
            <a:r>
              <a:rPr lang="en-US" sz="2000" dirty="0"/>
              <a:t> </a:t>
            </a:r>
            <a:r>
              <a:rPr lang="en-US" sz="2000" dirty="0" err="1"/>
              <a:t>číslo</a:t>
            </a:r>
            <a:r>
              <a:rPr lang="en-US" sz="2000" dirty="0"/>
              <a:t>, </a:t>
            </a:r>
            <a:r>
              <a:rPr lang="en-US" sz="2000" dirty="0" err="1"/>
              <a:t>podmiňovací</a:t>
            </a:r>
            <a:r>
              <a:rPr lang="en-US" sz="2000" dirty="0"/>
              <a:t> </a:t>
            </a:r>
            <a:r>
              <a:rPr lang="en-US" sz="2000" dirty="0" err="1"/>
              <a:t>způsob</a:t>
            </a:r>
            <a:r>
              <a:rPr lang="en-US" sz="2000" dirty="0"/>
              <a:t> </a:t>
            </a:r>
            <a:r>
              <a:rPr lang="en-US" sz="2000" dirty="0" err="1"/>
              <a:t>přítomný</a:t>
            </a:r>
            <a:endParaRPr lang="en-US" sz="2000" dirty="0"/>
          </a:p>
          <a:p>
            <a:pPr marL="0"/>
            <a:r>
              <a:rPr lang="en-US" sz="2000" dirty="0"/>
              <a:t>PRODAT: 2. </a:t>
            </a:r>
            <a:r>
              <a:rPr lang="en-US" sz="2000" dirty="0" err="1"/>
              <a:t>osoba</a:t>
            </a:r>
            <a:r>
              <a:rPr lang="en-US" sz="2000" dirty="0"/>
              <a:t>, </a:t>
            </a:r>
            <a:r>
              <a:rPr lang="en-US" sz="2000" dirty="0" err="1"/>
              <a:t>jednotné</a:t>
            </a:r>
            <a:r>
              <a:rPr lang="en-US" sz="2000" dirty="0"/>
              <a:t> </a:t>
            </a:r>
            <a:r>
              <a:rPr lang="en-US" sz="2000" dirty="0" err="1"/>
              <a:t>číslo</a:t>
            </a:r>
            <a:r>
              <a:rPr lang="en-US" sz="2000" dirty="0"/>
              <a:t>, </a:t>
            </a:r>
            <a:r>
              <a:rPr lang="en-US" sz="2000" dirty="0" err="1"/>
              <a:t>podmiňovací</a:t>
            </a:r>
            <a:r>
              <a:rPr lang="en-US" sz="2000" dirty="0"/>
              <a:t> </a:t>
            </a:r>
            <a:r>
              <a:rPr lang="en-US" sz="2000" dirty="0" err="1"/>
              <a:t>způsob</a:t>
            </a:r>
            <a:r>
              <a:rPr lang="en-US" sz="2000" dirty="0"/>
              <a:t> </a:t>
            </a:r>
            <a:r>
              <a:rPr lang="en-US" sz="2000" dirty="0" err="1"/>
              <a:t>minulý</a:t>
            </a:r>
            <a:r>
              <a:rPr lang="en-US" sz="2000" dirty="0"/>
              <a:t> </a:t>
            </a:r>
          </a:p>
          <a:p>
            <a:pPr marL="0"/>
            <a:r>
              <a:rPr lang="en-US" sz="2000" dirty="0"/>
              <a:t>NAJÍT: 2. </a:t>
            </a:r>
            <a:r>
              <a:rPr lang="en-US" sz="2000" dirty="0" err="1"/>
              <a:t>osoba</a:t>
            </a:r>
            <a:r>
              <a:rPr lang="en-US" sz="2000" dirty="0"/>
              <a:t>, </a:t>
            </a:r>
            <a:r>
              <a:rPr lang="en-US" sz="2000" dirty="0" err="1"/>
              <a:t>jednotné</a:t>
            </a:r>
            <a:r>
              <a:rPr lang="en-US" sz="2000" dirty="0"/>
              <a:t> </a:t>
            </a:r>
            <a:r>
              <a:rPr lang="en-US" sz="2000" dirty="0" err="1"/>
              <a:t>číslo</a:t>
            </a:r>
            <a:r>
              <a:rPr lang="en-US" sz="2000" dirty="0"/>
              <a:t>, </a:t>
            </a:r>
            <a:r>
              <a:rPr lang="en-US" sz="2000" dirty="0" err="1"/>
              <a:t>oznamovací</a:t>
            </a:r>
            <a:r>
              <a:rPr lang="en-US" sz="2000" dirty="0"/>
              <a:t> </a:t>
            </a:r>
            <a:r>
              <a:rPr lang="en-US" sz="2000" dirty="0" err="1"/>
              <a:t>způsob</a:t>
            </a:r>
            <a:r>
              <a:rPr lang="en-US" sz="2000" dirty="0"/>
              <a:t>, </a:t>
            </a:r>
            <a:r>
              <a:rPr lang="en-US" sz="2000" dirty="0" err="1"/>
              <a:t>čas</a:t>
            </a:r>
            <a:r>
              <a:rPr lang="en-US" sz="2000" dirty="0"/>
              <a:t> </a:t>
            </a:r>
            <a:r>
              <a:rPr lang="en-US" sz="2000" dirty="0" err="1"/>
              <a:t>minulý</a:t>
            </a:r>
            <a:r>
              <a:rPr lang="en-US" sz="2000" dirty="0"/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A8CE1DFF-7397-6C42-EEEF-46D2E8B85E0E}"/>
              </a:ext>
            </a:extLst>
          </p:cNvPr>
          <p:cNvSpPr txBox="1"/>
          <p:nvPr/>
        </p:nvSpPr>
        <p:spPr>
          <a:xfrm>
            <a:off x="8451604" y="1412489"/>
            <a:ext cx="3321293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Z A P L A T I L I  B Y C H O M </a:t>
            </a:r>
            <a:endParaRPr lang="cs-CZ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 A L U J M 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 R Á L I  B Y S T E  S I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 Á D A L  B Y  S E 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 Y L   B Y S  P R O D A 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 A Š E L   J S I</a:t>
            </a:r>
          </a:p>
        </p:txBody>
      </p:sp>
    </p:spTree>
    <p:extLst>
      <p:ext uri="{BB962C8B-B14F-4D97-AF65-F5344CB8AC3E}">
        <p14:creationId xmlns:p14="http://schemas.microsoft.com/office/powerpoint/2010/main" val="28825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A99EB7-6C36-BCF6-C546-FFD1E4EF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cs-CZ"/>
              <a:t>DRUHY SLOVES</a:t>
            </a:r>
            <a:endParaRPr lang="cs-CZ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CF1E330-BF3B-EDE3-7565-B311525DD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168618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64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A499F5-41D7-D764-23DB-D45C95711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DRUHY SLOVES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E243BA-2F1C-E9F1-4529-1A8CE533A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663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- SPONOVÁ: být, bývat, stát se, stávat se (nějakým, něčím): Stal se doktorem. / Býval zlý. / Není sám. </a:t>
            </a:r>
          </a:p>
          <a:p>
            <a:pPr marL="0" indent="0">
              <a:buNone/>
            </a:pPr>
            <a:r>
              <a:rPr lang="cs-CZ" dirty="0"/>
              <a:t>- ZPŮSOBOVÁ (MODÁLNÍ): muset, smět, moci, mít, chtít (Musel odejít. / Nesmí mluvit. / Má se omluvit.) </a:t>
            </a:r>
          </a:p>
          <a:p>
            <a:pPr marL="0" indent="0">
              <a:buNone/>
            </a:pPr>
            <a:r>
              <a:rPr lang="cs-CZ" dirty="0"/>
              <a:t>- FÁZOVÁ: začít, začínat, přestat, přestávat, zůstat, zůstávat (Začalo pršet. / Zůstal stát. / Začali pracovat.) </a:t>
            </a:r>
          </a:p>
          <a:p>
            <a:pPr marL="0" indent="0">
              <a:buNone/>
            </a:pPr>
            <a:r>
              <a:rPr lang="cs-CZ" dirty="0"/>
              <a:t>● ZVRATNÁ - jejich součástí je zvratné zájmeno "si" / "se" (dívat se, snažit se, stěžovat si, ...) </a:t>
            </a:r>
          </a:p>
          <a:p>
            <a:pPr marL="0" indent="0">
              <a:buNone/>
            </a:pPr>
            <a:r>
              <a:rPr lang="cs-CZ" dirty="0"/>
              <a:t>● NEZVRATNÁ - zvratné zájmeno "si" / "se" se k nim nemusí pojit (vyprávět, hledat, předpovídat) 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8013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5E140-77DD-8D24-1978-A58FD8FF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/>
              <a:t>Které sloveso nepatří z hlediska druhu mezi ostatní? Označ jej a při kontrole zdůvodni své řešení.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480E1E-99F0-7BB8-C678-E9445F4B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a) začali jsme, nepřestávejte, zastavme, začínáme, přestaň </a:t>
            </a:r>
          </a:p>
          <a:p>
            <a:pPr marL="0" indent="0">
              <a:buNone/>
            </a:pPr>
            <a:r>
              <a:rPr lang="cs-CZ" dirty="0"/>
              <a:t>b) nesmíte, musíme, chtěli bychom, máte, můžeš, nezakazujte </a:t>
            </a:r>
          </a:p>
          <a:p>
            <a:pPr marL="0" indent="0">
              <a:buNone/>
            </a:pPr>
            <a:r>
              <a:rPr lang="cs-CZ" dirty="0"/>
              <a:t>c) byl (vyhozen), je (to na stole), (mluvila) jsi (s ním), bude (sám) </a:t>
            </a:r>
          </a:p>
          <a:p>
            <a:pPr marL="0" indent="0">
              <a:buNone/>
            </a:pPr>
            <a:r>
              <a:rPr lang="cs-CZ" dirty="0"/>
              <a:t>d) třást (stromem), třást se (zimou), podrobit si (území), zlobit se</a:t>
            </a:r>
          </a:p>
          <a:p>
            <a:pPr marL="0" indent="0">
              <a:buNone/>
            </a:pPr>
            <a:r>
              <a:rPr lang="cs-CZ" dirty="0"/>
              <a:t>e) promluvit, neslyšíš, najít, zkusit </a:t>
            </a:r>
          </a:p>
          <a:p>
            <a:pPr marL="0" indent="0">
              <a:buNone/>
            </a:pPr>
            <a:r>
              <a:rPr lang="cs-CZ" dirty="0"/>
              <a:t>f) přestalo (pršet), začněte, stůjte </a:t>
            </a:r>
          </a:p>
          <a:p>
            <a:pPr marL="0" indent="0">
              <a:buNone/>
            </a:pPr>
            <a:r>
              <a:rPr lang="cs-CZ" dirty="0"/>
              <a:t>g) musela, dělej, smíme, nechceš, </a:t>
            </a:r>
          </a:p>
          <a:p>
            <a:pPr marL="0" indent="0">
              <a:buNone/>
            </a:pPr>
            <a:r>
              <a:rPr lang="cs-CZ" dirty="0"/>
              <a:t>h) být (milý), být (lékař), být (doma)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D491008-50B1-973C-B855-2339BE51C71B}"/>
              </a:ext>
            </a:extLst>
          </p:cNvPr>
          <p:cNvCxnSpPr/>
          <p:nvPr/>
        </p:nvCxnSpPr>
        <p:spPr>
          <a:xfrm>
            <a:off x="5667375" y="2076450"/>
            <a:ext cx="14668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D3B34908-6319-2EB8-52C1-2CAA30008601}"/>
              </a:ext>
            </a:extLst>
          </p:cNvPr>
          <p:cNvCxnSpPr>
            <a:cxnSpLocks/>
          </p:cNvCxnSpPr>
          <p:nvPr/>
        </p:nvCxnSpPr>
        <p:spPr>
          <a:xfrm>
            <a:off x="8628963" y="2596494"/>
            <a:ext cx="17782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580E233-B117-1C05-3F39-ED13D9E6946A}"/>
              </a:ext>
            </a:extLst>
          </p:cNvPr>
          <p:cNvCxnSpPr>
            <a:cxnSpLocks/>
          </p:cNvCxnSpPr>
          <p:nvPr/>
        </p:nvCxnSpPr>
        <p:spPr>
          <a:xfrm>
            <a:off x="3412503" y="3078833"/>
            <a:ext cx="23378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762CF5D-0E65-EB45-E349-B1036E3761EF}"/>
              </a:ext>
            </a:extLst>
          </p:cNvPr>
          <p:cNvCxnSpPr>
            <a:cxnSpLocks/>
          </p:cNvCxnSpPr>
          <p:nvPr/>
        </p:nvCxnSpPr>
        <p:spPr>
          <a:xfrm>
            <a:off x="1310326" y="3525625"/>
            <a:ext cx="2554664" cy="82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B491624-9360-00CA-F648-FD18918FDB64}"/>
              </a:ext>
            </a:extLst>
          </p:cNvPr>
          <p:cNvCxnSpPr>
            <a:cxnSpLocks/>
          </p:cNvCxnSpPr>
          <p:nvPr/>
        </p:nvCxnSpPr>
        <p:spPr>
          <a:xfrm>
            <a:off x="2969443" y="4118925"/>
            <a:ext cx="11783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B84730B-93C0-65DD-4B27-ED07165D0095}"/>
              </a:ext>
            </a:extLst>
          </p:cNvPr>
          <p:cNvCxnSpPr>
            <a:cxnSpLocks/>
          </p:cNvCxnSpPr>
          <p:nvPr/>
        </p:nvCxnSpPr>
        <p:spPr>
          <a:xfrm>
            <a:off x="5238750" y="4610689"/>
            <a:ext cx="10382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727480DB-3618-6F49-0605-9B5223A81677}"/>
              </a:ext>
            </a:extLst>
          </p:cNvPr>
          <p:cNvCxnSpPr>
            <a:cxnSpLocks/>
          </p:cNvCxnSpPr>
          <p:nvPr/>
        </p:nvCxnSpPr>
        <p:spPr>
          <a:xfrm>
            <a:off x="2537676" y="5149588"/>
            <a:ext cx="8748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3C67759-B5F2-73BA-87A4-0669F43CB044}"/>
              </a:ext>
            </a:extLst>
          </p:cNvPr>
          <p:cNvCxnSpPr>
            <a:cxnSpLocks/>
          </p:cNvCxnSpPr>
          <p:nvPr/>
        </p:nvCxnSpPr>
        <p:spPr>
          <a:xfrm>
            <a:off x="4534293" y="5650780"/>
            <a:ext cx="17426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78CF2CE-9424-09CA-5562-DFFAF126199E}"/>
              </a:ext>
            </a:extLst>
          </p:cNvPr>
          <p:cNvSpPr txBox="1"/>
          <p:nvPr/>
        </p:nvSpPr>
        <p:spPr>
          <a:xfrm>
            <a:off x="8889476" y="4665057"/>
            <a:ext cx="2384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LcParenR"/>
            </a:pPr>
            <a:r>
              <a:rPr lang="cs-CZ" sz="1200" dirty="0"/>
              <a:t>není fázové</a:t>
            </a:r>
          </a:p>
          <a:p>
            <a:pPr marL="228600" indent="-228600">
              <a:buAutoNum type="alphaLcParenR"/>
            </a:pPr>
            <a:r>
              <a:rPr lang="cs-CZ" sz="1200" dirty="0"/>
              <a:t>není modální</a:t>
            </a:r>
          </a:p>
          <a:p>
            <a:pPr marL="228600" indent="-228600">
              <a:buAutoNum type="alphaLcParenR"/>
            </a:pPr>
            <a:r>
              <a:rPr lang="cs-CZ" sz="1200" dirty="0"/>
              <a:t>není plnovýznamové</a:t>
            </a:r>
          </a:p>
          <a:p>
            <a:pPr marL="228600" indent="-228600">
              <a:buAutoNum type="alphaLcParenR"/>
            </a:pPr>
            <a:r>
              <a:rPr lang="cs-CZ" sz="1200" dirty="0"/>
              <a:t>není zvratné</a:t>
            </a:r>
          </a:p>
          <a:p>
            <a:pPr marL="228600" indent="-228600">
              <a:buAutoNum type="alphaLcParenR"/>
            </a:pPr>
            <a:r>
              <a:rPr lang="cs-CZ" sz="1200" dirty="0"/>
              <a:t>není infinitiv</a:t>
            </a:r>
          </a:p>
          <a:p>
            <a:pPr marL="228600" indent="-228600">
              <a:buAutoNum type="alphaLcParenR"/>
            </a:pPr>
            <a:r>
              <a:rPr lang="cs-CZ" sz="1200" dirty="0"/>
              <a:t>není fázové</a:t>
            </a:r>
          </a:p>
          <a:p>
            <a:pPr marL="228600" indent="-228600">
              <a:buAutoNum type="alphaLcParenR"/>
            </a:pPr>
            <a:r>
              <a:rPr lang="cs-CZ" sz="1200" dirty="0"/>
              <a:t>není fázové</a:t>
            </a:r>
          </a:p>
          <a:p>
            <a:pPr marL="228600" indent="-228600">
              <a:buAutoNum type="alphaLcParenR"/>
            </a:pPr>
            <a:r>
              <a:rPr lang="cs-CZ" sz="1200" dirty="0"/>
              <a:t>není sponové</a:t>
            </a:r>
          </a:p>
          <a:p>
            <a:pPr marL="228600" indent="-228600">
              <a:buAutoNum type="alphaLcParenR"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010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2DDA4-2AB1-FA96-40CE-7E4BB913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all" dirty="0"/>
              <a:t>rod (Činný a trpný)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6C7347-E2C3-3924-8154-34AA0FE01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ROD ČINNÝ </a:t>
            </a:r>
            <a:r>
              <a:rPr lang="cs-CZ" dirty="0"/>
              <a:t>- pokud podmět aktivně vykonává popsanou činnost.</a:t>
            </a:r>
          </a:p>
          <a:p>
            <a:r>
              <a:rPr lang="cs-CZ" b="1" dirty="0"/>
              <a:t>ROD TRPNÝ </a:t>
            </a:r>
            <a:r>
              <a:rPr lang="cs-CZ" dirty="0"/>
              <a:t>- popisuje, že se s podmětem něco děje, že s ním něco bylo, je, nebo bude konáno (podmět je dějem zasažený, ale nevykonává jej).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ČINNÝ ROD: </a:t>
            </a:r>
            <a:r>
              <a:rPr lang="cs-CZ" dirty="0"/>
              <a:t>				</a:t>
            </a:r>
            <a:r>
              <a:rPr lang="cs-CZ" dirty="0">
                <a:solidFill>
                  <a:srgbClr val="FF0000"/>
                </a:solidFill>
              </a:rPr>
              <a:t>TRPNÝ ROD: </a:t>
            </a:r>
          </a:p>
          <a:p>
            <a:pPr marL="0" indent="0">
              <a:buNone/>
            </a:pPr>
            <a:r>
              <a:rPr lang="cs-CZ" dirty="0"/>
              <a:t>Firma vyrábí auta. 		→ Auta jsou vyráběna firmou. </a:t>
            </a:r>
          </a:p>
          <a:p>
            <a:pPr marL="0" indent="0">
              <a:buNone/>
            </a:pPr>
            <a:r>
              <a:rPr lang="cs-CZ" dirty="0"/>
              <a:t>Babička předčítá pohádku. 	→ Pohádka je předčítána babičkou. Bratr si uklidil pokoj. 		→ Pokoj byl uklizen bratrem.             Hraji si s plastelínou. 		→ Je si hráno s plastelínou.      Hrajeme divadlo na jevišti. 	→ Divadlo je hráno na jevišti. </a:t>
            </a:r>
          </a:p>
        </p:txBody>
      </p:sp>
    </p:spTree>
    <p:extLst>
      <p:ext uri="{BB962C8B-B14F-4D97-AF65-F5344CB8AC3E}">
        <p14:creationId xmlns:p14="http://schemas.microsoft.com/office/powerpoint/2010/main" val="255837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1FE544-A32D-6EC5-B3D0-1F2A22B0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cs-CZ" sz="4800" dirty="0"/>
              <a:t>PROCVIČUJEME – PL 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939A1C-5954-912E-3068-3CC006C3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cs-CZ" sz="2200"/>
              <a:t>ŘEŠENÍ</a:t>
            </a:r>
          </a:p>
          <a:p>
            <a:endParaRPr lang="cs-CZ" sz="220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8F151E-0EE6-0274-1B6A-B3ABD8519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5"/>
          <a:stretch/>
        </p:blipFill>
        <p:spPr>
          <a:xfrm>
            <a:off x="68580" y="2501599"/>
            <a:ext cx="5468112" cy="339556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E802579-AADC-EBD0-D5F2-694BAC425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178" y="1900809"/>
            <a:ext cx="6700862" cy="323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reslené, skica, robot, snímek obrazovky&#10;&#10;Popis byl vytvořen automaticky">
            <a:extLst>
              <a:ext uri="{FF2B5EF4-FFF2-40B4-BE49-F238E27FC236}">
                <a16:creationId xmlns:a16="http://schemas.microsoft.com/office/drawing/2014/main" id="{347BE3A7-B1A5-DEB9-BD72-9AA7A585F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39046"/>
            <a:ext cx="10905066" cy="5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22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888</Words>
  <Application>Microsoft Office PowerPoint</Application>
  <PresentationFormat>Širokoúhlá obrazovka</PresentationFormat>
  <Paragraphs>63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Motiv Office</vt:lpstr>
      <vt:lpstr>SLOVESA</vt:lpstr>
      <vt:lpstr>Oprav chybný pravopis vyjmenovaných slov </vt:lpstr>
      <vt:lpstr>SLOVESA</vt:lpstr>
      <vt:lpstr>DRUHY SLOVES</vt:lpstr>
      <vt:lpstr>DRUHY SLOVES</vt:lpstr>
      <vt:lpstr>Které sloveso nepatří z hlediska druhu mezi ostatní? Označ jej a při kontrole zdůvodni své řešení. </vt:lpstr>
      <vt:lpstr>rod (Činný a trpný)</vt:lpstr>
      <vt:lpstr>PROCVIČUJEME – PL </vt:lpstr>
      <vt:lpstr>Prezentace aplikace PowerPoint</vt:lpstr>
      <vt:lpstr>ŘEŠENÍ</vt:lpstr>
      <vt:lpstr>SLOVESNÝ VID</vt:lpstr>
      <vt:lpstr>ŘEŠENÍ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Smetanová, Jana</dc:creator>
  <cp:lastModifiedBy>Smetanová, Jana</cp:lastModifiedBy>
  <cp:revision>1</cp:revision>
  <dcterms:created xsi:type="dcterms:W3CDTF">2024-12-29T10:00:46Z</dcterms:created>
  <dcterms:modified xsi:type="dcterms:W3CDTF">2024-12-29T11:09:49Z</dcterms:modified>
</cp:coreProperties>
</file>