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64" r:id="rId9"/>
    <p:sldId id="267" r:id="rId10"/>
    <p:sldId id="266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3" autoAdjust="0"/>
    <p:restoredTop sz="94660"/>
  </p:normalViewPr>
  <p:slideViewPr>
    <p:cSldViewPr snapToGrid="0">
      <p:cViewPr varScale="1">
        <p:scale>
          <a:sx n="44" d="100"/>
          <a:sy n="44" d="100"/>
        </p:scale>
        <p:origin x="78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2629" y="1371600"/>
            <a:ext cx="5935540" cy="2696866"/>
          </a:xfrm>
        </p:spPr>
        <p:txBody>
          <a:bodyPr anchor="t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2629" y="4584879"/>
            <a:ext cx="593554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63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796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8077" y="1401097"/>
            <a:ext cx="2155722" cy="4775865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401097"/>
            <a:ext cx="8232058" cy="477586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539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67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9" y="1709738"/>
            <a:ext cx="9214884" cy="3159974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2628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196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849526"/>
            <a:ext cx="5105400" cy="321047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849526"/>
            <a:ext cx="5105400" cy="32104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05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371599"/>
            <a:ext cx="10442760" cy="93975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2628" y="2311353"/>
            <a:ext cx="5084947" cy="69537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12628" y="3006725"/>
            <a:ext cx="5084947" cy="318293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311353"/>
            <a:ext cx="5183188" cy="69537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06725"/>
            <a:ext cx="5183188" cy="3182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81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319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084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463038"/>
            <a:ext cx="3859397" cy="147154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2628" y="2934586"/>
            <a:ext cx="3859397" cy="29344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587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463038"/>
            <a:ext cx="3859397" cy="147154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2628" y="2934586"/>
            <a:ext cx="3859397" cy="29344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66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371600"/>
            <a:ext cx="10363200" cy="13144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399" y="2853369"/>
            <a:ext cx="10363200" cy="30884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262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0D4E46AA-1EC0-4433-9956-E798E94A6FB7}" type="datetimeFigureOut">
              <a:rPr lang="en-US" smtClean="0"/>
              <a:pPr/>
              <a:t>3/14/2025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0C38C08-47C7-4847-B0BE-B9D8DEEB3D1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209B62C-3402-4623-9A7C-AA048B56F8C3}"/>
              </a:ext>
            </a:extLst>
          </p:cNvPr>
          <p:cNvCxnSpPr>
            <a:cxnSpLocks/>
          </p:cNvCxnSpPr>
          <p:nvPr/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782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693" r:id="rId6"/>
    <p:sldLayoutId id="2147483689" r:id="rId7"/>
    <p:sldLayoutId id="2147483690" r:id="rId8"/>
    <p:sldLayoutId id="2147483691" r:id="rId9"/>
    <p:sldLayoutId id="2147483692" r:id="rId10"/>
    <p:sldLayoutId id="2147483694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20000"/>
        </a:lnSpc>
        <a:spcBef>
          <a:spcPts val="500"/>
        </a:spcBef>
        <a:buSzPct val="87000"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20000"/>
        </a:lnSpc>
        <a:spcBef>
          <a:spcPts val="500"/>
        </a:spcBef>
        <a:buSzPct val="87000"/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cs/resource/11455947/pravopi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814BB02-CCC1-FEDA-7ADB-654939747D6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326" b="1837"/>
          <a:stretch/>
        </p:blipFill>
        <p:spPr>
          <a:xfrm>
            <a:off x="1" y="10"/>
            <a:ext cx="12192000" cy="6857990"/>
          </a:xfrm>
          <a:prstGeom prst="rect">
            <a:avLst/>
          </a:prstGeom>
        </p:spPr>
      </p:pic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30DD7D3-2712-4491-B2C2-5FC23330C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7051" y="1066800"/>
            <a:ext cx="5699422" cy="47244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739E774-9314-4BF4-8EEC-4C492EDDE0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6256" y="1562101"/>
            <a:ext cx="4240471" cy="2738530"/>
          </a:xfrm>
        </p:spPr>
        <p:txBody>
          <a:bodyPr anchor="t">
            <a:normAutofit/>
          </a:bodyPr>
          <a:lstStyle/>
          <a:p>
            <a:r>
              <a:rPr lang="cs-CZ" dirty="0"/>
              <a:t>DRUHY VEDLEJŠÍCH VĚT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FD0734C-004D-4938-8EA0-2C3867A11A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60419" y="5780876"/>
            <a:ext cx="570258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76504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Zástupný obsah 13" descr="Obsah obrázku stůl&#10;&#10;Popis byl vytvořen automaticky">
            <a:extLst>
              <a:ext uri="{FF2B5EF4-FFF2-40B4-BE49-F238E27FC236}">
                <a16:creationId xmlns:a16="http://schemas.microsoft.com/office/drawing/2014/main" id="{C8AA2F69-BD6F-4A09-A490-9DD7CF1D88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5258" t="62316" r="33201" b="22869"/>
          <a:stretch/>
        </p:blipFill>
        <p:spPr bwMode="auto">
          <a:xfrm>
            <a:off x="541752" y="2547892"/>
            <a:ext cx="11284613" cy="226380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84337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889BF7-10CD-4A33-82AB-ED2DDB8F2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PRAVOPISU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75DF80-A2BF-443C-8265-F7747193CE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Pravopis - Třídění skupin (wordwall.net)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4979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5AB477-A3AA-4DB8-93BF-CF5A7D2A4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Dáme si zkoušku paměti? Napiš do každého rámečku 5 spojek.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E223EA72-2898-4FD6-8696-811DB43F5B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7744905"/>
              </p:ext>
            </p:extLst>
          </p:nvPr>
        </p:nvGraphicFramePr>
        <p:xfrm>
          <a:off x="2485748" y="2852738"/>
          <a:ext cx="7324078" cy="3485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2039">
                  <a:extLst>
                    <a:ext uri="{9D8B030D-6E8A-4147-A177-3AD203B41FA5}">
                      <a16:colId xmlns:a16="http://schemas.microsoft.com/office/drawing/2014/main" val="813207239"/>
                    </a:ext>
                  </a:extLst>
                </a:gridCol>
                <a:gridCol w="3662039">
                  <a:extLst>
                    <a:ext uri="{9D8B030D-6E8A-4147-A177-3AD203B41FA5}">
                      <a16:colId xmlns:a16="http://schemas.microsoft.com/office/drawing/2014/main" val="1653130765"/>
                    </a:ext>
                  </a:extLst>
                </a:gridCol>
              </a:tblGrid>
              <a:tr h="580986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SPOJKY PODŘADICÍ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SPOJKY SOUŘADICÍ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062510"/>
                  </a:ext>
                </a:extLst>
              </a:tr>
              <a:tr h="580986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3319244"/>
                  </a:ext>
                </a:extLst>
              </a:tr>
              <a:tr h="580986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3199742"/>
                  </a:ext>
                </a:extLst>
              </a:tr>
              <a:tr h="580986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6436204"/>
                  </a:ext>
                </a:extLst>
              </a:tr>
              <a:tr h="580986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9543526"/>
                  </a:ext>
                </a:extLst>
              </a:tr>
              <a:tr h="580986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86193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01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F62BF0-99B1-4AF2-AD08-A77304120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SOUVĚTÍ PODŘADNÉ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2C9FD1-2AF9-4B6D-9CC9-9AA6F6F16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263433"/>
            <a:ext cx="10363200" cy="308846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Tato souvětí jsou souřadná nebo podřadná?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72C6A40-3250-48D2-BEE2-72D87095AF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907890"/>
            <a:ext cx="8202005" cy="3178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378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956025-337F-4D54-82C4-3C4C53EFA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Větný člen lze většinou nahradit vedlejší větou, která odpovídá druhu větného členu.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9108D4-B69C-42E4-9BA2-A7293D9AEE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2853368"/>
            <a:ext cx="10363200" cy="40046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a) Mám příjemné zážitky. - </a:t>
            </a:r>
            <a:r>
              <a:rPr lang="cs-CZ" b="1" dirty="0">
                <a:solidFill>
                  <a:srgbClr val="FF0000"/>
                </a:solidFill>
              </a:rPr>
              <a:t>Mám zážitky, které jsou příjemné. </a:t>
            </a:r>
          </a:p>
          <a:p>
            <a:pPr marL="0" indent="0">
              <a:buNone/>
            </a:pPr>
            <a:r>
              <a:rPr lang="cs-CZ" dirty="0"/>
              <a:t>b) Dali si schůzku na místě prvního setkání. - </a:t>
            </a:r>
            <a:r>
              <a:rPr lang="cs-CZ" b="1" dirty="0">
                <a:solidFill>
                  <a:srgbClr val="FF0000"/>
                </a:solidFill>
              </a:rPr>
              <a:t>Dali si schůzku tam, kde se poprvé setkali. </a:t>
            </a:r>
          </a:p>
          <a:p>
            <a:pPr marL="0" indent="0">
              <a:buNone/>
            </a:pPr>
            <a:r>
              <a:rPr lang="cs-CZ" dirty="0"/>
              <a:t>c) Vzděláváme se pro úspěch v životě. </a:t>
            </a:r>
          </a:p>
          <a:p>
            <a:pPr marL="0" indent="0">
              <a:buNone/>
            </a:pPr>
            <a:r>
              <a:rPr lang="cs-CZ" dirty="0"/>
              <a:t>d) Rodina si při večeři sdělovala zážitky celého dne. </a:t>
            </a:r>
          </a:p>
          <a:p>
            <a:pPr marL="0" indent="0">
              <a:buNone/>
            </a:pPr>
            <a:r>
              <a:rPr lang="cs-CZ" dirty="0"/>
              <a:t>e) Pro úraz na noze nemohl jet na mistrovství Evropy. </a:t>
            </a:r>
          </a:p>
          <a:p>
            <a:pPr marL="0" indent="0">
              <a:buNone/>
            </a:pPr>
            <a:r>
              <a:rPr lang="cs-CZ" dirty="0"/>
              <a:t>f) Rozloučili se s námi po setmění. </a:t>
            </a:r>
          </a:p>
          <a:p>
            <a:pPr marL="0" indent="0">
              <a:buNone/>
            </a:pPr>
            <a:r>
              <a:rPr lang="cs-CZ" dirty="0"/>
              <a:t>g) Bez jeho rady bychom problém nezvládli.</a:t>
            </a:r>
          </a:p>
        </p:txBody>
      </p:sp>
    </p:spTree>
    <p:extLst>
      <p:ext uri="{BB962C8B-B14F-4D97-AF65-F5344CB8AC3E}">
        <p14:creationId xmlns:p14="http://schemas.microsoft.com/office/powerpoint/2010/main" val="3365051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610444-349C-4F6C-8E98-601C4C121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Urči druhy vedlejších vět.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382F48-2AA0-4DD2-B26D-23FD98A90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2853368"/>
            <a:ext cx="10363200" cy="38670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a) Není jasné, kdy se vrátí ze služební cesty. </a:t>
            </a:r>
          </a:p>
          <a:p>
            <a:pPr marL="0" indent="0">
              <a:buNone/>
            </a:pPr>
            <a:r>
              <a:rPr lang="cs-CZ" dirty="0"/>
              <a:t>b) Trávník byl, jako by ho někdo obarvil dozelena. </a:t>
            </a:r>
          </a:p>
          <a:p>
            <a:pPr marL="0" indent="0">
              <a:buNone/>
            </a:pPr>
            <a:r>
              <a:rPr lang="cs-CZ" dirty="0"/>
              <a:t>c) Poprosil ji, aby mu přišla naproti na nádraží. </a:t>
            </a:r>
          </a:p>
          <a:p>
            <a:pPr marL="0" indent="0">
              <a:buNone/>
            </a:pPr>
            <a:r>
              <a:rPr lang="cs-CZ" dirty="0"/>
              <a:t>d) Tvářil se, jako by to nechápal. </a:t>
            </a:r>
          </a:p>
          <a:p>
            <a:pPr marL="0" indent="0">
              <a:buNone/>
            </a:pPr>
            <a:r>
              <a:rPr lang="cs-CZ" dirty="0"/>
              <a:t>e) Jedli a pili, co hrdlo ráčí. </a:t>
            </a:r>
          </a:p>
          <a:p>
            <a:pPr marL="0" indent="0">
              <a:buNone/>
            </a:pPr>
            <a:r>
              <a:rPr lang="cs-CZ" dirty="0"/>
              <a:t>f) Nečekal tam, protože na mě zapomněl. </a:t>
            </a:r>
          </a:p>
          <a:p>
            <a:pPr marL="0" indent="0">
              <a:buNone/>
            </a:pPr>
            <a:r>
              <a:rPr lang="cs-CZ" dirty="0"/>
              <a:t>g) Jestliže mi pomůžeš, stihneme si zahrát tenis.</a:t>
            </a:r>
          </a:p>
        </p:txBody>
      </p:sp>
    </p:spTree>
    <p:extLst>
      <p:ext uri="{BB962C8B-B14F-4D97-AF65-F5344CB8AC3E}">
        <p14:creationId xmlns:p14="http://schemas.microsoft.com/office/powerpoint/2010/main" val="2811626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9AD3E1-82D5-4904-A5EB-720E100DC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Urči druhy vedlejších vět.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C8E7A5-5833-487B-91D3-5F2723726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2853368"/>
            <a:ext cx="10363200" cy="37516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h) Dívali jsme se na film, který nám doporučil. </a:t>
            </a:r>
          </a:p>
          <a:p>
            <a:pPr marL="0" indent="0">
              <a:buNone/>
            </a:pPr>
            <a:r>
              <a:rPr lang="cs-CZ" dirty="0"/>
              <a:t>i) Ačkoli se velmi snažil, prvenství neobhájil. </a:t>
            </a:r>
          </a:p>
          <a:p>
            <a:pPr marL="0" indent="0">
              <a:buNone/>
            </a:pPr>
            <a:r>
              <a:rPr lang="cs-CZ" dirty="0"/>
              <a:t>j) Když jsme vyšli z domu, začalo pršet. </a:t>
            </a:r>
          </a:p>
          <a:p>
            <a:pPr marL="0" indent="0">
              <a:buNone/>
            </a:pPr>
            <a:r>
              <a:rPr lang="cs-CZ" dirty="0"/>
              <a:t>k) Připadal jsem si, jako bych byl osamocen. </a:t>
            </a:r>
          </a:p>
          <a:p>
            <a:pPr marL="0" indent="0">
              <a:buNone/>
            </a:pPr>
            <a:r>
              <a:rPr lang="cs-CZ" dirty="0"/>
              <a:t>l) Odjel do světa, aby získal zkušenosti. </a:t>
            </a:r>
          </a:p>
          <a:p>
            <a:pPr marL="0" indent="0">
              <a:buNone/>
            </a:pPr>
            <a:r>
              <a:rPr lang="cs-CZ" dirty="0"/>
              <a:t>m) Vrátil se tam, kde trávil loňské prázdniny</a:t>
            </a:r>
          </a:p>
          <a:p>
            <a:pPr marL="0" indent="0">
              <a:buNone/>
            </a:pPr>
            <a:r>
              <a:rPr lang="cs-CZ" dirty="0"/>
              <a:t>n) Mluvil o tom, že získal nové zkušenosti.</a:t>
            </a:r>
          </a:p>
        </p:txBody>
      </p:sp>
    </p:spTree>
    <p:extLst>
      <p:ext uri="{BB962C8B-B14F-4D97-AF65-F5344CB8AC3E}">
        <p14:creationId xmlns:p14="http://schemas.microsoft.com/office/powerpoint/2010/main" val="1003491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F3196275-2883-4953-9C98-FD90EFBB16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847137"/>
              </p:ext>
            </p:extLst>
          </p:nvPr>
        </p:nvGraphicFramePr>
        <p:xfrm>
          <a:off x="1935332" y="1225118"/>
          <a:ext cx="8851037" cy="56369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99047">
                  <a:extLst>
                    <a:ext uri="{9D8B030D-6E8A-4147-A177-3AD203B41FA5}">
                      <a16:colId xmlns:a16="http://schemas.microsoft.com/office/drawing/2014/main" val="2202827941"/>
                    </a:ext>
                  </a:extLst>
                </a:gridCol>
                <a:gridCol w="2956022">
                  <a:extLst>
                    <a:ext uri="{9D8B030D-6E8A-4147-A177-3AD203B41FA5}">
                      <a16:colId xmlns:a16="http://schemas.microsoft.com/office/drawing/2014/main" val="3706755829"/>
                    </a:ext>
                  </a:extLst>
                </a:gridCol>
                <a:gridCol w="3595968">
                  <a:extLst>
                    <a:ext uri="{9D8B030D-6E8A-4147-A177-3AD203B41FA5}">
                      <a16:colId xmlns:a16="http://schemas.microsoft.com/office/drawing/2014/main" val="2380327115"/>
                    </a:ext>
                  </a:extLst>
                </a:gridCol>
              </a:tblGrid>
              <a:tr h="344522">
                <a:tc gridSpan="3"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400">
                          <a:effectLst/>
                        </a:rPr>
                        <a:t>VEDLEJŠÍ VĚTY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71" marR="19871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9310623"/>
                  </a:ext>
                </a:extLst>
              </a:tr>
              <a:tr h="344522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400" dirty="0">
                          <a:effectLst/>
                        </a:rPr>
                        <a:t>Druh vedlejší věty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71" marR="1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400" dirty="0">
                          <a:effectLst/>
                        </a:rPr>
                        <a:t>Otázka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71" marR="1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400" dirty="0">
                          <a:effectLst/>
                        </a:rPr>
                        <a:t>Spojovací výrazy - podřadicí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71" marR="19871" marT="0" marB="0"/>
                </a:tc>
                <a:extLst>
                  <a:ext uri="{0D108BD9-81ED-4DB2-BD59-A6C34878D82A}">
                    <a16:rowId xmlns:a16="http://schemas.microsoft.com/office/drawing/2014/main" val="903497432"/>
                  </a:ext>
                </a:extLst>
              </a:tr>
              <a:tr h="344522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400">
                          <a:effectLst/>
                        </a:rPr>
                        <a:t>Podmětná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71" marR="1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400">
                          <a:effectLst/>
                        </a:rPr>
                        <a:t>Kdo? Co?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71" marR="1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400" dirty="0">
                          <a:effectLst/>
                        </a:rPr>
                        <a:t>že, aby, kdo, co …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71" marR="19871" marT="0" marB="0"/>
                </a:tc>
                <a:extLst>
                  <a:ext uri="{0D108BD9-81ED-4DB2-BD59-A6C34878D82A}">
                    <a16:rowId xmlns:a16="http://schemas.microsoft.com/office/drawing/2014/main" val="1273003804"/>
                  </a:ext>
                </a:extLst>
              </a:tr>
              <a:tr h="344522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400">
                          <a:effectLst/>
                        </a:rPr>
                        <a:t>Přísudková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71" marR="1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400">
                          <a:effectLst/>
                        </a:rPr>
                        <a:t>Jaký?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71" marR="1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400">
                          <a:effectLst/>
                        </a:rPr>
                        <a:t>jako, jak, jaký …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71" marR="19871" marT="0" marB="0"/>
                </a:tc>
                <a:extLst>
                  <a:ext uri="{0D108BD9-81ED-4DB2-BD59-A6C34878D82A}">
                    <a16:rowId xmlns:a16="http://schemas.microsoft.com/office/drawing/2014/main" val="735946037"/>
                  </a:ext>
                </a:extLst>
              </a:tr>
              <a:tr h="344522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400" dirty="0">
                          <a:effectLst/>
                        </a:rPr>
                        <a:t>Předmětná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71" marR="1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400" dirty="0">
                          <a:effectLst/>
                        </a:rPr>
                        <a:t>Pádové otázky mimo 1. pád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71" marR="1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400" dirty="0">
                          <a:effectLst/>
                        </a:rPr>
                        <a:t>že, aby, jak …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71" marR="19871" marT="0" marB="0"/>
                </a:tc>
                <a:extLst>
                  <a:ext uri="{0D108BD9-81ED-4DB2-BD59-A6C34878D82A}">
                    <a16:rowId xmlns:a16="http://schemas.microsoft.com/office/drawing/2014/main" val="2133184873"/>
                  </a:ext>
                </a:extLst>
              </a:tr>
              <a:tr h="344522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400">
                          <a:effectLst/>
                        </a:rPr>
                        <a:t>Přívlastková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71" marR="1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400">
                          <a:effectLst/>
                        </a:rPr>
                        <a:t>Jaký? Který? Čí?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71" marR="1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400">
                          <a:effectLst/>
                        </a:rPr>
                        <a:t>který, jenž, že …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71" marR="19871" marT="0" marB="0"/>
                </a:tc>
                <a:extLst>
                  <a:ext uri="{0D108BD9-81ED-4DB2-BD59-A6C34878D82A}">
                    <a16:rowId xmlns:a16="http://schemas.microsoft.com/office/drawing/2014/main" val="714233204"/>
                  </a:ext>
                </a:extLst>
              </a:tr>
              <a:tr h="344522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400">
                          <a:effectLst/>
                        </a:rPr>
                        <a:t>Doplňková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71" marR="1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400">
                          <a:effectLst/>
                        </a:rPr>
                        <a:t>Jak? Kterak?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71" marR="1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400">
                          <a:effectLst/>
                        </a:rPr>
                        <a:t>jak, jaký, jako …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71" marR="19871" marT="0" marB="0"/>
                </a:tc>
                <a:extLst>
                  <a:ext uri="{0D108BD9-81ED-4DB2-BD59-A6C34878D82A}">
                    <a16:rowId xmlns:a16="http://schemas.microsoft.com/office/drawing/2014/main" val="3795323036"/>
                  </a:ext>
                </a:extLst>
              </a:tr>
              <a:tr h="349404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400">
                          <a:effectLst/>
                        </a:rPr>
                        <a:t>Příslovečná místní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71" marR="1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400">
                          <a:effectLst/>
                        </a:rPr>
                        <a:t>Kde? Odkud? Kudy? Kam?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71" marR="1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400">
                          <a:effectLst/>
                        </a:rPr>
                        <a:t>kde, kam, odkud …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71" marR="19871" marT="0" marB="0"/>
                </a:tc>
                <a:extLst>
                  <a:ext uri="{0D108BD9-81ED-4DB2-BD59-A6C34878D82A}">
                    <a16:rowId xmlns:a16="http://schemas.microsoft.com/office/drawing/2014/main" val="1532802628"/>
                  </a:ext>
                </a:extLst>
              </a:tr>
              <a:tr h="344522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400">
                          <a:effectLst/>
                        </a:rPr>
                        <a:t>Příslovečná časová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71" marR="1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400">
                          <a:effectLst/>
                        </a:rPr>
                        <a:t>Kdy?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71" marR="1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400">
                          <a:effectLst/>
                        </a:rPr>
                        <a:t>když, jakmile, až …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71" marR="19871" marT="0" marB="0"/>
                </a:tc>
                <a:extLst>
                  <a:ext uri="{0D108BD9-81ED-4DB2-BD59-A6C34878D82A}">
                    <a16:rowId xmlns:a16="http://schemas.microsoft.com/office/drawing/2014/main" val="2139954845"/>
                  </a:ext>
                </a:extLst>
              </a:tr>
              <a:tr h="344522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400">
                          <a:effectLst/>
                        </a:rPr>
                        <a:t>Příslovečná způsobová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71" marR="1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400">
                          <a:effectLst/>
                        </a:rPr>
                        <a:t>Jak?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71" marR="1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400">
                          <a:effectLst/>
                        </a:rPr>
                        <a:t>jak, jako, že …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71" marR="19871" marT="0" marB="0"/>
                </a:tc>
                <a:extLst>
                  <a:ext uri="{0D108BD9-81ED-4DB2-BD59-A6C34878D82A}">
                    <a16:rowId xmlns:a16="http://schemas.microsoft.com/office/drawing/2014/main" val="1942199241"/>
                  </a:ext>
                </a:extLst>
              </a:tr>
              <a:tr h="373092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400">
                          <a:effectLst/>
                        </a:rPr>
                        <a:t>Příslovečná účelová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71" marR="1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400">
                          <a:effectLst/>
                        </a:rPr>
                        <a:t>Proč?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71" marR="1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400">
                          <a:effectLst/>
                        </a:rPr>
                        <a:t>aby …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71" marR="19871" marT="0" marB="0"/>
                </a:tc>
                <a:extLst>
                  <a:ext uri="{0D108BD9-81ED-4DB2-BD59-A6C34878D82A}">
                    <a16:rowId xmlns:a16="http://schemas.microsoft.com/office/drawing/2014/main" val="1442633757"/>
                  </a:ext>
                </a:extLst>
              </a:tr>
              <a:tr h="344522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400">
                          <a:effectLst/>
                        </a:rPr>
                        <a:t>Příslovečná příčinná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71" marR="1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400">
                          <a:effectLst/>
                        </a:rPr>
                        <a:t>Proč? Z jaké příčiny?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71" marR="1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400">
                          <a:effectLst/>
                        </a:rPr>
                        <a:t>že, protože, poněvadž …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71" marR="19871" marT="0" marB="0"/>
                </a:tc>
                <a:extLst>
                  <a:ext uri="{0D108BD9-81ED-4DB2-BD59-A6C34878D82A}">
                    <a16:rowId xmlns:a16="http://schemas.microsoft.com/office/drawing/2014/main" val="2150967857"/>
                  </a:ext>
                </a:extLst>
              </a:tr>
              <a:tr h="36717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400">
                          <a:effectLst/>
                        </a:rPr>
                        <a:t>Příslovečná přípustková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71" marR="1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400">
                          <a:effectLst/>
                        </a:rPr>
                        <a:t>I přes jakou skutečnost?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71" marR="1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400">
                          <a:effectLst/>
                        </a:rPr>
                        <a:t>ač, ačkoli, třebaže, přestože …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71" marR="19871" marT="0" marB="0"/>
                </a:tc>
                <a:extLst>
                  <a:ext uri="{0D108BD9-81ED-4DB2-BD59-A6C34878D82A}">
                    <a16:rowId xmlns:a16="http://schemas.microsoft.com/office/drawing/2014/main" val="797210360"/>
                  </a:ext>
                </a:extLst>
              </a:tr>
              <a:tr h="344522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400">
                          <a:effectLst/>
                        </a:rPr>
                        <a:t>Příslovečná podmínková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71" marR="1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400">
                          <a:effectLst/>
                        </a:rPr>
                        <a:t>Kdy? Za jaké podmínky?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71" marR="1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400">
                          <a:effectLst/>
                        </a:rPr>
                        <a:t>jestliže, kdyby, -li …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71" marR="19871" marT="0" marB="0"/>
                </a:tc>
                <a:extLst>
                  <a:ext uri="{0D108BD9-81ED-4DB2-BD59-A6C34878D82A}">
                    <a16:rowId xmlns:a16="http://schemas.microsoft.com/office/drawing/2014/main" val="3730513256"/>
                  </a:ext>
                </a:extLst>
              </a:tr>
              <a:tr h="567046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400" dirty="0">
                          <a:effectLst/>
                        </a:rPr>
                        <a:t>Příslovečná měrová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71" marR="1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400" dirty="0">
                          <a:effectLst/>
                        </a:rPr>
                        <a:t>Jak hodně? 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71" marR="19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400" dirty="0">
                          <a:effectLst/>
                        </a:rPr>
                        <a:t>takže, tak – že, více – než …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871" marR="19871" marT="0" marB="0"/>
                </a:tc>
                <a:extLst>
                  <a:ext uri="{0D108BD9-81ED-4DB2-BD59-A6C34878D82A}">
                    <a16:rowId xmlns:a16="http://schemas.microsoft.com/office/drawing/2014/main" val="4159211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7712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BA35BD-B4D8-ED14-C494-993D5C5E4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LIST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7ECDB1-1FF3-A14A-2F14-5757A4915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4542550"/>
      </p:ext>
    </p:extLst>
  </p:cSld>
  <p:clrMapOvr>
    <a:masterClrMapping/>
  </p:clrMapOvr>
</p:sld>
</file>

<file path=ppt/theme/theme1.xml><?xml version="1.0" encoding="utf-8"?>
<a:theme xmlns:a="http://schemas.openxmlformats.org/drawingml/2006/main" name="DashVTI">
  <a:themeElements>
    <a:clrScheme name="AnalogousFromDarkSeedLeftStep">
      <a:dk1>
        <a:srgbClr val="000000"/>
      </a:dk1>
      <a:lt1>
        <a:srgbClr val="FFFFFF"/>
      </a:lt1>
      <a:dk2>
        <a:srgbClr val="413424"/>
      </a:dk2>
      <a:lt2>
        <a:srgbClr val="E8E2E6"/>
      </a:lt2>
      <a:accent1>
        <a:srgbClr val="21B854"/>
      </a:accent1>
      <a:accent2>
        <a:srgbClr val="22BB14"/>
      </a:accent2>
      <a:accent3>
        <a:srgbClr val="69B320"/>
      </a:accent3>
      <a:accent4>
        <a:srgbClr val="9CA912"/>
      </a:accent4>
      <a:accent5>
        <a:srgbClr val="D09725"/>
      </a:accent5>
      <a:accent6>
        <a:srgbClr val="D54717"/>
      </a:accent6>
      <a:hlink>
        <a:srgbClr val="918230"/>
      </a:hlink>
      <a:folHlink>
        <a:srgbClr val="7F7F7F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42B0E7C6-1071-483F-A575-9AF7EE1B96AC}" vid="{E18014FF-B132-4F63-9D72-5B85E99D64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472</Words>
  <Application>Microsoft Office PowerPoint</Application>
  <PresentationFormat>Širokoúhlá obrazovka</PresentationFormat>
  <Paragraphs>77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Grandview Display</vt:lpstr>
      <vt:lpstr>Times New Roman</vt:lpstr>
      <vt:lpstr>DashVTI</vt:lpstr>
      <vt:lpstr>DRUHY VEDLEJŠÍCH VĚT</vt:lpstr>
      <vt:lpstr>OPAKOVÁNÍ PRAVOPISU </vt:lpstr>
      <vt:lpstr>Dáme si zkoušku paměti? Napiš do každého rámečku 5 spojek.</vt:lpstr>
      <vt:lpstr>SOUVĚTÍ PODŘADNÉ </vt:lpstr>
      <vt:lpstr>Větný člen lze většinou nahradit vedlejší větou, která odpovídá druhu větného členu. </vt:lpstr>
      <vt:lpstr>Urči druhy vedlejších vět.</vt:lpstr>
      <vt:lpstr>Urči druhy vedlejších vět.</vt:lpstr>
      <vt:lpstr>Prezentace aplikace PowerPoint</vt:lpstr>
      <vt:lpstr>PRACOVNÍ LIST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DRUHY VEDLEJŠÍCH VĚT</dc:title>
  <dc:creator>Smetanová, Jana</dc:creator>
  <cp:lastModifiedBy>Smetanová, Jana</cp:lastModifiedBy>
  <cp:revision>3</cp:revision>
  <dcterms:created xsi:type="dcterms:W3CDTF">2023-03-29T04:33:05Z</dcterms:created>
  <dcterms:modified xsi:type="dcterms:W3CDTF">2025-03-14T08:24:15Z</dcterms:modified>
</cp:coreProperties>
</file>