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7" r:id="rId9"/>
    <p:sldId id="273" r:id="rId10"/>
    <p:sldId id="274" r:id="rId11"/>
    <p:sldId id="258" r:id="rId12"/>
    <p:sldId id="267" r:id="rId13"/>
    <p:sldId id="271" r:id="rId14"/>
    <p:sldId id="27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2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1D618-9217-46EB-A529-233CC54D0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E7CD716-13CF-442E-84EB-BA3B05843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84D35F-6771-4A06-9423-73F9AC3A6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5CAA77-23C1-4C79-8EB7-9FC8000D4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EC220B-EBE7-4FF1-A584-BE3405215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020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20073-C35A-4BCA-8F74-AC934C6D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C4E4BF-9D16-4708-8E41-6AC7E345F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BA1AD8-5542-48F7-9BC3-D54306294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1665FB-4052-43A0-BF2A-36D467499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021903-0873-48A2-9AC3-B44B34E32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68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040261D-02CB-4D84-9337-7ADB7576A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82D60D-B50D-4202-961C-554DBC54C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89FBA2-0502-4378-AB49-C17C93CE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30845E-7149-40A9-A1AF-955687C4D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9A7FE2-E9B5-47E5-A9A0-A6FCEBFF1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002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91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0FCBF-1E56-4696-AD9C-8F0700E93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0E0D1A-2A12-46CA-94BA-E01BD3CC9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1FD7A1-752A-4E96-9AAE-0623467A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C020F6-CAB1-4418-BF2D-140BB7405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EA03EC-C499-4119-846D-AB0A6725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39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4B0E3-21DD-4717-8E5E-4052BDE87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18AB10-832F-45FD-A244-27BC7D4EC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1D362E-21BA-4820-B9CD-D19DFA84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5500A9-AD9E-466D-82C5-58CF7547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050DBF-4F0B-4ADF-8058-A38B1DDD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02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377B7F-72FB-42CA-BF49-46F7C4635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69DE3-D700-48F9-9AB3-34B38B149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CE3A04-F963-474E-8D67-176CCBE9C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BAC708-68C6-4893-A328-D5B601662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37E424-72CF-4A4F-8301-F9730FF9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19A6B0-82C8-42F3-A9B7-606E806A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09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8FC68-BBF0-4DE5-883D-CDEA2BA43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4D92E2-AC8C-404D-839F-6E28305140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E50401A-24E9-4678-B2D7-7B9194FC1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442626-2EE4-4A2B-B6E6-6FA702652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200A61-C66E-4CD3-8CFA-D5C29A26C5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B936869-4F61-4D39-8257-E9C703E31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8D5117-62A8-4A0A-93AC-9F7EEDE2F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3C372BE-E981-459F-BD50-57C53CF40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64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213FC-19E2-4A1E-A693-58D630DA2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A7208A-A275-4E14-9EDC-CE1C5161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B4BC28-3D65-4447-89A9-BE584DAE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499580-5931-47A7-91E5-9EBB71DA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964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8CF1FB0-0D77-4ACA-9F18-83D9E07BD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03E4FCD-BF7D-4599-A29E-3E8323D47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CBD9160-2782-4DF5-AC55-BF3E15C2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6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A0455A-B19D-40DB-84C3-8E16C071F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6F206-B1F8-4E56-8B9C-1926DEB6A9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78BE3CD-49F3-4504-8F1F-4BE8E2EB0E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5F645F-A4C6-4A74-B0B9-B364C2110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E52BB8-F580-45CE-B7F0-112D07A00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0F7A23E-E36F-41C0-B9EF-0AE6AF8DA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179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39F27-92C7-4A02-9753-BB25FC6AF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96EC76-F2C2-4F51-A8DA-7B2171FB5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1F9D45B-EC3F-46C6-8379-BFB137C1CA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F80894-47AF-4285-ACF3-1E9898C4A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E3961D-D44D-441E-8AF5-43E0EE98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7EF460-0BC7-4141-90C1-11968E286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5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76B738C-A13B-42A3-82EE-AA296D507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8F1FE9-E58D-436B-93CA-E9627FB69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EFBA27E-65C0-43A0-96FA-D1D57C9FD6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A09889-F534-4555-88BC-431980B2DF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01B62B-5102-41F5-9881-D2840D0428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97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11991631/v%C4%9Bta-jedno%C4%8Dlenn%C3%A1-dvoj%C4%8Dlenn%C3%A1-ekvivalent" TargetMode="External"/><Relationship Id="rId2" Type="http://schemas.openxmlformats.org/officeDocument/2006/relationships/hyperlink" Target="https://wordwall.net/cs/resource/6127392/um%C3%ADme-%C4%8Desk%C3%BD-jazyk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200" b="1">
                <a:solidFill>
                  <a:srgbClr val="FFFFFF"/>
                </a:solidFill>
              </a:rPr>
              <a:t>VĚTA DVOJČLENNÁ</a:t>
            </a:r>
            <a:br>
              <a:rPr lang="cs-CZ" sz="4200" b="1">
                <a:solidFill>
                  <a:srgbClr val="FFFFFF"/>
                </a:solidFill>
              </a:rPr>
            </a:br>
            <a:r>
              <a:rPr lang="cs-CZ" sz="4200" b="1">
                <a:solidFill>
                  <a:srgbClr val="FFFFFF"/>
                </a:solidFill>
              </a:rPr>
              <a:t>VĚTA JEDNOČLENNÁ</a:t>
            </a:r>
            <a:br>
              <a:rPr lang="cs-CZ" sz="4200" b="1">
                <a:solidFill>
                  <a:srgbClr val="FFFFFF"/>
                </a:solidFill>
              </a:rPr>
            </a:br>
            <a:endParaRPr lang="cs-CZ" sz="42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770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45854E2-2246-6F6D-DBCF-0F121E4B0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4700"/>
              <a:t>PROCVIČOVÁNÍ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78EEA5-DA18-04B9-DB5E-DE3F495D7D1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0" u="none" strike="noStrike" baseline="0" dirty="0">
                <a:latin typeface="OpenSans-ExtraBold"/>
              </a:rPr>
              <a:t>VYJÁDŘI NÁSLEDUJÍCÍ SITUACE VĚTNÝM EKVIVALENTEM:</a:t>
            </a:r>
          </a:p>
          <a:p>
            <a:pPr marL="0" indent="0">
              <a:buNone/>
            </a:pPr>
            <a:r>
              <a:rPr lang="cs-CZ" sz="3200" b="0" i="0" u="none" strike="noStrike" baseline="0" dirty="0">
                <a:latin typeface="OpenSans-Regular"/>
              </a:rPr>
              <a:t>Bolí mě zub.</a:t>
            </a:r>
          </a:p>
          <a:p>
            <a:pPr marL="0" indent="0">
              <a:buNone/>
            </a:pPr>
            <a:r>
              <a:rPr lang="cs-CZ" sz="3200" b="0" i="0" u="none" strike="noStrike" baseline="0" dirty="0">
                <a:latin typeface="OpenSans-Regular"/>
              </a:rPr>
              <a:t>Jsem překvapený.</a:t>
            </a:r>
          </a:p>
          <a:p>
            <a:pPr marL="0" indent="0">
              <a:buNone/>
            </a:pPr>
            <a:r>
              <a:rPr lang="pl-PL" sz="3200" b="0" i="0" u="none" strike="noStrike" baseline="0" dirty="0">
                <a:latin typeface="OpenSans-Regular"/>
              </a:rPr>
              <a:t>Přeju si, aby byli ostatní tiše.</a:t>
            </a:r>
          </a:p>
          <a:p>
            <a:pPr marL="0" indent="0">
              <a:buNone/>
            </a:pPr>
            <a:r>
              <a:rPr lang="cs-CZ" sz="3200" b="0" i="0" u="none" strike="noStrike" baseline="0" dirty="0">
                <a:latin typeface="OpenSans-Regular"/>
              </a:rPr>
              <a:t>Chci, aby příchozí vstoupil.</a:t>
            </a:r>
          </a:p>
          <a:p>
            <a:pPr marL="0" indent="0">
              <a:buNone/>
            </a:pPr>
            <a:r>
              <a:rPr lang="cs-CZ" sz="3200" b="0" i="0" u="none" strike="noStrike" baseline="0" dirty="0">
                <a:latin typeface="OpenSans-Regular"/>
              </a:rPr>
              <a:t>Chutná mi zmrzlina.</a:t>
            </a:r>
          </a:p>
          <a:p>
            <a:pPr marL="0" indent="0">
              <a:buNone/>
            </a:pPr>
            <a:r>
              <a:rPr lang="cs-CZ" sz="3200" b="0" i="0" u="none" strike="noStrike" baseline="0" dirty="0">
                <a:latin typeface="OpenSans-Regular"/>
              </a:rPr>
              <a:t>Nemám štěstí.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4091858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2700" b="1">
                <a:solidFill>
                  <a:srgbClr val="FFFFFF"/>
                </a:solidFill>
              </a:rPr>
              <a:t>VĚTA JEDNOČLENNÁ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r>
              <a:rPr lang="cs-CZ" sz="2800" dirty="0"/>
              <a:t>neobsahuje podmět (nemůžeme ho doplnit)</a:t>
            </a:r>
          </a:p>
          <a:p>
            <a:r>
              <a:rPr lang="cs-CZ" sz="2800" dirty="0"/>
              <a:t>obsahuje pouze přísudkovou část</a:t>
            </a:r>
          </a:p>
          <a:p>
            <a:endParaRPr lang="cs-CZ" sz="2800" dirty="0"/>
          </a:p>
          <a:p>
            <a:pPr marL="0" indent="0">
              <a:buNone/>
            </a:pPr>
            <a:r>
              <a:rPr lang="cs-CZ" sz="2800" dirty="0"/>
              <a:t>Nejčastěji vyjadřují: </a:t>
            </a:r>
          </a:p>
          <a:p>
            <a:r>
              <a:rPr lang="cs-CZ" sz="2800" dirty="0"/>
              <a:t>tělesné stavy: </a:t>
            </a:r>
            <a:r>
              <a:rPr lang="cs-CZ" sz="2800" b="1" dirty="0"/>
              <a:t>Bolí mě v krku.</a:t>
            </a:r>
          </a:p>
          <a:p>
            <a:r>
              <a:rPr lang="cs-CZ" sz="2800" dirty="0"/>
              <a:t>duševní stavy: </a:t>
            </a:r>
            <a:r>
              <a:rPr lang="cs-CZ" sz="2800" b="1" dirty="0"/>
              <a:t>Je mi smutno.</a:t>
            </a:r>
          </a:p>
          <a:p>
            <a:r>
              <a:rPr lang="cs-CZ" sz="2800" dirty="0"/>
              <a:t>přírodní jevy: </a:t>
            </a:r>
            <a:r>
              <a:rPr lang="cs-CZ" sz="2800" b="1" dirty="0"/>
              <a:t>Sněží.</a:t>
            </a:r>
          </a:p>
          <a:p>
            <a:r>
              <a:rPr lang="cs-CZ" sz="2800" dirty="0"/>
              <a:t>smyslové vjemy: </a:t>
            </a:r>
            <a:r>
              <a:rPr lang="cs-CZ" sz="2800" b="1" dirty="0"/>
              <a:t>V hodinách hrklo. </a:t>
            </a:r>
            <a:endParaRPr lang="cs-CZ" sz="1700" b="1" dirty="0"/>
          </a:p>
        </p:txBody>
      </p:sp>
    </p:spTree>
    <p:extLst>
      <p:ext uri="{BB962C8B-B14F-4D97-AF65-F5344CB8AC3E}">
        <p14:creationId xmlns:p14="http://schemas.microsoft.com/office/powerpoint/2010/main" val="4383869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714" cy="68623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6883" y="1110000"/>
            <a:ext cx="7646805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C7C595-0C0E-4EA5-8C98-4BB7CB251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156" y="1302871"/>
            <a:ext cx="6141019" cy="2044650"/>
          </a:xfrm>
        </p:spPr>
        <p:txBody>
          <a:bodyPr anchor="b">
            <a:normAutofit/>
          </a:bodyPr>
          <a:lstStyle/>
          <a:p>
            <a:pPr algn="ctr"/>
            <a:r>
              <a:rPr lang="cs-CZ" sz="4200"/>
              <a:t>PROCVIČOVÁNÍ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811DA-E653-4663-A9D5-5023D74666B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95230" y="3519236"/>
            <a:ext cx="6144633" cy="2057046"/>
          </a:xfrm>
        </p:spPr>
        <p:txBody>
          <a:bodyPr anchor="t">
            <a:normAutofit/>
          </a:bodyPr>
          <a:lstStyle/>
          <a:p>
            <a:pPr marL="0" indent="0" algn="ctr">
              <a:buNone/>
            </a:pPr>
            <a:r>
              <a:rPr lang="cs-CZ" sz="4400" dirty="0"/>
              <a:t>PS str. 32</a:t>
            </a:r>
          </a:p>
          <a:p>
            <a:pPr marL="0" indent="0" algn="ctr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71426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4B1E8B-CC29-4740-851A-6325497AF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PROCVIČOVÁNÍ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0E0604-543C-4D89-9603-B3613EE0098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Umíme český jazyk - Zařadit do kategorií (wordwall.net)</a:t>
            </a:r>
            <a:endParaRPr lang="cs-CZ" dirty="0"/>
          </a:p>
          <a:p>
            <a:endParaRPr lang="cs-CZ" dirty="0"/>
          </a:p>
          <a:p>
            <a:r>
              <a:rPr lang="cs-CZ">
                <a:hlinkClick r:id="rId3"/>
              </a:rPr>
              <a:t>Věta jednočlenná, dvojčlenná, ekvivalent - Třídění skupin (wordwall.net)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314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32E62931-8EB4-42BB-BAAB-D8757BE66D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93DDE1-6456-42CE-BC6D-206A69D37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595" y="728664"/>
            <a:ext cx="3738610" cy="3157080"/>
          </a:xfrm>
          <a:noFill/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4500"/>
              <a:t>JAK SE MI DNES DAŘILO?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DFA0078-5FD5-4E7E-BEBE-8F22E6034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5595" y="4072045"/>
            <a:ext cx="3738610" cy="2057289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defTabSz="914400">
              <a:spcBef>
                <a:spcPts val="1000"/>
              </a:spcBef>
              <a:buNone/>
            </a:pPr>
            <a:r>
              <a:rPr lang="en-US" sz="2400"/>
              <a:t>K hodnocení použij tabulku u dveří </a:t>
            </a:r>
            <a:r>
              <a:rPr lang="en-US" sz="2400">
                <a:sym typeface="Wingdings" panose="05000000000000000000" pitchFamily="2" charset="2"/>
              </a:rPr>
              <a:t></a:t>
            </a:r>
            <a:endParaRPr lang="en-US" sz="2400"/>
          </a:p>
        </p:txBody>
      </p:sp>
      <p:pic>
        <p:nvPicPr>
          <p:cNvPr id="26" name="Picture 25" descr="Ruční umísťování hvězdiček">
            <a:extLst>
              <a:ext uri="{FF2B5EF4-FFF2-40B4-BE49-F238E27FC236}">
                <a16:creationId xmlns:a16="http://schemas.microsoft.com/office/drawing/2014/main" id="{865D2524-9AA9-33F4-A28A-93C1FA3FB1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0669" r="15491" b="-1"/>
          <a:stretch/>
        </p:blipFill>
        <p:spPr>
          <a:xfrm>
            <a:off x="20" y="10"/>
            <a:ext cx="4504114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458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AA85A08-3B65-412D-9631-19FEB8027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2700" b="1" u="sng" dirty="0">
                <a:solidFill>
                  <a:srgbClr val="FFFFFF"/>
                </a:solidFill>
              </a:rPr>
              <a:t>OPAKUJEME</a:t>
            </a:r>
            <a:endParaRPr lang="cs-CZ" sz="27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37CCCA-A8F9-406B-97EE-ECC7BDC2B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12" y="2318196"/>
            <a:ext cx="8547967" cy="424526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3200" b="1" u="sng" dirty="0">
                <a:solidFill>
                  <a:srgbClr val="FF0000"/>
                </a:solidFill>
              </a:rPr>
              <a:t>URČETE DRUHY VĚT PODLE POSTOJE MLUVČÍHO:</a:t>
            </a:r>
          </a:p>
          <a:p>
            <a:pPr marL="0" indent="0">
              <a:buNone/>
            </a:pPr>
            <a:endParaRPr lang="cs-CZ" sz="2800" dirty="0">
              <a:solidFill>
                <a:srgbClr val="FF0000"/>
              </a:solidFill>
            </a:endParaRPr>
          </a:p>
          <a:p>
            <a:r>
              <a:rPr lang="cs-CZ" sz="2000" dirty="0"/>
              <a:t>Z dálky bylo slyšet hudbu.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Kéž se nám to podaří!</a:t>
            </a:r>
          </a:p>
          <a:p>
            <a:endParaRPr lang="cs-CZ" sz="2000" dirty="0"/>
          </a:p>
          <a:p>
            <a:r>
              <a:rPr lang="cs-CZ" sz="2000" dirty="0"/>
              <a:t>Nenahýbat se přes zábradlí!</a:t>
            </a:r>
          </a:p>
          <a:p>
            <a:endParaRPr lang="cs-CZ" sz="2000" dirty="0"/>
          </a:p>
          <a:p>
            <a:r>
              <a:rPr lang="cs-CZ" sz="2000" dirty="0"/>
              <a:t>Můžeme se na vás spolehnout?</a:t>
            </a:r>
          </a:p>
          <a:p>
            <a:endParaRPr lang="cs-CZ" sz="20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66181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3A24AD7-6706-4A27-AFCC-8EBBC40A0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200" b="1" u="sng" dirty="0">
                <a:solidFill>
                  <a:srgbClr val="FFFFFF"/>
                </a:solidFill>
              </a:rPr>
              <a:t>OPAKUJEME</a:t>
            </a:r>
            <a:endParaRPr lang="cs-CZ" sz="32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4DB470-EECA-4AA3-821B-87F02FD70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2318197"/>
            <a:ext cx="7293023" cy="3683358"/>
          </a:xfrm>
        </p:spPr>
        <p:txBody>
          <a:bodyPr anchor="ctr">
            <a:normAutofit lnSpcReduction="10000"/>
          </a:bodyPr>
          <a:lstStyle/>
          <a:p>
            <a:r>
              <a:rPr lang="cs-CZ" sz="2800" b="1" u="sng" dirty="0">
                <a:solidFill>
                  <a:srgbClr val="FF0000"/>
                </a:solidFill>
              </a:rPr>
              <a:t>URČETE OTÁZKY DOPLŇOVACÍ A ZJIŠŤOVACÍ:</a:t>
            </a:r>
          </a:p>
          <a:p>
            <a:pPr marL="0" indent="0">
              <a:buNone/>
            </a:pPr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/>
              <a:t>Kdo to udělal?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Kolik jsem dlužen?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Budeš dnes odpoledne doma?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Můžeš mi půjčit ten pásek?</a:t>
            </a:r>
          </a:p>
          <a:p>
            <a:pPr marL="0" indent="0">
              <a:buNone/>
            </a:pPr>
            <a:endParaRPr lang="cs-CZ" sz="1700" dirty="0"/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3194255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2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2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2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2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2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C673767-F6FE-439F-A9E1-ACDC30778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294538"/>
            <a:ext cx="7421963" cy="1033669"/>
          </a:xfrm>
        </p:spPr>
        <p:txBody>
          <a:bodyPr>
            <a:normAutofit/>
          </a:bodyPr>
          <a:lstStyle/>
          <a:p>
            <a:r>
              <a:rPr lang="cs-CZ" sz="3500">
                <a:solidFill>
                  <a:srgbClr val="FFFFFF"/>
                </a:solidFill>
              </a:rPr>
              <a:t>OPAKUJEME:</a:t>
            </a:r>
            <a:endParaRPr lang="cs-CZ" sz="3500" dirty="0">
              <a:solidFill>
                <a:srgbClr val="FFFFFF"/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E8094C8-F254-6535-B627-3628902EB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844824"/>
            <a:ext cx="8663879" cy="4824536"/>
          </a:xfrm>
        </p:spPr>
        <p:txBody>
          <a:bodyPr/>
          <a:lstStyle/>
          <a:p>
            <a:pPr marL="0" indent="0" algn="l">
              <a:buNone/>
            </a:pPr>
            <a:r>
              <a:rPr lang="cs-CZ" sz="3200" b="1" i="0" u="none" strike="noStrike" baseline="0" dirty="0">
                <a:latin typeface="OpenSans-ExtraBold"/>
              </a:rPr>
              <a:t>URČI DRUHY VĚT 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a)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Vyčisti si před spaním zuby!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 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b)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Nemohl jsem usnout celou noc.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c)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Chtěla bych letět na Kanárské ostrovy!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 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d)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Nesmíš mu to říct.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e)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Ve které třídě máme dnes fyziku?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 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f)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Kde jsi koupil tu černou zubní pastu?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g)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Dáš si zmrzlinu?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 </a:t>
            </a:r>
          </a:p>
          <a:p>
            <a:pPr algn="l"/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h)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Kdybych tak nemusel domů už v šest hodin. (</a:t>
            </a:r>
            <a:r>
              <a:rPr lang="cs-CZ" sz="2800" b="0" i="0" u="none" strike="noStrike" baseline="0" dirty="0">
                <a:solidFill>
                  <a:srgbClr val="946AAB"/>
                </a:solidFill>
                <a:latin typeface="OpenSans-Regular"/>
              </a:rPr>
              <a:t>_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OpenSans-Regular"/>
              </a:rPr>
              <a:t>)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33342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3363022-C969-41E9-8EB2-E4C94908C1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3771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1AD6B3-BE88-4CEB-BA17-790657CC47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6F432B-B5D6-454D-B2B5-84E7DCC59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2996" y="4267832"/>
            <a:ext cx="3604497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914400"/>
            <a:r>
              <a:rPr lang="en-US" sz="35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TEST 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26BCE12C-580B-7DA4-5825-0346C10B4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352" y="2333040"/>
            <a:ext cx="3106320" cy="310632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89D1390B-7E13-4B4F-9CB2-391063412E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189" y="-5977"/>
            <a:ext cx="467900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E720206-AA49-4786-A932-A2650DE09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72F6EE6-EDE9-45A5-8F6D-02B9B7CB2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093DC50-3BD7-46B1-A300-CD207E152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59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5F660-AFF5-421C-A4F9-965EE77A7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 následujícím textu si všimni zvýrazněných vět. Můžeš u nich určit přísudkovou část?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CD3CBD1-8FC9-4C02-A635-1507A87BEB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520" y="1988840"/>
            <a:ext cx="8105138" cy="4429262"/>
          </a:xfrm>
        </p:spPr>
      </p:pic>
    </p:spTree>
    <p:extLst>
      <p:ext uri="{BB962C8B-B14F-4D97-AF65-F5344CB8AC3E}">
        <p14:creationId xmlns:p14="http://schemas.microsoft.com/office/powerpoint/2010/main" val="428023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A8B0B-ED40-4DD6-A9D7-230E9ABE1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VĚTNÝ EKVIVALENT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2AF7D4-6744-429B-ABCD-5642AE28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Pokud výpovědní celek neobsahuje sloveso určité, pak nejde o větu. Hovoříme o větném ekvivalentu. </a:t>
            </a:r>
          </a:p>
          <a:p>
            <a:r>
              <a:rPr lang="cs-CZ" sz="2400" dirty="0"/>
              <a:t>Ekvivalenty buď neobsahují žádné sloveso, nebo obsahují sloveso v neurčitém tvaru, infinitivu. </a:t>
            </a:r>
          </a:p>
          <a:p>
            <a:r>
              <a:rPr lang="cs-CZ" sz="2400" dirty="0"/>
              <a:t>Základem větných ekvivalentů tedy může být: </a:t>
            </a:r>
          </a:p>
          <a:p>
            <a:pPr marL="0" indent="0">
              <a:buNone/>
            </a:pPr>
            <a:r>
              <a:rPr lang="cs-CZ" sz="2400" dirty="0"/>
              <a:t>– podstatné jméno: Lékárna. Jano! </a:t>
            </a:r>
          </a:p>
          <a:p>
            <a:pPr marL="0" indent="0">
              <a:buNone/>
            </a:pPr>
            <a:r>
              <a:rPr lang="cs-CZ" sz="2400" dirty="0"/>
              <a:t>– přídavné jméno: Úžasné! </a:t>
            </a:r>
          </a:p>
          <a:p>
            <a:pPr marL="0" indent="0">
              <a:buNone/>
            </a:pPr>
            <a:r>
              <a:rPr lang="cs-CZ" sz="2400" dirty="0"/>
              <a:t>– infinitiv: Nemluvit a jíst! </a:t>
            </a:r>
          </a:p>
          <a:p>
            <a:pPr marL="0" indent="0">
              <a:buNone/>
            </a:pPr>
            <a:r>
              <a:rPr lang="cs-CZ" sz="2400" dirty="0"/>
              <a:t>– příslovce: Naopak! Pořádně! </a:t>
            </a:r>
          </a:p>
          <a:p>
            <a:pPr marL="0" indent="0">
              <a:buNone/>
            </a:pPr>
            <a:r>
              <a:rPr lang="cs-CZ" sz="2400" dirty="0"/>
              <a:t>– částice: Ne. Jistěže. </a:t>
            </a:r>
          </a:p>
          <a:p>
            <a:pPr marL="0" indent="0">
              <a:buNone/>
            </a:pPr>
            <a:r>
              <a:rPr lang="cs-CZ" sz="2400" dirty="0"/>
              <a:t>– citoslovce: Au. Fuj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361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9847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543" y="3433763"/>
            <a:ext cx="2397759" cy="2743200"/>
          </a:xfrm>
        </p:spPr>
        <p:txBody>
          <a:bodyPr anchor="t">
            <a:normAutofit/>
          </a:bodyPr>
          <a:lstStyle/>
          <a:p>
            <a:pPr algn="ctr"/>
            <a:r>
              <a:rPr lang="cs-CZ" b="1">
                <a:solidFill>
                  <a:schemeClr val="bg1"/>
                </a:solidFill>
              </a:rPr>
              <a:t>VĚTA DVOJČLENNÁ</a:t>
            </a:r>
          </a:p>
        </p:txBody>
      </p:sp>
      <p:pic>
        <p:nvPicPr>
          <p:cNvPr id="7" name="Graphic 6" descr="Králík">
            <a:extLst>
              <a:ext uri="{FF2B5EF4-FFF2-40B4-BE49-F238E27FC236}">
                <a16:creationId xmlns:a16="http://schemas.microsoft.com/office/drawing/2014/main" id="{62FC8CEF-DE1C-BB5C-1F91-611CB839F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1703" y="2236844"/>
            <a:ext cx="685800" cy="68580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48039" y="641615"/>
            <a:ext cx="5467349" cy="5533496"/>
          </a:xfrm>
        </p:spPr>
        <p:txBody>
          <a:bodyPr anchor="ctr">
            <a:normAutofit/>
          </a:bodyPr>
          <a:lstStyle/>
          <a:p>
            <a:r>
              <a:rPr lang="cs-CZ" dirty="0"/>
              <a:t> obsahuje podmět + přísudek</a:t>
            </a:r>
          </a:p>
          <a:p>
            <a:r>
              <a:rPr lang="cs-CZ" dirty="0"/>
              <a:t> i věty s nevyjádřeným podmětem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/>
              <a:t>Na mezi</a:t>
            </a:r>
            <a:r>
              <a:rPr lang="cs-CZ" b="1" i="1" u="wavy" dirty="0"/>
              <a:t> pobíhali </a:t>
            </a:r>
            <a:r>
              <a:rPr lang="cs-CZ" b="1" i="1" u="sng" dirty="0"/>
              <a:t>zajíci</a:t>
            </a:r>
            <a:r>
              <a:rPr lang="cs-CZ" b="1" i="1" dirty="0"/>
              <a:t>.</a:t>
            </a:r>
          </a:p>
          <a:p>
            <a:pPr marL="0" indent="0">
              <a:buNone/>
            </a:pPr>
            <a:r>
              <a:rPr lang="cs-CZ" b="1" i="1" dirty="0"/>
              <a:t>Červená </a:t>
            </a:r>
            <a:r>
              <a:rPr lang="cs-CZ" b="1" i="1" u="sng" dirty="0"/>
              <a:t>jablka zářila </a:t>
            </a:r>
            <a:r>
              <a:rPr lang="cs-CZ" b="1" i="1" dirty="0"/>
              <a:t>v koruně stromu.</a:t>
            </a:r>
          </a:p>
          <a:p>
            <a:pPr marL="0" indent="0">
              <a:buNone/>
            </a:pPr>
            <a:r>
              <a:rPr lang="cs-CZ" b="1" i="1" u="sng" dirty="0"/>
              <a:t>Čtu</a:t>
            </a:r>
            <a:r>
              <a:rPr lang="cs-CZ" b="1" i="1" dirty="0"/>
              <a:t>. (já)</a:t>
            </a:r>
          </a:p>
        </p:txBody>
      </p:sp>
    </p:spTree>
    <p:extLst>
      <p:ext uri="{BB962C8B-B14F-4D97-AF65-F5344CB8AC3E}">
        <p14:creationId xmlns:p14="http://schemas.microsoft.com/office/powerpoint/2010/main" val="38500546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BFCBAB-ECCE-9B32-7843-C6333B9C9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cs-CZ" sz="4700" b="1"/>
              <a:t>PROCVIČOVÁNÍ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1777" y="1677373"/>
            <a:ext cx="8140446" cy="18288"/>
          </a:xfrm>
          <a:custGeom>
            <a:avLst/>
            <a:gdLst>
              <a:gd name="connsiteX0" fmla="*/ 0 w 8140446"/>
              <a:gd name="connsiteY0" fmla="*/ 0 h 18288"/>
              <a:gd name="connsiteX1" fmla="*/ 434157 w 8140446"/>
              <a:gd name="connsiteY1" fmla="*/ 0 h 18288"/>
              <a:gd name="connsiteX2" fmla="*/ 1193932 w 8140446"/>
              <a:gd name="connsiteY2" fmla="*/ 0 h 18288"/>
              <a:gd name="connsiteX3" fmla="*/ 1628089 w 8140446"/>
              <a:gd name="connsiteY3" fmla="*/ 0 h 18288"/>
              <a:gd name="connsiteX4" fmla="*/ 2225055 w 8140446"/>
              <a:gd name="connsiteY4" fmla="*/ 0 h 18288"/>
              <a:gd name="connsiteX5" fmla="*/ 3066235 w 8140446"/>
              <a:gd name="connsiteY5" fmla="*/ 0 h 18288"/>
              <a:gd name="connsiteX6" fmla="*/ 3744605 w 8140446"/>
              <a:gd name="connsiteY6" fmla="*/ 0 h 18288"/>
              <a:gd name="connsiteX7" fmla="*/ 4504380 w 8140446"/>
              <a:gd name="connsiteY7" fmla="*/ 0 h 18288"/>
              <a:gd name="connsiteX8" fmla="*/ 5101346 w 8140446"/>
              <a:gd name="connsiteY8" fmla="*/ 0 h 18288"/>
              <a:gd name="connsiteX9" fmla="*/ 5779717 w 8140446"/>
              <a:gd name="connsiteY9" fmla="*/ 0 h 18288"/>
              <a:gd name="connsiteX10" fmla="*/ 6620896 w 8140446"/>
              <a:gd name="connsiteY10" fmla="*/ 0 h 18288"/>
              <a:gd name="connsiteX11" fmla="*/ 7136458 w 8140446"/>
              <a:gd name="connsiteY11" fmla="*/ 0 h 18288"/>
              <a:gd name="connsiteX12" fmla="*/ 8140446 w 8140446"/>
              <a:gd name="connsiteY12" fmla="*/ 0 h 18288"/>
              <a:gd name="connsiteX13" fmla="*/ 8140446 w 8140446"/>
              <a:gd name="connsiteY13" fmla="*/ 18288 h 18288"/>
              <a:gd name="connsiteX14" fmla="*/ 7543480 w 8140446"/>
              <a:gd name="connsiteY14" fmla="*/ 18288 h 18288"/>
              <a:gd name="connsiteX15" fmla="*/ 7109323 w 8140446"/>
              <a:gd name="connsiteY15" fmla="*/ 18288 h 18288"/>
              <a:gd name="connsiteX16" fmla="*/ 6430952 w 8140446"/>
              <a:gd name="connsiteY16" fmla="*/ 18288 h 18288"/>
              <a:gd name="connsiteX17" fmla="*/ 5915391 w 8140446"/>
              <a:gd name="connsiteY17" fmla="*/ 18288 h 18288"/>
              <a:gd name="connsiteX18" fmla="*/ 5237020 w 8140446"/>
              <a:gd name="connsiteY18" fmla="*/ 18288 h 18288"/>
              <a:gd name="connsiteX19" fmla="*/ 4558650 w 8140446"/>
              <a:gd name="connsiteY19" fmla="*/ 18288 h 18288"/>
              <a:gd name="connsiteX20" fmla="*/ 3880279 w 8140446"/>
              <a:gd name="connsiteY20" fmla="*/ 18288 h 18288"/>
              <a:gd name="connsiteX21" fmla="*/ 3201909 w 8140446"/>
              <a:gd name="connsiteY21" fmla="*/ 18288 h 18288"/>
              <a:gd name="connsiteX22" fmla="*/ 2604943 w 8140446"/>
              <a:gd name="connsiteY22" fmla="*/ 18288 h 18288"/>
              <a:gd name="connsiteX23" fmla="*/ 1845168 w 8140446"/>
              <a:gd name="connsiteY23" fmla="*/ 18288 h 18288"/>
              <a:gd name="connsiteX24" fmla="*/ 1166797 w 8140446"/>
              <a:gd name="connsiteY24" fmla="*/ 18288 h 18288"/>
              <a:gd name="connsiteX25" fmla="*/ 0 w 8140446"/>
              <a:gd name="connsiteY25" fmla="*/ 18288 h 18288"/>
              <a:gd name="connsiteX26" fmla="*/ 0 w 8140446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140446" h="18288" fill="none" extrusionOk="0">
                <a:moveTo>
                  <a:pt x="0" y="0"/>
                </a:moveTo>
                <a:cubicBezTo>
                  <a:pt x="94920" y="9103"/>
                  <a:pt x="287892" y="-4966"/>
                  <a:pt x="434157" y="0"/>
                </a:cubicBezTo>
                <a:cubicBezTo>
                  <a:pt x="580422" y="4966"/>
                  <a:pt x="943595" y="-14182"/>
                  <a:pt x="1193932" y="0"/>
                </a:cubicBezTo>
                <a:cubicBezTo>
                  <a:pt x="1444270" y="14182"/>
                  <a:pt x="1472129" y="5523"/>
                  <a:pt x="1628089" y="0"/>
                </a:cubicBezTo>
                <a:cubicBezTo>
                  <a:pt x="1784049" y="-5523"/>
                  <a:pt x="1962419" y="-17322"/>
                  <a:pt x="2225055" y="0"/>
                </a:cubicBezTo>
                <a:cubicBezTo>
                  <a:pt x="2487691" y="17322"/>
                  <a:pt x="2700681" y="1311"/>
                  <a:pt x="3066235" y="0"/>
                </a:cubicBezTo>
                <a:cubicBezTo>
                  <a:pt x="3431789" y="-1311"/>
                  <a:pt x="3405662" y="25081"/>
                  <a:pt x="3744605" y="0"/>
                </a:cubicBezTo>
                <a:cubicBezTo>
                  <a:pt x="4083548" y="-25081"/>
                  <a:pt x="4265111" y="-11945"/>
                  <a:pt x="4504380" y="0"/>
                </a:cubicBezTo>
                <a:cubicBezTo>
                  <a:pt x="4743649" y="11945"/>
                  <a:pt x="4860394" y="-2832"/>
                  <a:pt x="5101346" y="0"/>
                </a:cubicBezTo>
                <a:cubicBezTo>
                  <a:pt x="5342298" y="2832"/>
                  <a:pt x="5456387" y="23676"/>
                  <a:pt x="5779717" y="0"/>
                </a:cubicBezTo>
                <a:cubicBezTo>
                  <a:pt x="6103047" y="-23676"/>
                  <a:pt x="6270379" y="-37291"/>
                  <a:pt x="6620896" y="0"/>
                </a:cubicBezTo>
                <a:cubicBezTo>
                  <a:pt x="6971413" y="37291"/>
                  <a:pt x="6989068" y="24674"/>
                  <a:pt x="7136458" y="0"/>
                </a:cubicBezTo>
                <a:cubicBezTo>
                  <a:pt x="7283848" y="-24674"/>
                  <a:pt x="7752532" y="-22436"/>
                  <a:pt x="8140446" y="0"/>
                </a:cubicBezTo>
                <a:cubicBezTo>
                  <a:pt x="8140314" y="7702"/>
                  <a:pt x="8140234" y="13511"/>
                  <a:pt x="8140446" y="18288"/>
                </a:cubicBezTo>
                <a:cubicBezTo>
                  <a:pt x="7906329" y="-3043"/>
                  <a:pt x="7681180" y="27465"/>
                  <a:pt x="7543480" y="18288"/>
                </a:cubicBezTo>
                <a:cubicBezTo>
                  <a:pt x="7405780" y="9111"/>
                  <a:pt x="7216607" y="3660"/>
                  <a:pt x="7109323" y="18288"/>
                </a:cubicBezTo>
                <a:cubicBezTo>
                  <a:pt x="7002039" y="32916"/>
                  <a:pt x="6576231" y="42692"/>
                  <a:pt x="6430952" y="18288"/>
                </a:cubicBezTo>
                <a:cubicBezTo>
                  <a:pt x="6285673" y="-6116"/>
                  <a:pt x="6138840" y="34521"/>
                  <a:pt x="5915391" y="18288"/>
                </a:cubicBezTo>
                <a:cubicBezTo>
                  <a:pt x="5691942" y="2055"/>
                  <a:pt x="5459460" y="51666"/>
                  <a:pt x="5237020" y="18288"/>
                </a:cubicBezTo>
                <a:cubicBezTo>
                  <a:pt x="5014580" y="-15090"/>
                  <a:pt x="4747677" y="40449"/>
                  <a:pt x="4558650" y="18288"/>
                </a:cubicBezTo>
                <a:cubicBezTo>
                  <a:pt x="4369623" y="-3873"/>
                  <a:pt x="4146061" y="12568"/>
                  <a:pt x="3880279" y="18288"/>
                </a:cubicBezTo>
                <a:cubicBezTo>
                  <a:pt x="3614497" y="24008"/>
                  <a:pt x="3473808" y="-12908"/>
                  <a:pt x="3201909" y="18288"/>
                </a:cubicBezTo>
                <a:cubicBezTo>
                  <a:pt x="2930010" y="49484"/>
                  <a:pt x="2728175" y="-3430"/>
                  <a:pt x="2604943" y="18288"/>
                </a:cubicBezTo>
                <a:cubicBezTo>
                  <a:pt x="2481711" y="40006"/>
                  <a:pt x="2004334" y="26952"/>
                  <a:pt x="1845168" y="18288"/>
                </a:cubicBezTo>
                <a:cubicBezTo>
                  <a:pt x="1686003" y="9624"/>
                  <a:pt x="1375070" y="37580"/>
                  <a:pt x="1166797" y="18288"/>
                </a:cubicBezTo>
                <a:cubicBezTo>
                  <a:pt x="958524" y="-1004"/>
                  <a:pt x="342846" y="888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8140446" h="18288" stroke="0" extrusionOk="0">
                <a:moveTo>
                  <a:pt x="0" y="0"/>
                </a:moveTo>
                <a:cubicBezTo>
                  <a:pt x="142435" y="-24533"/>
                  <a:pt x="380026" y="17447"/>
                  <a:pt x="596966" y="0"/>
                </a:cubicBezTo>
                <a:cubicBezTo>
                  <a:pt x="813906" y="-17447"/>
                  <a:pt x="830530" y="13462"/>
                  <a:pt x="1031123" y="0"/>
                </a:cubicBezTo>
                <a:cubicBezTo>
                  <a:pt x="1231716" y="-13462"/>
                  <a:pt x="1634038" y="0"/>
                  <a:pt x="1872303" y="0"/>
                </a:cubicBezTo>
                <a:cubicBezTo>
                  <a:pt x="2110568" y="0"/>
                  <a:pt x="2261934" y="-25727"/>
                  <a:pt x="2469269" y="0"/>
                </a:cubicBezTo>
                <a:cubicBezTo>
                  <a:pt x="2676604" y="25727"/>
                  <a:pt x="2790440" y="16284"/>
                  <a:pt x="3066235" y="0"/>
                </a:cubicBezTo>
                <a:cubicBezTo>
                  <a:pt x="3342030" y="-16284"/>
                  <a:pt x="3685603" y="41976"/>
                  <a:pt x="3907414" y="0"/>
                </a:cubicBezTo>
                <a:cubicBezTo>
                  <a:pt x="4129225" y="-41976"/>
                  <a:pt x="4177416" y="-7598"/>
                  <a:pt x="4422976" y="0"/>
                </a:cubicBezTo>
                <a:cubicBezTo>
                  <a:pt x="4668536" y="7598"/>
                  <a:pt x="5023499" y="-28058"/>
                  <a:pt x="5264155" y="0"/>
                </a:cubicBezTo>
                <a:cubicBezTo>
                  <a:pt x="5504811" y="28058"/>
                  <a:pt x="5703675" y="13288"/>
                  <a:pt x="6105335" y="0"/>
                </a:cubicBezTo>
                <a:cubicBezTo>
                  <a:pt x="6506995" y="-13288"/>
                  <a:pt x="6455516" y="-5124"/>
                  <a:pt x="6783705" y="0"/>
                </a:cubicBezTo>
                <a:cubicBezTo>
                  <a:pt x="7111894" y="5124"/>
                  <a:pt x="7512856" y="10604"/>
                  <a:pt x="8140446" y="0"/>
                </a:cubicBezTo>
                <a:cubicBezTo>
                  <a:pt x="8140458" y="8833"/>
                  <a:pt x="8140986" y="9830"/>
                  <a:pt x="8140446" y="18288"/>
                </a:cubicBezTo>
                <a:cubicBezTo>
                  <a:pt x="7959314" y="3345"/>
                  <a:pt x="7870113" y="10437"/>
                  <a:pt x="7706289" y="18288"/>
                </a:cubicBezTo>
                <a:cubicBezTo>
                  <a:pt x="7542465" y="26139"/>
                  <a:pt x="7157940" y="17482"/>
                  <a:pt x="6865109" y="18288"/>
                </a:cubicBezTo>
                <a:cubicBezTo>
                  <a:pt x="6572278" y="19094"/>
                  <a:pt x="6524256" y="38051"/>
                  <a:pt x="6349548" y="18288"/>
                </a:cubicBezTo>
                <a:cubicBezTo>
                  <a:pt x="6174840" y="-1475"/>
                  <a:pt x="5951624" y="174"/>
                  <a:pt x="5671177" y="18288"/>
                </a:cubicBezTo>
                <a:cubicBezTo>
                  <a:pt x="5390730" y="36402"/>
                  <a:pt x="5222992" y="60058"/>
                  <a:pt x="4829998" y="18288"/>
                </a:cubicBezTo>
                <a:cubicBezTo>
                  <a:pt x="4437004" y="-23482"/>
                  <a:pt x="4344181" y="39087"/>
                  <a:pt x="4151627" y="18288"/>
                </a:cubicBezTo>
                <a:cubicBezTo>
                  <a:pt x="3959073" y="-2511"/>
                  <a:pt x="3886970" y="32875"/>
                  <a:pt x="3717470" y="18288"/>
                </a:cubicBezTo>
                <a:cubicBezTo>
                  <a:pt x="3547970" y="3701"/>
                  <a:pt x="3451521" y="31872"/>
                  <a:pt x="3201909" y="18288"/>
                </a:cubicBezTo>
                <a:cubicBezTo>
                  <a:pt x="2952297" y="4704"/>
                  <a:pt x="2543413" y="6029"/>
                  <a:pt x="2360729" y="18288"/>
                </a:cubicBezTo>
                <a:cubicBezTo>
                  <a:pt x="2178045" y="30547"/>
                  <a:pt x="1906056" y="25847"/>
                  <a:pt x="1682359" y="18288"/>
                </a:cubicBezTo>
                <a:cubicBezTo>
                  <a:pt x="1458662" y="10730"/>
                  <a:pt x="1330405" y="8046"/>
                  <a:pt x="1166797" y="18288"/>
                </a:cubicBezTo>
                <a:cubicBezTo>
                  <a:pt x="1003189" y="28530"/>
                  <a:pt x="278098" y="19533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2A31E8-69B8-E405-8397-AB05B23E15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1929384"/>
            <a:ext cx="7886700" cy="425196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i="0" u="none" strike="noStrike" baseline="0" dirty="0">
                <a:latin typeface="OpenSans-ExtraBold"/>
              </a:rPr>
              <a:t>KTERÝ SLOVNÍ DRUH JE ZÁKLADEM NÁSLEDUJÍCÍH VĚTNÝCH EKVIVALENTŮ: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800" b="0" i="0" u="none" strike="noStrike" baseline="0" dirty="0">
                <a:latin typeface="OpenSans-Regular"/>
              </a:rPr>
              <a:t>Velmi dobře. Hlavní nádraží. Mňau. Vystupovat! Moniko! Zajímavé. Určitě. První místo. Na shledanou. Nekouřit! </a:t>
            </a:r>
            <a:r>
              <a:rPr lang="cs-CZ" sz="2800" b="0" i="0" u="none" strike="noStrike" baseline="0" dirty="0" err="1">
                <a:latin typeface="OpenSans-Regular"/>
              </a:rPr>
              <a:t>Prrrr</a:t>
            </a:r>
            <a:r>
              <a:rPr lang="cs-CZ" sz="2800" b="0" i="0" u="none" strike="noStrike" baseline="0" dirty="0">
                <a:latin typeface="OpenSans-Regular"/>
              </a:rPr>
              <a:t>. Můj nejlepší přítel. Uspokojivé. Stanice Pražská. Červená! Oblačno. Ne.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00052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447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VĚTA DVOJČLENNÁ VĚTA JEDNOČLENNÁ </vt:lpstr>
      <vt:lpstr>OPAKUJEME</vt:lpstr>
      <vt:lpstr>OPAKUJEME</vt:lpstr>
      <vt:lpstr>OPAKUJEME:</vt:lpstr>
      <vt:lpstr>TEST </vt:lpstr>
      <vt:lpstr>V následujícím textu si všimni zvýrazněných vět. Můžeš u nich určit přísudkovou část?</vt:lpstr>
      <vt:lpstr>VĚTNÝ EKVIVALENT</vt:lpstr>
      <vt:lpstr>VĚTA DVOJČLENNÁ</vt:lpstr>
      <vt:lpstr>PROCVIČOVÁNÍ</vt:lpstr>
      <vt:lpstr>PROCVIČOVÁNÍ</vt:lpstr>
      <vt:lpstr>VĚTA JEDNOČLENNÁ</vt:lpstr>
      <vt:lpstr>PROCVIČOVÁNÍ </vt:lpstr>
      <vt:lpstr>PROCVIČOVÁNÍ</vt:lpstr>
      <vt:lpstr>JAK SE MI DNES DAŘILO?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VĚTA DVOJČLENNÁ VĚTA JEDNOČLENNÁ VĚTNÉ EKVIVALENTY</dc:title>
  <dc:creator>oblomi</dc:creator>
  <cp:lastModifiedBy>Smetanová, Jana</cp:lastModifiedBy>
  <cp:revision>16</cp:revision>
  <dcterms:created xsi:type="dcterms:W3CDTF">2011-12-07T08:24:52Z</dcterms:created>
  <dcterms:modified xsi:type="dcterms:W3CDTF">2025-03-03T07:18:26Z</dcterms:modified>
</cp:coreProperties>
</file>