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0" r:id="rId5"/>
    <p:sldId id="271" r:id="rId6"/>
    <p:sldId id="270" r:id="rId7"/>
    <p:sldId id="269" r:id="rId8"/>
    <p:sldId id="273" r:id="rId9"/>
    <p:sldId id="27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615FCC-E2DC-42A8-9DC9-789427C5F5A5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25F24E5-1A46-4B0C-B656-5EAD2B3E4C06}">
      <dgm:prSet/>
      <dgm:spPr/>
      <dgm:t>
        <a:bodyPr/>
        <a:lstStyle/>
        <a:p>
          <a:r>
            <a:rPr lang="pl-PL"/>
            <a:t>Co pro mne bylo dnes těžkého? </a:t>
          </a:r>
          <a:endParaRPr lang="en-US"/>
        </a:p>
      </dgm:t>
    </dgm:pt>
    <dgm:pt modelId="{613CD71E-5BFF-49D6-B5FE-FB311629B81D}" type="parTrans" cxnId="{472C1D57-5CEA-4ECD-A389-112F267841EA}">
      <dgm:prSet/>
      <dgm:spPr/>
      <dgm:t>
        <a:bodyPr/>
        <a:lstStyle/>
        <a:p>
          <a:endParaRPr lang="en-US"/>
        </a:p>
      </dgm:t>
    </dgm:pt>
    <dgm:pt modelId="{059DB0AC-41BE-4A1B-845C-70D30BA96AD6}" type="sibTrans" cxnId="{472C1D57-5CEA-4ECD-A389-112F267841EA}">
      <dgm:prSet/>
      <dgm:spPr/>
      <dgm:t>
        <a:bodyPr/>
        <a:lstStyle/>
        <a:p>
          <a:endParaRPr lang="en-US"/>
        </a:p>
      </dgm:t>
    </dgm:pt>
    <dgm:pt modelId="{E61B3FE4-8674-451E-9B26-BC2B15153D9D}">
      <dgm:prSet/>
      <dgm:spPr/>
      <dgm:t>
        <a:bodyPr/>
        <a:lstStyle/>
        <a:p>
          <a:r>
            <a:rPr lang="cs-CZ"/>
            <a:t>U čeho jsem dnes musel/a hodně přemýšlet?</a:t>
          </a:r>
          <a:endParaRPr lang="en-US"/>
        </a:p>
      </dgm:t>
    </dgm:pt>
    <dgm:pt modelId="{34786D4A-F25C-4615-A4B8-2476979A36E6}" type="parTrans" cxnId="{AFD44498-63B2-41CD-939E-B62B0751EC19}">
      <dgm:prSet/>
      <dgm:spPr/>
      <dgm:t>
        <a:bodyPr/>
        <a:lstStyle/>
        <a:p>
          <a:endParaRPr lang="en-US"/>
        </a:p>
      </dgm:t>
    </dgm:pt>
    <dgm:pt modelId="{8E46E0C7-C356-4930-A65B-E753134464B5}" type="sibTrans" cxnId="{AFD44498-63B2-41CD-939E-B62B0751EC19}">
      <dgm:prSet/>
      <dgm:spPr/>
      <dgm:t>
        <a:bodyPr/>
        <a:lstStyle/>
        <a:p>
          <a:endParaRPr lang="en-US"/>
        </a:p>
      </dgm:t>
    </dgm:pt>
    <dgm:pt modelId="{8B53C383-D956-47E9-B802-D7C494F5673F}" type="pres">
      <dgm:prSet presAssocID="{ED615FCC-E2DC-42A8-9DC9-789427C5F5A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5E7B8C-E858-4CB5-88CE-A92325EE4177}" type="pres">
      <dgm:prSet presAssocID="{625F24E5-1A46-4B0C-B656-5EAD2B3E4C06}" presName="root" presStyleCnt="0"/>
      <dgm:spPr/>
    </dgm:pt>
    <dgm:pt modelId="{1FBF3C54-6219-476E-8B13-182FE835E86D}" type="pres">
      <dgm:prSet presAssocID="{625F24E5-1A46-4B0C-B656-5EAD2B3E4C06}" presName="rootComposite" presStyleCnt="0"/>
      <dgm:spPr/>
    </dgm:pt>
    <dgm:pt modelId="{B435191B-1B89-4A68-ACEB-092E1783428A}" type="pres">
      <dgm:prSet presAssocID="{625F24E5-1A46-4B0C-B656-5EAD2B3E4C06}" presName="rootText" presStyleLbl="node1" presStyleIdx="0" presStyleCnt="2"/>
      <dgm:spPr/>
    </dgm:pt>
    <dgm:pt modelId="{88AB6683-BD4B-4051-B579-84A113C0FF76}" type="pres">
      <dgm:prSet presAssocID="{625F24E5-1A46-4B0C-B656-5EAD2B3E4C06}" presName="rootConnector" presStyleLbl="node1" presStyleIdx="0" presStyleCnt="2"/>
      <dgm:spPr/>
    </dgm:pt>
    <dgm:pt modelId="{79BE5D94-3FA8-49BD-8446-64236A175A56}" type="pres">
      <dgm:prSet presAssocID="{625F24E5-1A46-4B0C-B656-5EAD2B3E4C06}" presName="childShape" presStyleCnt="0"/>
      <dgm:spPr/>
    </dgm:pt>
    <dgm:pt modelId="{A69C297A-F26D-4A8A-AC31-D524871F134A}" type="pres">
      <dgm:prSet presAssocID="{E61B3FE4-8674-451E-9B26-BC2B15153D9D}" presName="root" presStyleCnt="0"/>
      <dgm:spPr/>
    </dgm:pt>
    <dgm:pt modelId="{2DACFC2E-CEF0-4EDA-A0C1-C801AC92F98C}" type="pres">
      <dgm:prSet presAssocID="{E61B3FE4-8674-451E-9B26-BC2B15153D9D}" presName="rootComposite" presStyleCnt="0"/>
      <dgm:spPr/>
    </dgm:pt>
    <dgm:pt modelId="{84C28A48-EBB5-4595-917E-83C2628B1D73}" type="pres">
      <dgm:prSet presAssocID="{E61B3FE4-8674-451E-9B26-BC2B15153D9D}" presName="rootText" presStyleLbl="node1" presStyleIdx="1" presStyleCnt="2"/>
      <dgm:spPr/>
    </dgm:pt>
    <dgm:pt modelId="{582DE890-6160-44C1-AC55-9FA1306B9FB6}" type="pres">
      <dgm:prSet presAssocID="{E61B3FE4-8674-451E-9B26-BC2B15153D9D}" presName="rootConnector" presStyleLbl="node1" presStyleIdx="1" presStyleCnt="2"/>
      <dgm:spPr/>
    </dgm:pt>
    <dgm:pt modelId="{1328FC3A-4419-435C-BF11-AE5BD2D33BBD}" type="pres">
      <dgm:prSet presAssocID="{E61B3FE4-8674-451E-9B26-BC2B15153D9D}" presName="childShape" presStyleCnt="0"/>
      <dgm:spPr/>
    </dgm:pt>
  </dgm:ptLst>
  <dgm:cxnLst>
    <dgm:cxn modelId="{0040C45B-34D4-44DF-8CA8-5C1C56A3DCA4}" type="presOf" srcId="{ED615FCC-E2DC-42A8-9DC9-789427C5F5A5}" destId="{8B53C383-D956-47E9-B802-D7C494F5673F}" srcOrd="0" destOrd="0" presId="urn:microsoft.com/office/officeart/2005/8/layout/hierarchy3"/>
    <dgm:cxn modelId="{0F66B763-1911-4722-AB47-7569E4E4569A}" type="presOf" srcId="{E61B3FE4-8674-451E-9B26-BC2B15153D9D}" destId="{582DE890-6160-44C1-AC55-9FA1306B9FB6}" srcOrd="1" destOrd="0" presId="urn:microsoft.com/office/officeart/2005/8/layout/hierarchy3"/>
    <dgm:cxn modelId="{407EDF69-0DB7-40CF-9403-6EF4CB7010F1}" type="presOf" srcId="{625F24E5-1A46-4B0C-B656-5EAD2B3E4C06}" destId="{B435191B-1B89-4A68-ACEB-092E1783428A}" srcOrd="0" destOrd="0" presId="urn:microsoft.com/office/officeart/2005/8/layout/hierarchy3"/>
    <dgm:cxn modelId="{472C1D57-5CEA-4ECD-A389-112F267841EA}" srcId="{ED615FCC-E2DC-42A8-9DC9-789427C5F5A5}" destId="{625F24E5-1A46-4B0C-B656-5EAD2B3E4C06}" srcOrd="0" destOrd="0" parTransId="{613CD71E-5BFF-49D6-B5FE-FB311629B81D}" sibTransId="{059DB0AC-41BE-4A1B-845C-70D30BA96AD6}"/>
    <dgm:cxn modelId="{AFD44498-63B2-41CD-939E-B62B0751EC19}" srcId="{ED615FCC-E2DC-42A8-9DC9-789427C5F5A5}" destId="{E61B3FE4-8674-451E-9B26-BC2B15153D9D}" srcOrd="1" destOrd="0" parTransId="{34786D4A-F25C-4615-A4B8-2476979A36E6}" sibTransId="{8E46E0C7-C356-4930-A65B-E753134464B5}"/>
    <dgm:cxn modelId="{37FBA2A1-3FF2-466A-BB7E-44E1C6C7BFDA}" type="presOf" srcId="{E61B3FE4-8674-451E-9B26-BC2B15153D9D}" destId="{84C28A48-EBB5-4595-917E-83C2628B1D73}" srcOrd="0" destOrd="0" presId="urn:microsoft.com/office/officeart/2005/8/layout/hierarchy3"/>
    <dgm:cxn modelId="{4B57FFBD-A1A4-40E5-A866-FBE1B91ACD62}" type="presOf" srcId="{625F24E5-1A46-4B0C-B656-5EAD2B3E4C06}" destId="{88AB6683-BD4B-4051-B579-84A113C0FF76}" srcOrd="1" destOrd="0" presId="urn:microsoft.com/office/officeart/2005/8/layout/hierarchy3"/>
    <dgm:cxn modelId="{030E0563-06CB-4013-8C4F-60D8110CD2BD}" type="presParOf" srcId="{8B53C383-D956-47E9-B802-D7C494F5673F}" destId="{C75E7B8C-E858-4CB5-88CE-A92325EE4177}" srcOrd="0" destOrd="0" presId="urn:microsoft.com/office/officeart/2005/8/layout/hierarchy3"/>
    <dgm:cxn modelId="{1B2ECA05-EC17-43C2-A7FF-487C592D91B5}" type="presParOf" srcId="{C75E7B8C-E858-4CB5-88CE-A92325EE4177}" destId="{1FBF3C54-6219-476E-8B13-182FE835E86D}" srcOrd="0" destOrd="0" presId="urn:microsoft.com/office/officeart/2005/8/layout/hierarchy3"/>
    <dgm:cxn modelId="{CCC39AB1-DBC4-4C99-AF94-1CEA0135719B}" type="presParOf" srcId="{1FBF3C54-6219-476E-8B13-182FE835E86D}" destId="{B435191B-1B89-4A68-ACEB-092E1783428A}" srcOrd="0" destOrd="0" presId="urn:microsoft.com/office/officeart/2005/8/layout/hierarchy3"/>
    <dgm:cxn modelId="{B3B5EDA3-5B5B-4912-BECD-26AB5634BA7A}" type="presParOf" srcId="{1FBF3C54-6219-476E-8B13-182FE835E86D}" destId="{88AB6683-BD4B-4051-B579-84A113C0FF76}" srcOrd="1" destOrd="0" presId="urn:microsoft.com/office/officeart/2005/8/layout/hierarchy3"/>
    <dgm:cxn modelId="{25463B8B-0AB0-4E74-BF74-04C7C65C6224}" type="presParOf" srcId="{C75E7B8C-E858-4CB5-88CE-A92325EE4177}" destId="{79BE5D94-3FA8-49BD-8446-64236A175A56}" srcOrd="1" destOrd="0" presId="urn:microsoft.com/office/officeart/2005/8/layout/hierarchy3"/>
    <dgm:cxn modelId="{B475F80C-F87E-416A-8EBF-07EE8A9ABD4E}" type="presParOf" srcId="{8B53C383-D956-47E9-B802-D7C494F5673F}" destId="{A69C297A-F26D-4A8A-AC31-D524871F134A}" srcOrd="1" destOrd="0" presId="urn:microsoft.com/office/officeart/2005/8/layout/hierarchy3"/>
    <dgm:cxn modelId="{3EDFF436-108F-4A92-8EB9-68E96D7FA00C}" type="presParOf" srcId="{A69C297A-F26D-4A8A-AC31-D524871F134A}" destId="{2DACFC2E-CEF0-4EDA-A0C1-C801AC92F98C}" srcOrd="0" destOrd="0" presId="urn:microsoft.com/office/officeart/2005/8/layout/hierarchy3"/>
    <dgm:cxn modelId="{E000C151-38A5-4B13-84A6-337C6761F7D4}" type="presParOf" srcId="{2DACFC2E-CEF0-4EDA-A0C1-C801AC92F98C}" destId="{84C28A48-EBB5-4595-917E-83C2628B1D73}" srcOrd="0" destOrd="0" presId="urn:microsoft.com/office/officeart/2005/8/layout/hierarchy3"/>
    <dgm:cxn modelId="{6DF7F93E-A023-4462-95F8-FC4CE0B625BF}" type="presParOf" srcId="{2DACFC2E-CEF0-4EDA-A0C1-C801AC92F98C}" destId="{582DE890-6160-44C1-AC55-9FA1306B9FB6}" srcOrd="1" destOrd="0" presId="urn:microsoft.com/office/officeart/2005/8/layout/hierarchy3"/>
    <dgm:cxn modelId="{D15B61CC-31B3-4FBB-8522-CDC41B6AE322}" type="presParOf" srcId="{A69C297A-F26D-4A8A-AC31-D524871F134A}" destId="{1328FC3A-4419-435C-BF11-AE5BD2D33BB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5191B-1B89-4A68-ACEB-092E1783428A}">
      <dsp:nvSpPr>
        <dsp:cNvPr id="0" name=""/>
        <dsp:cNvSpPr/>
      </dsp:nvSpPr>
      <dsp:spPr>
        <a:xfrm>
          <a:off x="1227" y="775712"/>
          <a:ext cx="4469308" cy="22346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Co pro mne bylo dnes těžkého? </a:t>
          </a:r>
          <a:endParaRPr lang="en-US" sz="4100" kern="1200"/>
        </a:p>
      </dsp:txBody>
      <dsp:txXfrm>
        <a:off x="66678" y="841163"/>
        <a:ext cx="4338406" cy="2103752"/>
      </dsp:txXfrm>
    </dsp:sp>
    <dsp:sp modelId="{84C28A48-EBB5-4595-917E-83C2628B1D73}">
      <dsp:nvSpPr>
        <dsp:cNvPr id="0" name=""/>
        <dsp:cNvSpPr/>
      </dsp:nvSpPr>
      <dsp:spPr>
        <a:xfrm>
          <a:off x="5587863" y="775712"/>
          <a:ext cx="4469308" cy="2234654"/>
        </a:xfrm>
        <a:prstGeom prst="roundRect">
          <a:avLst>
            <a:gd name="adj" fmla="val 10000"/>
          </a:avLst>
        </a:prstGeom>
        <a:solidFill>
          <a:schemeClr val="accent2">
            <a:hueOff val="-1494830"/>
            <a:satOff val="-418"/>
            <a:lumOff val="705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U čeho jsem dnes musel/a hodně přemýšlet?</a:t>
          </a:r>
          <a:endParaRPr lang="en-US" sz="4100" kern="1200"/>
        </a:p>
      </dsp:txBody>
      <dsp:txXfrm>
        <a:off x="5653314" y="841163"/>
        <a:ext cx="4338406" cy="2103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5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52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8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6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1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1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4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6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2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54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21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38345736/p%C5%99%C3%ADvlastek-postupn%C4%9B-rozv%C3%ADjej%C3%ADc%C3%AD-x-n%C4%9Bkolikan%C3%A1sobn%C3%BD" TargetMode="External"/><Relationship Id="rId2" Type="http://schemas.openxmlformats.org/officeDocument/2006/relationships/hyperlink" Target="https://wordwall.net/cs/resource/11358181/p%C5%99%C3%ADvlastek-postupn%C4%9B-rozv%C3%ADjej%C3%ADc%C3%AD-x-n%C4%9Bkolikan%C3%A1sobn%C3%B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9B7F88A-EE9B-4C9D-9477-42E234662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B9CD1F-4FB3-6BF0-8A37-3C5A25B35B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125" b="8625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CA4E77-CA68-4AC7-9F7F-33AD3E51B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/>
          </a:bodyPr>
          <a:lstStyle/>
          <a:p>
            <a:r>
              <a:rPr lang="cs-CZ" sz="5400">
                <a:solidFill>
                  <a:schemeClr val="tx1"/>
                </a:solidFill>
              </a:rPr>
              <a:t>PŘÍVLASTEK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08090D-1D8B-4636-9876-40D61DEF5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900" dirty="0"/>
              <a:t>NĚKOLIKANÁSOBNÝ A POSTUPNĚ ROZVÍJEJÍCÍ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!!footer rectangle">
            <a:extLst>
              <a:ext uri="{FF2B5EF4-FFF2-40B4-BE49-F238E27FC236}">
                <a16:creationId xmlns:a16="http://schemas.microsoft.com/office/drawing/2014/main" id="{D50218C5-E017-43D2-8345-FD9FBF0C9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848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032A3-BCB4-46A3-AB87-737AF012D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OPAKUJEME – PŘEDMĚT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0F0A59-64C7-452F-AB4E-C17F91986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FLASHCARDS - PŘEDMĚT</a:t>
            </a:r>
          </a:p>
        </p:txBody>
      </p:sp>
    </p:spTree>
    <p:extLst>
      <p:ext uri="{BB962C8B-B14F-4D97-AF65-F5344CB8AC3E}">
        <p14:creationId xmlns:p14="http://schemas.microsoft.com/office/powerpoint/2010/main" val="162405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E362070-691D-44DB-98D4-BC61774B0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C944AD3-4B2B-4F74-A2E3-4E6F07A12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504" y="758951"/>
            <a:ext cx="7319175" cy="33749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TEST</a:t>
            </a:r>
          </a:p>
        </p:txBody>
      </p:sp>
      <p:pic>
        <p:nvPicPr>
          <p:cNvPr id="7" name="Graphic 6" descr="List">
            <a:extLst>
              <a:ext uri="{FF2B5EF4-FFF2-40B4-BE49-F238E27FC236}">
                <a16:creationId xmlns:a16="http://schemas.microsoft.com/office/drawing/2014/main" id="{4B16A2BA-9888-E907-1567-D51202C82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973" y="1790485"/>
            <a:ext cx="2758331" cy="2758331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A7EFE9C-DAE7-4ECA-BDB2-34E2534B8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8251" y="4294753"/>
            <a:ext cx="71323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2DB1480-5B24-4B37-B70E-C74945DD91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8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A95BE-1714-48D1-8568-6EC6B53E2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několikanásobný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C7482271-F486-4C67-9E6E-BB4DBB7BF4EE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1096963" y="2108200"/>
            <a:ext cx="10058400" cy="37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/>
              <a:t>Námořník byl </a:t>
            </a:r>
            <a:r>
              <a:rPr lang="cs-CZ" altLang="cs-CZ" sz="2400" i="1" dirty="0">
                <a:solidFill>
                  <a:srgbClr val="FB071E"/>
                </a:solidFill>
              </a:rPr>
              <a:t>silný, svalnatý a opálený</a:t>
            </a:r>
            <a:r>
              <a:rPr lang="cs-CZ" altLang="cs-CZ" sz="2400" i="1" dirty="0"/>
              <a:t> chlapík.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8E5E81A-C238-4A49-8523-FAC129EFF2CF}"/>
              </a:ext>
            </a:extLst>
          </p:cNvPr>
          <p:cNvSpPr txBox="1"/>
          <p:nvPr/>
        </p:nvSpPr>
        <p:spPr>
          <a:xfrm>
            <a:off x="1036637" y="3059668"/>
            <a:ext cx="12335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i="1" dirty="0"/>
              <a:t>Námořník</a:t>
            </a: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2FEE4938-D137-4AA9-8110-2C48F5916F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0234" y="3218793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F111C7EB-9279-42CE-ADD3-4B50F3D80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0234" y="3389586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9189CDB2-D83A-4B58-A0AC-918B73C1E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5160" y="3015734"/>
            <a:ext cx="156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/>
              <a:t>byl chlapík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E2CEC246-FF45-4BBA-83B8-5172078D4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1820" y="4484034"/>
            <a:ext cx="3246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>
                <a:solidFill>
                  <a:srgbClr val="FB071E"/>
                </a:solidFill>
              </a:rPr>
              <a:t>silný, svalnatý a opálený</a:t>
            </a:r>
          </a:p>
        </p:txBody>
      </p:sp>
      <p:sp>
        <p:nvSpPr>
          <p:cNvPr id="11" name="Oval 15">
            <a:extLst>
              <a:ext uri="{FF2B5EF4-FFF2-40B4-BE49-F238E27FC236}">
                <a16:creationId xmlns:a16="http://schemas.microsoft.com/office/drawing/2014/main" id="{CEEB1FB3-2988-49FE-B3C2-42305111A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648" y="4147542"/>
            <a:ext cx="4876800" cy="1295400"/>
          </a:xfrm>
          <a:prstGeom prst="ellipse">
            <a:avLst/>
          </a:prstGeom>
          <a:noFill/>
          <a:ln w="9525">
            <a:solidFill>
              <a:srgbClr val="FB07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420990F4-4071-41A7-812F-0CFB47F883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5160" y="3472261"/>
            <a:ext cx="801192" cy="67310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C166B095-C3AC-4763-9E74-DCE34A34FD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92055" y="3472933"/>
            <a:ext cx="814442" cy="67310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64A5174E-4C72-4353-BD91-B8F1024952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55958" y="3443033"/>
            <a:ext cx="814442" cy="70299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9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9" grpId="0" autoUpdateAnimBg="0"/>
      <p:bldP spid="10" grpId="0" autoUpdateAnimBg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2DFB97E-A634-4402-A9BD-181180632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2222" y="4535268"/>
            <a:ext cx="52758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dirty="0">
                <a:solidFill>
                  <a:srgbClr val="FB071E"/>
                </a:solidFill>
              </a:rPr>
              <a:t>Přívlastek několikanásobný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0EF84E27-7989-43CC-8619-D18E78E17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788276"/>
            <a:ext cx="468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/>
              <a:t>Vrcholky </a:t>
            </a:r>
            <a:r>
              <a:rPr lang="cs-CZ" altLang="cs-CZ" sz="2400" i="1" dirty="0">
                <a:solidFill>
                  <a:srgbClr val="FB071E"/>
                </a:solidFill>
              </a:rPr>
              <a:t>hor a kopců</a:t>
            </a:r>
            <a:r>
              <a:rPr lang="cs-CZ" altLang="cs-CZ" sz="2400" i="1" dirty="0"/>
              <a:t> se zazelenaly.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ED364D29-2D3A-428B-AA72-03A9EF04F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2222" y="1608872"/>
            <a:ext cx="1259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/>
              <a:t>Vrcholky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81E05131-2AAA-4468-A333-98F528A19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795" y="1626476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/>
              <a:t>se zazelenaly</a:t>
            </a:r>
          </a:p>
        </p:txBody>
      </p:sp>
      <p:sp>
        <p:nvSpPr>
          <p:cNvPr id="18440" name="Line 8">
            <a:extLst>
              <a:ext uri="{FF2B5EF4-FFF2-40B4-BE49-F238E27FC236}">
                <a16:creationId xmlns:a16="http://schemas.microsoft.com/office/drawing/2014/main" id="{207698E1-E2EC-4B2B-A2CA-F507BBDE1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1345" y="1829194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41" name="Line 9">
            <a:extLst>
              <a:ext uri="{FF2B5EF4-FFF2-40B4-BE49-F238E27FC236}">
                <a16:creationId xmlns:a16="http://schemas.microsoft.com/office/drawing/2014/main" id="{25B38BAD-37EA-4B0F-9C5B-D397F4559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3538" y="202324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F86E7843-0785-4461-9105-CBBF32608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3538" y="2938784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>
                <a:solidFill>
                  <a:srgbClr val="FB071E"/>
                </a:solidFill>
              </a:rPr>
              <a:t>hor a kopců</a:t>
            </a:r>
          </a:p>
        </p:txBody>
      </p:sp>
      <p:sp>
        <p:nvSpPr>
          <p:cNvPr id="18443" name="Line 11">
            <a:extLst>
              <a:ext uri="{FF2B5EF4-FFF2-40B4-BE49-F238E27FC236}">
                <a16:creationId xmlns:a16="http://schemas.microsoft.com/office/drawing/2014/main" id="{E149F847-751E-445A-BBC1-4A5A4DED0FD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22525" y="2070537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44" name="Line 12">
            <a:extLst>
              <a:ext uri="{FF2B5EF4-FFF2-40B4-BE49-F238E27FC236}">
                <a16:creationId xmlns:a16="http://schemas.microsoft.com/office/drawing/2014/main" id="{8A28DF22-659D-4919-AEB6-EBC3340F0C5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03538" y="2112974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AEEE5920-2C80-40BC-B7DB-309A47417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5375276"/>
            <a:ext cx="35141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400"/>
              <a:t> přívlastky jsou souřadné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400"/>
              <a:t> oddělujeme čárkami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autoUpdateAnimBg="0"/>
      <p:bldP spid="18438" grpId="0" autoUpdateAnimBg="0"/>
      <p:bldP spid="18439" grpId="0" autoUpdateAnimBg="0"/>
      <p:bldP spid="18442" grpId="0" autoUpdateAnimBg="0"/>
      <p:bldP spid="1844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C2D11A02-5643-40F3-9FF7-C35381BD4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914400"/>
            <a:ext cx="592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/>
              <a:t>Pod náš krov se uchýlil </a:t>
            </a:r>
            <a:r>
              <a:rPr lang="cs-CZ" altLang="cs-CZ" sz="2400" i="1">
                <a:solidFill>
                  <a:srgbClr val="FB071E"/>
                </a:solidFill>
              </a:rPr>
              <a:t>jeden</a:t>
            </a:r>
            <a:r>
              <a:rPr lang="cs-CZ" altLang="cs-CZ" sz="2400" i="1"/>
              <a:t> </a:t>
            </a:r>
            <a:r>
              <a:rPr lang="cs-CZ" altLang="cs-CZ" sz="2400" i="1">
                <a:solidFill>
                  <a:srgbClr val="AF456B"/>
                </a:solidFill>
              </a:rPr>
              <a:t>starý</a:t>
            </a:r>
            <a:r>
              <a:rPr lang="cs-CZ" altLang="cs-CZ" sz="2400" i="1"/>
              <a:t> námořník</a:t>
            </a:r>
            <a:r>
              <a:rPr lang="cs-CZ" altLang="cs-CZ" sz="2400"/>
              <a:t>.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8EC113FE-5783-4982-B7B6-72A75A00E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981201"/>
            <a:ext cx="1364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/>
              <a:t>námořník</a:t>
            </a:r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4DFEEF66-C50D-4882-96BC-A35D89E933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220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id="{ABE7D45F-673D-46F9-9588-599CF01E26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228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E7AF219E-8A15-457A-8FF3-7B4FDDBAA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1" y="1981200"/>
            <a:ext cx="1376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/>
              <a:t>uchýlil se</a:t>
            </a: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28D4433A-DBAE-4E31-AC24-9F3731AA2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667000"/>
            <a:ext cx="1309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/>
              <a:t>Pod krov</a:t>
            </a: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0C736238-862E-47D9-8BF6-FF4B55CFB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1" y="33528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/>
              <a:t>náš</a:t>
            </a:r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829E076C-F9E6-43C9-BC54-1734B2B632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D456B885-6251-4C84-952C-6361017CA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326" y="2327276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Pum</a:t>
            </a:r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B182E8D5-87DD-43F5-902C-923B3E70E9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3124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AECAE297-849A-44DB-AA50-FF94F6CF3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6" y="3089276"/>
            <a:ext cx="6303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Pks</a:t>
            </a:r>
          </a:p>
        </p:txBody>
      </p:sp>
      <p:sp>
        <p:nvSpPr>
          <p:cNvPr id="17423" name="Rectangle 15">
            <a:extLst>
              <a:ext uri="{FF2B5EF4-FFF2-40B4-BE49-F238E27FC236}">
                <a16:creationId xmlns:a16="http://schemas.microsoft.com/office/drawing/2014/main" id="{11EF94BA-DC6D-44EB-BFDD-19BC2C10B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6670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rgbClr val="AF456B"/>
                </a:solidFill>
              </a:rPr>
              <a:t>starý</a:t>
            </a:r>
          </a:p>
        </p:txBody>
      </p:sp>
      <p:sp>
        <p:nvSpPr>
          <p:cNvPr id="17424" name="Line 16">
            <a:extLst>
              <a:ext uri="{FF2B5EF4-FFF2-40B4-BE49-F238E27FC236}">
                <a16:creationId xmlns:a16="http://schemas.microsoft.com/office/drawing/2014/main" id="{1F1F8DBE-710C-4D74-AD2D-DB3D19383E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2438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25" name="Rectangle 17">
            <a:extLst>
              <a:ext uri="{FF2B5EF4-FFF2-40B4-BE49-F238E27FC236}">
                <a16:creationId xmlns:a16="http://schemas.microsoft.com/office/drawing/2014/main" id="{5785091C-5600-4BD5-AEE5-E7F79FE7A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1" y="3352800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rgbClr val="FB071E"/>
                </a:solidFill>
              </a:rPr>
              <a:t>jeden</a:t>
            </a:r>
          </a:p>
        </p:txBody>
      </p:sp>
      <p:sp>
        <p:nvSpPr>
          <p:cNvPr id="17426" name="Line 18">
            <a:extLst>
              <a:ext uri="{FF2B5EF4-FFF2-40B4-BE49-F238E27FC236}">
                <a16:creationId xmlns:a16="http://schemas.microsoft.com/office/drawing/2014/main" id="{9F453F59-F8A4-42AB-A8CE-3A7C0F4663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3048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161" name="Text Box 23">
            <a:extLst>
              <a:ext uri="{FF2B5EF4-FFF2-40B4-BE49-F238E27FC236}">
                <a16:creationId xmlns:a16="http://schemas.microsoft.com/office/drawing/2014/main" id="{78589427-2C4C-49EB-B80B-AD9184985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429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7432" name="Text Box 24">
            <a:extLst>
              <a:ext uri="{FF2B5EF4-FFF2-40B4-BE49-F238E27FC236}">
                <a16:creationId xmlns:a16="http://schemas.microsoft.com/office/drawing/2014/main" id="{17133A44-EB10-4A88-A1A5-EDA350182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165" y="117476"/>
            <a:ext cx="61779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FF0000"/>
                </a:solidFill>
              </a:rPr>
              <a:t>Přívlastek postupně rozvíjející</a:t>
            </a:r>
          </a:p>
        </p:txBody>
      </p:sp>
      <p:sp>
        <p:nvSpPr>
          <p:cNvPr id="17434" name="Oval 26">
            <a:extLst>
              <a:ext uri="{FF2B5EF4-FFF2-40B4-BE49-F238E27FC236}">
                <a16:creationId xmlns:a16="http://schemas.microsoft.com/office/drawing/2014/main" id="{9E3F219C-0752-4FB0-A3BC-876653C0525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953000" y="1524000"/>
            <a:ext cx="3657600" cy="3810000"/>
          </a:xfrm>
          <a:prstGeom prst="ellipse">
            <a:avLst/>
          </a:prstGeom>
          <a:noFill/>
          <a:ln w="9525">
            <a:solidFill>
              <a:srgbClr val="FB07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7435" name="Oval 27">
            <a:extLst>
              <a:ext uri="{FF2B5EF4-FFF2-40B4-BE49-F238E27FC236}">
                <a16:creationId xmlns:a16="http://schemas.microsoft.com/office/drawing/2014/main" id="{A7BD06FF-0CE9-4453-BC45-167ABCAC6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524000"/>
            <a:ext cx="2209800" cy="2133600"/>
          </a:xfrm>
          <a:prstGeom prst="ellipse">
            <a:avLst/>
          </a:prstGeom>
          <a:noFill/>
          <a:ln w="9525">
            <a:solidFill>
              <a:srgbClr val="AF456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3" grpId="0" autoUpdateAnimBg="0"/>
      <p:bldP spid="17416" grpId="0" autoUpdateAnimBg="0"/>
      <p:bldP spid="17417" grpId="0" autoUpdateAnimBg="0"/>
      <p:bldP spid="17418" grpId="0" autoUpdateAnimBg="0"/>
      <p:bldP spid="17420" grpId="0" autoUpdateAnimBg="0"/>
      <p:bldP spid="17422" grpId="0" autoUpdateAnimBg="0"/>
      <p:bldP spid="17423" grpId="0" autoUpdateAnimBg="0"/>
      <p:bldP spid="17425" grpId="0" autoUpdateAnimBg="0"/>
      <p:bldP spid="17432" grpId="0" autoUpdateAnimBg="0"/>
      <p:bldP spid="17434" grpId="0" animBg="1"/>
      <p:bldP spid="174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E0AFFA8-F8C3-42C4-9B69-2A5F09833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931" y="3785842"/>
            <a:ext cx="51780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solidFill>
                  <a:srgbClr val="FB071E"/>
                </a:solidFill>
              </a:rPr>
              <a:t>Přívlastek postupně rozvíjející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2BF01C19-5F60-4073-BF63-48D23A0CC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379" y="568106"/>
            <a:ext cx="4048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/>
              <a:t>Miluji </a:t>
            </a:r>
            <a:r>
              <a:rPr lang="cs-CZ" altLang="cs-CZ" sz="2400" i="1" dirty="0">
                <a:solidFill>
                  <a:srgbClr val="FB071E"/>
                </a:solidFill>
              </a:rPr>
              <a:t>zasněnou</a:t>
            </a:r>
            <a:r>
              <a:rPr lang="cs-CZ" altLang="cs-CZ" sz="2400" i="1" dirty="0"/>
              <a:t> </a:t>
            </a:r>
            <a:r>
              <a:rPr lang="cs-CZ" altLang="cs-CZ" sz="2400" i="1" dirty="0">
                <a:solidFill>
                  <a:srgbClr val="AF456B"/>
                </a:solidFill>
              </a:rPr>
              <a:t>starou</a:t>
            </a:r>
            <a:r>
              <a:rPr lang="cs-CZ" altLang="cs-CZ" sz="2400" i="1" dirty="0"/>
              <a:t> Prahu.</a:t>
            </a: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79670F82-6648-4A9B-9F31-118C684FF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258" y="1167341"/>
            <a:ext cx="688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(já) </a:t>
            </a:r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072EADDC-B90B-4E5D-8AD8-6B4ADAACA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8219" y="151611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B54EC850-CAE9-4A63-AFEA-8F88D3566D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1379" y="1361684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279D770F-CD48-4383-90FD-4DBCFC858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750" y="1133084"/>
            <a:ext cx="92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/>
              <a:t>miluji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097951DB-52BF-4785-AE29-DDAC90EA5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710560"/>
            <a:ext cx="98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/>
              <a:t>Prahu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3132A38A-2136-45F4-B69A-5828BF0A76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06766" y="1404743"/>
            <a:ext cx="2133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96" name="Rectangle 12">
            <a:extLst>
              <a:ext uri="{FF2B5EF4-FFF2-40B4-BE49-F238E27FC236}">
                <a16:creationId xmlns:a16="http://schemas.microsoft.com/office/drawing/2014/main" id="{212B3811-CF29-434B-9C19-4F77B4FD1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493071"/>
            <a:ext cx="98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>
                <a:solidFill>
                  <a:srgbClr val="AF456B"/>
                </a:solidFill>
              </a:rPr>
              <a:t>starou</a:t>
            </a:r>
          </a:p>
        </p:txBody>
      </p:sp>
      <p:sp>
        <p:nvSpPr>
          <p:cNvPr id="16397" name="Rectangle 13">
            <a:extLst>
              <a:ext uri="{FF2B5EF4-FFF2-40B4-BE49-F238E27FC236}">
                <a16:creationId xmlns:a16="http://schemas.microsoft.com/office/drawing/2014/main" id="{5E38F961-4673-4C9A-93DB-ED292C120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799" y="3176242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 dirty="0">
                <a:solidFill>
                  <a:srgbClr val="FB071E"/>
                </a:solidFill>
              </a:rPr>
              <a:t>zasněnou</a:t>
            </a:r>
          </a:p>
        </p:txBody>
      </p:sp>
      <p:sp>
        <p:nvSpPr>
          <p:cNvPr id="16398" name="Line 14">
            <a:extLst>
              <a:ext uri="{FF2B5EF4-FFF2-40B4-BE49-F238E27FC236}">
                <a16:creationId xmlns:a16="http://schemas.microsoft.com/office/drawing/2014/main" id="{2EE4548C-1624-4E7A-A110-0954B1C48E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2244959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F4826CA2-C595-4978-88E7-66329754DB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3023842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7FF5D6B6-0465-45B4-B4B0-20BBA9BC5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5931" y="4432836"/>
            <a:ext cx="659347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400" dirty="0"/>
              <a:t> spojení podstatného jména a přívlastku je určeno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dirty="0"/>
              <a:t>    dalším přívlastkem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400" dirty="0"/>
              <a:t> neoddělujeme ho čárkou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autoUpdateAnimBg="0"/>
      <p:bldP spid="16390" grpId="0" autoUpdateAnimBg="0"/>
      <p:bldP spid="16393" grpId="0" autoUpdateAnimBg="0"/>
      <p:bldP spid="16394" grpId="0" autoUpdateAnimBg="0"/>
      <p:bldP spid="16396" grpId="0" autoUpdateAnimBg="0"/>
      <p:bldP spid="16397" grpId="0" autoUpdateAnimBg="0"/>
      <p:bldP spid="164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D449B-B09E-45E9-BAEC-BD1667DE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60D26A-0C57-4849-8290-AE1D1821F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Přívlastek postupně rozvíjející x několikanásobný - Třídění skupin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Přívlastek postupně rozvíjející x několikanásobný - Kvíz (wordwall.net)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916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5623DC-DB45-421A-83FE-07837116B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dirty="0"/>
              <a:t>JAK SE MI DNES DAŘILO</a:t>
            </a:r>
          </a:p>
        </p:txBody>
      </p:sp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2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18" name="Zástupný obsah 2">
            <a:extLst>
              <a:ext uri="{FF2B5EF4-FFF2-40B4-BE49-F238E27FC236}">
                <a16:creationId xmlns:a16="http://schemas.microsoft.com/office/drawing/2014/main" id="{A881235C-AD01-7F81-80C1-07A6267DDE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41634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76595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RegularSeedLeftStep">
      <a:dk1>
        <a:srgbClr val="000000"/>
      </a:dk1>
      <a:lt1>
        <a:srgbClr val="FFFFFF"/>
      </a:lt1>
      <a:dk2>
        <a:srgbClr val="311C24"/>
      </a:dk2>
      <a:lt2>
        <a:srgbClr val="F1F0F3"/>
      </a:lt2>
      <a:accent1>
        <a:srgbClr val="8EAB43"/>
      </a:accent1>
      <a:accent2>
        <a:srgbClr val="B1A13B"/>
      </a:accent2>
      <a:accent3>
        <a:srgbClr val="C3824D"/>
      </a:accent3>
      <a:accent4>
        <a:srgbClr val="B13E3B"/>
      </a:accent4>
      <a:accent5>
        <a:srgbClr val="C34D7B"/>
      </a:accent5>
      <a:accent6>
        <a:srgbClr val="B13B9A"/>
      </a:accent6>
      <a:hlink>
        <a:srgbClr val="7657C7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153</Words>
  <Application>Microsoft Office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 Nova</vt:lpstr>
      <vt:lpstr>Arial Nova Light</vt:lpstr>
      <vt:lpstr>Calibri</vt:lpstr>
      <vt:lpstr>Wingdings</vt:lpstr>
      <vt:lpstr>RetrospectVTI</vt:lpstr>
      <vt:lpstr>PŘÍVLASTEK </vt:lpstr>
      <vt:lpstr>OPAKUJEME – PŘEDMĚT </vt:lpstr>
      <vt:lpstr>TEST</vt:lpstr>
      <vt:lpstr>Přívlastek několikanásobný</vt:lpstr>
      <vt:lpstr>Prezentace aplikace PowerPoint</vt:lpstr>
      <vt:lpstr>Prezentace aplikace PowerPoint</vt:lpstr>
      <vt:lpstr>Prezentace aplikace PowerPoint</vt:lpstr>
      <vt:lpstr>PROCVIČOVÁNÍ</vt:lpstr>
      <vt:lpstr>JAK SE MI DNES DAŘILO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 </dc:title>
  <dc:creator>Smetanová, Jana</dc:creator>
  <cp:lastModifiedBy>Smetanová, Jana</cp:lastModifiedBy>
  <cp:revision>2</cp:revision>
  <dcterms:created xsi:type="dcterms:W3CDTF">2023-04-05T09:55:37Z</dcterms:created>
  <dcterms:modified xsi:type="dcterms:W3CDTF">2025-04-02T13:32:08Z</dcterms:modified>
</cp:coreProperties>
</file>