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etanová, Jana" userId="399c8d61-5799-4274-97cc-7c1aac4e54d0" providerId="ADAL" clId="{B993FE93-390F-4388-A2A8-09C551B63687}"/>
    <pc:docChg chg="delSld">
      <pc:chgData name="Smetanová, Jana" userId="399c8d61-5799-4274-97cc-7c1aac4e54d0" providerId="ADAL" clId="{B993FE93-390F-4388-A2A8-09C551B63687}" dt="2025-03-28T10:17:01.328" v="0" actId="47"/>
      <pc:docMkLst>
        <pc:docMk/>
      </pc:docMkLst>
      <pc:sldChg chg="del">
        <pc:chgData name="Smetanová, Jana" userId="399c8d61-5799-4274-97cc-7c1aac4e54d0" providerId="ADAL" clId="{B993FE93-390F-4388-A2A8-09C551B63687}" dt="2025-03-28T10:17:01.328" v="0" actId="47"/>
        <pc:sldMkLst>
          <pc:docMk/>
          <pc:sldMk cId="3465601148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F09B2E-F8AA-4878-853B-CD97C660BF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B2F6A2A-832D-463F-8526-64648A35C4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8A8BD2-DED1-4DB3-9420-D2EFA6B35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59FA-2F3A-4391-9408-9D77E1EDD51D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D17E6B-621E-4F64-B3AF-57B6E8689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2582C0-6E1C-4575-AF18-118ACED8E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B9D7-656F-4145-A478-9936365FA9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98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26F6D4-B458-4D1E-8155-25C8AC63A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428D53-5FDC-4F47-8818-F51B43458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8C2228-22AB-431B-817C-385CF7544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59FA-2F3A-4391-9408-9D77E1EDD51D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71AE01-418D-41EE-9B81-900E75B68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8DE159-A6D3-4C09-89B8-4EDE9B988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B9D7-656F-4145-A478-9936365FA9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477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A113842-D6EE-4899-864F-606DDE1305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682298-F8FD-494A-866C-565DD5CB1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1A3034-AFAA-4B2E-948D-E1DF88E55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59FA-2F3A-4391-9408-9D77E1EDD51D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264FA3-FED1-4BFE-9AD9-182ACB570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DCEED2-C98F-4438-8DC4-4C78E80A6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B9D7-656F-4145-A478-9936365FA9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100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DF41C-D530-4266-8A7E-F144F978A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C5E633-8F94-4F8B-8E4D-99B47B8AD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44516D-FBAD-40A8-B0DA-723BF3B1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59FA-2F3A-4391-9408-9D77E1EDD51D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494CAA-1F25-4F1B-9829-069E0E801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BA7F85-0192-4EF5-BE56-BDE1B9149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B9D7-656F-4145-A478-9936365FA9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47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DE9A4-09E2-42FE-9B7C-48E8706CF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4FB9F5-B0D5-4A62-B21F-7640AC509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0D10AF-F353-4658-95C6-CF1BA91F3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59FA-2F3A-4391-9408-9D77E1EDD51D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59AA6A-584A-4F5E-814D-5BC6F5932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976BC2-1ABD-468D-9FB5-5C7DDCD21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B9D7-656F-4145-A478-9936365FA9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292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CBD26F-EE93-4E4D-AE41-54CF6CBAC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B72E6A-809C-4987-A8EB-DA31722B1F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512C7C6-B1A2-4391-B5C6-A20624605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953C5A4-F2D7-4B43-909F-93FFE62C1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59FA-2F3A-4391-9408-9D77E1EDD51D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4B0315D-2AFC-441B-AFD1-81AF8B34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2B81A7-79FB-4485-8C59-E6F617256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B9D7-656F-4145-A478-9936365FA9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68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DB9E2B-A66E-4BB8-A0EA-398D80B95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A07FB6-8091-456F-A192-C3744E083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145E1B4-B27C-4A87-BDBD-C4E4DE7B2D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118BF9D-AADA-4BAB-9548-DB32061DBC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585177A-013D-48F4-A69E-F039680E8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97E8E3B-94F9-4B58-A1F3-F9381EBE0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59FA-2F3A-4391-9408-9D77E1EDD51D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DAB7D5F-B241-4B34-93FC-94ACC62C2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F8D552C-993B-46A0-813C-68B3F59C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B9D7-656F-4145-A478-9936365FA9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57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3692E-952E-4878-95E8-F1662BF98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D59A52B-399E-428D-B9E8-B819888FB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59FA-2F3A-4391-9408-9D77E1EDD51D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7E8F400-A34D-472F-AFBC-4B4DA6B92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0ACF86-C71D-43DB-B9A5-DBBD45BC8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B9D7-656F-4145-A478-9936365FA9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526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56CC529-0E2F-4A88-BB24-7D9C03418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59FA-2F3A-4391-9408-9D77E1EDD51D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D28B1E7-A350-4540-925D-C453F7B6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A926451-1B15-4FF1-B245-4338A4447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B9D7-656F-4145-A478-9936365FA9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938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511A5B-DF7F-45D1-8FFA-041CAEB03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A9863C-6788-4787-BB09-C08707EF8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AA6D7E8-F6F2-4A84-A700-32D0EA303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956C07B-C168-435E-943C-83E34203D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59FA-2F3A-4391-9408-9D77E1EDD51D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E72C176-0A4F-41DB-8D17-B3A0024B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A5CBBB-E4FE-43A4-A359-BCF617966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B9D7-656F-4145-A478-9936365FA9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33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DFA300-79B5-4069-81D0-2A0972607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E944029-0E37-4A57-BF16-28E0BD8C79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B834134-3502-48F1-A835-C52DA3EA8F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81E48A-442A-46AA-BF76-7A90DBCCF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59FA-2F3A-4391-9408-9D77E1EDD51D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09E973-9709-490E-9B9B-342631F7D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3CE575-3213-4784-9798-DB392DB32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B9D7-656F-4145-A478-9936365FA9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086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395786F-B8BA-4C99-8554-5B051D5A7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F564F6-62F4-4938-83D4-B76042AB7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C1B36A-192E-4DF5-8142-E7D71CCDFC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B59FA-2F3A-4391-9408-9D77E1EDD51D}" type="datetimeFigureOut">
              <a:rPr lang="cs-CZ" smtClean="0"/>
              <a:t>28.03.2025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1B5497-8CF9-4716-B675-19B5F4141A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1A65F5-A12C-4CB4-8C73-C5A8478B17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8B9D7-656F-4145-A478-9936365FA9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49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cs/resource/33572900/p%C5%99%C3%ADsudek" TargetMode="External"/><Relationship Id="rId2" Type="http://schemas.openxmlformats.org/officeDocument/2006/relationships/hyperlink" Target="https://wordwall.net/cs/resource/53903165/podm%C4%9Bt-vyj%C3%A1d%C5%99en%C3%BD-nevyj%C3%A1d%C5%99en%C3%BD-a-v%C5%A1eobecn%C3%B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ordwall.net/cs/resource/12789147/shoda-p%C5%99%C3%ADsudku-s-podm%C4%9Btem" TargetMode="External"/><Relationship Id="rId4" Type="http://schemas.openxmlformats.org/officeDocument/2006/relationships/hyperlink" Target="https://wordwall.net/cs/resource/6218853/shoda-p%C5%99%C3%ADsudku-s-podm%C4%9Bte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cs/resource/10319428/p%C5%99%C3%ADvlaste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75542A-633F-4894-879B-6170B2825D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PŘÍVLASTEK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91FA5AD-72E7-4EFB-8A0E-69DD3C382C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SHODNÝ A NESHODNÝ</a:t>
            </a:r>
          </a:p>
        </p:txBody>
      </p:sp>
    </p:spTree>
    <p:extLst>
      <p:ext uri="{BB962C8B-B14F-4D97-AF65-F5344CB8AC3E}">
        <p14:creationId xmlns:p14="http://schemas.microsoft.com/office/powerpoint/2010/main" val="4027657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Ruka ukazující palec nahoru">
            <a:extLst>
              <a:ext uri="{FF2B5EF4-FFF2-40B4-BE49-F238E27FC236}">
                <a16:creationId xmlns:a16="http://schemas.microsoft.com/office/drawing/2014/main" id="{1FB35FC1-0AF1-4563-A121-825216078A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52" b="914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2B8F866-917F-44F0-A7AF-B7C5E9B3C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Jak se mi dnes dařilo?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751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3DE2B-F343-4FA7-A148-E8E9B5E60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OPAKUJEME: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FD683B-8874-4827-A829-457FF7B22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PODMĚT vyjádřený, nevyjádřený a všeobecný - Třídění skupin (wordwall.net)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Přísudek - Třídění skupin (wordwall.net)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4"/>
              </a:rPr>
              <a:t>Shoda přísudku s podmětem - Spojte odpovídající (wordwall.net)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5"/>
              </a:rPr>
              <a:t>Shoda přísudku s podmětem - Práskni krtka (wordwall.net)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106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50769A7-5CB1-49EB-B569-AF12E56FB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0662" y="4267832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8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TEST</a:t>
            </a:r>
          </a:p>
        </p:txBody>
      </p:sp>
      <p:pic>
        <p:nvPicPr>
          <p:cNvPr id="7" name="Graphic 6" descr="List">
            <a:extLst>
              <a:ext uri="{FF2B5EF4-FFF2-40B4-BE49-F238E27FC236}">
                <a16:creationId xmlns:a16="http://schemas.microsoft.com/office/drawing/2014/main" id="{D900D59F-26D1-0F9A-8710-185A194D9C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03120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A8C1B7-846F-4C10-9D34-7CE64C972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PŘÍVLASTEK – CO SI PAMATUJEME?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315DE1-2B96-4778-9A52-2F107D862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/>
              <a:t>blíže určuje podstatné jméno</a:t>
            </a:r>
          </a:p>
          <a:p>
            <a:pPr>
              <a:lnSpc>
                <a:spcPct val="200000"/>
              </a:lnSpc>
            </a:pPr>
            <a:r>
              <a:rPr lang="cs-CZ" dirty="0"/>
              <a:t>ptáme se: jaký, který, čí</a:t>
            </a:r>
          </a:p>
          <a:p>
            <a:pPr>
              <a:lnSpc>
                <a:spcPct val="200000"/>
              </a:lnSpc>
            </a:pPr>
            <a:r>
              <a:rPr lang="cs-CZ" dirty="0"/>
              <a:t>bývá vyjádřen: přídavným jménem, podstatným jménem, zájmenem, číslovkou, infinitivem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93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E758F7-0E74-48A7-B44C-6A43ABC84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Vymysli k podstatným jménům přívlastky podle zadání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96683A-21EB-490F-AD56-C8444BB6A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chlapec – přívlastek shodný, slovní druh číslovka</a:t>
            </a:r>
          </a:p>
          <a:p>
            <a:r>
              <a:rPr lang="cs-CZ" dirty="0"/>
              <a:t> rodiče – přívlastek shodný, slovní druh zájmeno </a:t>
            </a:r>
          </a:p>
          <a:p>
            <a:r>
              <a:rPr lang="cs-CZ" dirty="0"/>
              <a:t>školáci – přívlastek neshodný, slovní druh předložka + podstatné jméno</a:t>
            </a:r>
          </a:p>
          <a:p>
            <a:r>
              <a:rPr lang="cs-CZ" dirty="0"/>
              <a:t>dům – přívlastek shodný, slovní druhy zájmeno + přídavné jméno</a:t>
            </a:r>
          </a:p>
          <a:p>
            <a:r>
              <a:rPr lang="cs-CZ" dirty="0"/>
              <a:t>boty – přívlastek několikanásobný, slovní druh přídavné jméno </a:t>
            </a:r>
          </a:p>
        </p:txBody>
      </p:sp>
    </p:spTree>
    <p:extLst>
      <p:ext uri="{BB962C8B-B14F-4D97-AF65-F5344CB8AC3E}">
        <p14:creationId xmlns:p14="http://schemas.microsoft.com/office/powerpoint/2010/main" val="2824057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Přívlastek shodný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cs-CZ" dirty="0">
                <a:solidFill>
                  <a:srgbClr val="FF0000"/>
                </a:solidFill>
              </a:rPr>
              <a:t>velká </a:t>
            </a:r>
            <a:r>
              <a:rPr lang="cs-CZ" dirty="0"/>
              <a:t>třída</a:t>
            </a:r>
          </a:p>
          <a:p>
            <a:pPr>
              <a:lnSpc>
                <a:spcPct val="200000"/>
              </a:lnSpc>
            </a:pPr>
            <a:r>
              <a:rPr lang="cs-CZ" dirty="0">
                <a:solidFill>
                  <a:srgbClr val="FF0000"/>
                </a:solidFill>
              </a:rPr>
              <a:t>naše</a:t>
            </a:r>
            <a:r>
              <a:rPr lang="cs-CZ" dirty="0"/>
              <a:t> škola </a:t>
            </a:r>
          </a:p>
          <a:p>
            <a:pPr>
              <a:lnSpc>
                <a:spcPct val="200000"/>
              </a:lnSpc>
            </a:pPr>
            <a:r>
              <a:rPr lang="cs-CZ" dirty="0">
                <a:solidFill>
                  <a:srgbClr val="FF0000"/>
                </a:solidFill>
              </a:rPr>
              <a:t>sedmá</a:t>
            </a:r>
            <a:r>
              <a:rPr lang="cs-CZ" dirty="0"/>
              <a:t> třída </a:t>
            </a:r>
          </a:p>
          <a:p>
            <a:pPr>
              <a:lnSpc>
                <a:spcPct val="200000"/>
              </a:lnSpc>
              <a:buNone/>
            </a:pPr>
            <a:r>
              <a:rPr lang="cs-CZ" dirty="0">
                <a:sym typeface="Symbol"/>
              </a:rPr>
              <a:t> </a:t>
            </a:r>
            <a:r>
              <a:rPr lang="cs-CZ" dirty="0">
                <a:solidFill>
                  <a:srgbClr val="FF0000"/>
                </a:solidFill>
                <a:sym typeface="Symbol"/>
              </a:rPr>
              <a:t>přívlastek shodný – </a:t>
            </a:r>
            <a:r>
              <a:rPr lang="cs-CZ" dirty="0">
                <a:sym typeface="Symbol"/>
              </a:rPr>
              <a:t>stojí před podstatným jménem, shoduje se s ním v rodě, čísle a pádě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EDCB2A-05BA-4FDC-B17B-C5ECDC8DE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Přívlastek neshodný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cs-CZ" dirty="0"/>
              <a:t>krásy </a:t>
            </a:r>
            <a:r>
              <a:rPr lang="cs-CZ" dirty="0">
                <a:solidFill>
                  <a:srgbClr val="00B050"/>
                </a:solidFill>
              </a:rPr>
              <a:t>hor</a:t>
            </a:r>
          </a:p>
          <a:p>
            <a:pPr>
              <a:lnSpc>
                <a:spcPct val="200000"/>
              </a:lnSpc>
            </a:pPr>
            <a:r>
              <a:rPr lang="cs-CZ" dirty="0"/>
              <a:t>cesta </a:t>
            </a:r>
            <a:r>
              <a:rPr lang="cs-CZ" dirty="0">
                <a:solidFill>
                  <a:srgbClr val="00B050"/>
                </a:solidFill>
              </a:rPr>
              <a:t>domů</a:t>
            </a:r>
          </a:p>
          <a:p>
            <a:pPr>
              <a:lnSpc>
                <a:spcPct val="200000"/>
              </a:lnSpc>
            </a:pPr>
            <a:r>
              <a:rPr lang="cs-CZ" dirty="0"/>
              <a:t>přání </a:t>
            </a:r>
            <a:r>
              <a:rPr lang="cs-CZ" dirty="0">
                <a:solidFill>
                  <a:srgbClr val="00B050"/>
                </a:solidFill>
              </a:rPr>
              <a:t>vykonat </a:t>
            </a:r>
          </a:p>
          <a:p>
            <a:pPr>
              <a:lnSpc>
                <a:spcPct val="200000"/>
              </a:lnSpc>
              <a:buNone/>
            </a:pPr>
            <a:r>
              <a:rPr lang="cs-CZ" dirty="0">
                <a:sym typeface="Symbol"/>
              </a:rPr>
              <a:t> přívlastek </a:t>
            </a:r>
            <a:r>
              <a:rPr lang="cs-CZ" dirty="0">
                <a:solidFill>
                  <a:srgbClr val="00B050"/>
                </a:solidFill>
                <a:sym typeface="Symbol"/>
              </a:rPr>
              <a:t>neshodný  </a:t>
            </a:r>
            <a:r>
              <a:rPr lang="cs-CZ" dirty="0">
                <a:sym typeface="Symbol"/>
              </a:rPr>
              <a:t>(stojí za podstatným jménem, neshoduje se s ním v rodě, …….)</a:t>
            </a: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974A0-A7D3-450E-9AA7-B3C8281F7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Nahraď přívlastek shodný neshodným a naopak.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C3E81D-EC43-4F2B-A289-A3D3B8B58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sluneční svit </a:t>
            </a:r>
          </a:p>
          <a:p>
            <a:pPr>
              <a:lnSpc>
                <a:spcPct val="150000"/>
              </a:lnSpc>
            </a:pPr>
            <a:r>
              <a:rPr lang="cs-CZ" dirty="0"/>
              <a:t>říční břehy  </a:t>
            </a:r>
          </a:p>
          <a:p>
            <a:pPr>
              <a:lnSpc>
                <a:spcPct val="150000"/>
              </a:lnSpc>
            </a:pPr>
            <a:r>
              <a:rPr lang="cs-CZ" dirty="0"/>
              <a:t>rozhledna na Petříně </a:t>
            </a:r>
          </a:p>
          <a:p>
            <a:pPr>
              <a:lnSpc>
                <a:spcPct val="150000"/>
              </a:lnSpc>
            </a:pPr>
            <a:r>
              <a:rPr lang="cs-CZ" dirty="0"/>
              <a:t>věž radnice </a:t>
            </a:r>
          </a:p>
          <a:p>
            <a:pPr>
              <a:lnSpc>
                <a:spcPct val="150000"/>
              </a:lnSpc>
            </a:pPr>
            <a:r>
              <a:rPr lang="cs-CZ" dirty="0"/>
              <a:t>cvičení z pravopisu  </a:t>
            </a:r>
          </a:p>
          <a:p>
            <a:pPr>
              <a:lnSpc>
                <a:spcPct val="150000"/>
              </a:lnSpc>
            </a:pPr>
            <a:r>
              <a:rPr lang="cs-CZ" dirty="0"/>
              <a:t>náchodský zámek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89D2BFF-A8E0-4299-BE76-0BF3BD9D709F}"/>
              </a:ext>
            </a:extLst>
          </p:cNvPr>
          <p:cNvSpPr txBox="1"/>
          <p:nvPr/>
        </p:nvSpPr>
        <p:spPr>
          <a:xfrm>
            <a:off x="4106917" y="1825625"/>
            <a:ext cx="2183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svit</a:t>
            </a:r>
            <a:r>
              <a:rPr lang="cs-CZ" sz="2800" dirty="0"/>
              <a:t> </a:t>
            </a:r>
            <a:r>
              <a:rPr lang="cs-CZ" sz="3200" dirty="0">
                <a:solidFill>
                  <a:srgbClr val="FF0000"/>
                </a:solidFill>
              </a:rPr>
              <a:t>slunce</a:t>
            </a:r>
            <a:r>
              <a:rPr lang="cs-CZ" sz="2800" dirty="0"/>
              <a:t>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9643574-91FA-4C30-AE9D-A0C2E0CB20DD}"/>
              </a:ext>
            </a:extLst>
          </p:cNvPr>
          <p:cNvSpPr txBox="1"/>
          <p:nvPr/>
        </p:nvSpPr>
        <p:spPr>
          <a:xfrm>
            <a:off x="3015155" y="2554123"/>
            <a:ext cx="2183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břehy řeky</a:t>
            </a:r>
            <a:r>
              <a:rPr lang="cs-CZ" sz="2800" dirty="0"/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52EC2DB-C9CD-41F0-95E4-AE5BF83B24C1}"/>
              </a:ext>
            </a:extLst>
          </p:cNvPr>
          <p:cNvSpPr txBox="1"/>
          <p:nvPr/>
        </p:nvSpPr>
        <p:spPr>
          <a:xfrm>
            <a:off x="4874172" y="3429000"/>
            <a:ext cx="3828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Petřínská rozhledna </a:t>
            </a:r>
            <a:r>
              <a:rPr lang="cs-CZ" sz="2800" dirty="0"/>
              <a:t>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B3B81BF-8670-4C06-926C-7D7ECC48D06B}"/>
              </a:ext>
            </a:extLst>
          </p:cNvPr>
          <p:cNvSpPr txBox="1"/>
          <p:nvPr/>
        </p:nvSpPr>
        <p:spPr>
          <a:xfrm>
            <a:off x="3313386" y="4073155"/>
            <a:ext cx="2183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radniční věž </a:t>
            </a:r>
            <a:r>
              <a:rPr lang="cs-CZ" sz="2800" dirty="0"/>
              <a:t>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A96FC7B-FDF8-4EA9-8657-9FA75B292A78}"/>
              </a:ext>
            </a:extLst>
          </p:cNvPr>
          <p:cNvSpPr txBox="1"/>
          <p:nvPr/>
        </p:nvSpPr>
        <p:spPr>
          <a:xfrm>
            <a:off x="4106917" y="4832671"/>
            <a:ext cx="4469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pravopisné cvičení </a:t>
            </a:r>
            <a:r>
              <a:rPr lang="cs-CZ" sz="2800" dirty="0"/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4CBE062-9EE6-4826-AAD6-42A321F9CC4D}"/>
              </a:ext>
            </a:extLst>
          </p:cNvPr>
          <p:cNvSpPr txBox="1"/>
          <p:nvPr/>
        </p:nvSpPr>
        <p:spPr>
          <a:xfrm>
            <a:off x="4054364" y="5476826"/>
            <a:ext cx="4033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zámek v Náchodě </a:t>
            </a:r>
            <a:r>
              <a:rPr lang="cs-CZ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018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E1DB7-35FC-4162-B1D0-1747CBE6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PROCVIČUJEME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EB8AE1-872E-4F51-9F5A-72A23E415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Přívlastek - Třídění skupin (wordwall.net)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4279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243</Words>
  <Application>Microsoft Office PowerPoint</Application>
  <PresentationFormat>Širokoúhlá obrazovka</PresentationFormat>
  <Paragraphs>47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Motiv Office</vt:lpstr>
      <vt:lpstr>PŘÍVLASTEK</vt:lpstr>
      <vt:lpstr>OPAKUJEME:</vt:lpstr>
      <vt:lpstr>TEST</vt:lpstr>
      <vt:lpstr>PŘÍVLASTEK – CO SI PAMATUJEME? </vt:lpstr>
      <vt:lpstr>Vymysli k podstatným jménům přívlastky podle zadání</vt:lpstr>
      <vt:lpstr>Přívlastek shodný </vt:lpstr>
      <vt:lpstr>Přívlastek neshodný </vt:lpstr>
      <vt:lpstr>Nahraď přívlastek shodný neshodným a naopak. </vt:lpstr>
      <vt:lpstr>PROCVIČUJEME</vt:lpstr>
      <vt:lpstr>Jak se mi dnes dařilo?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PŘÍVLASTEK</dc:title>
  <dc:creator>Smetanová, Jana</dc:creator>
  <cp:lastModifiedBy>Smetanová, Jana</cp:lastModifiedBy>
  <cp:revision>2</cp:revision>
  <dcterms:created xsi:type="dcterms:W3CDTF">2023-04-05T07:15:05Z</dcterms:created>
  <dcterms:modified xsi:type="dcterms:W3CDTF">2025-03-28T10:17:04Z</dcterms:modified>
</cp:coreProperties>
</file>