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0" r:id="rId8"/>
    <p:sldId id="265" r:id="rId9"/>
    <p:sldId id="266" r:id="rId10"/>
    <p:sldId id="273" r:id="rId11"/>
    <p:sldId id="272" r:id="rId12"/>
    <p:sldId id="267" r:id="rId13"/>
    <p:sldId id="268" r:id="rId14"/>
    <p:sldId id="269" r:id="rId15"/>
    <p:sldId id="275" r:id="rId16"/>
    <p:sldId id="27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CC8EA4-0782-4F82-8E4D-4947182680E6}" v="7" dt="2025-03-11T17:24:06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etanová, Jana" userId="399c8d61-5799-4274-97cc-7c1aac4e54d0" providerId="ADAL" clId="{01CC8EA4-0782-4F82-8E4D-4947182680E6}"/>
    <pc:docChg chg="custSel delSld modSld">
      <pc:chgData name="Smetanová, Jana" userId="399c8d61-5799-4274-97cc-7c1aac4e54d0" providerId="ADAL" clId="{01CC8EA4-0782-4F82-8E4D-4947182680E6}" dt="2025-03-11T17:24:06.060" v="41" actId="5793"/>
      <pc:docMkLst>
        <pc:docMk/>
      </pc:docMkLst>
      <pc:sldChg chg="addSp delSp modSp mod">
        <pc:chgData name="Smetanová, Jana" userId="399c8d61-5799-4274-97cc-7c1aac4e54d0" providerId="ADAL" clId="{01CC8EA4-0782-4F82-8E4D-4947182680E6}" dt="2025-03-11T17:19:05.420" v="33" actId="21"/>
        <pc:sldMkLst>
          <pc:docMk/>
          <pc:sldMk cId="836453403" sldId="257"/>
        </pc:sldMkLst>
        <pc:spChg chg="mod">
          <ac:chgData name="Smetanová, Jana" userId="399c8d61-5799-4274-97cc-7c1aac4e54d0" providerId="ADAL" clId="{01CC8EA4-0782-4F82-8E4D-4947182680E6}" dt="2025-03-11T17:18:59.933" v="32" actId="20577"/>
          <ac:spMkLst>
            <pc:docMk/>
            <pc:sldMk cId="836453403" sldId="257"/>
            <ac:spMk id="2" creationId="{E59BECA4-44E5-41EC-BD30-526008C6820D}"/>
          </ac:spMkLst>
        </pc:spChg>
        <pc:spChg chg="del">
          <ac:chgData name="Smetanová, Jana" userId="399c8d61-5799-4274-97cc-7c1aac4e54d0" providerId="ADAL" clId="{01CC8EA4-0782-4F82-8E4D-4947182680E6}" dt="2025-03-11T17:19:05.420" v="33" actId="21"/>
          <ac:spMkLst>
            <pc:docMk/>
            <pc:sldMk cId="836453403" sldId="257"/>
            <ac:spMk id="3" creationId="{89A083D7-FAFB-493D-92B9-6E763DF81EBE}"/>
          </ac:spMkLst>
        </pc:spChg>
        <pc:spChg chg="add mod">
          <ac:chgData name="Smetanová, Jana" userId="399c8d61-5799-4274-97cc-7c1aac4e54d0" providerId="ADAL" clId="{01CC8EA4-0782-4F82-8E4D-4947182680E6}" dt="2025-03-11T17:19:05.420" v="33" actId="21"/>
          <ac:spMkLst>
            <pc:docMk/>
            <pc:sldMk cId="836453403" sldId="257"/>
            <ac:spMk id="5" creationId="{DA8DC144-7838-B839-196E-A80EBA60CB30}"/>
          </ac:spMkLst>
        </pc:spChg>
      </pc:sldChg>
      <pc:sldChg chg="del">
        <pc:chgData name="Smetanová, Jana" userId="399c8d61-5799-4274-97cc-7c1aac4e54d0" providerId="ADAL" clId="{01CC8EA4-0782-4F82-8E4D-4947182680E6}" dt="2025-03-11T17:19:18.855" v="34" actId="2696"/>
        <pc:sldMkLst>
          <pc:docMk/>
          <pc:sldMk cId="143080453" sldId="258"/>
        </pc:sldMkLst>
      </pc:sldChg>
      <pc:sldChg chg="modSp modAnim">
        <pc:chgData name="Smetanová, Jana" userId="399c8d61-5799-4274-97cc-7c1aac4e54d0" providerId="ADAL" clId="{01CC8EA4-0782-4F82-8E4D-4947182680E6}" dt="2025-03-11T17:24:06.060" v="41" actId="5793"/>
        <pc:sldMkLst>
          <pc:docMk/>
          <pc:sldMk cId="1492895637" sldId="259"/>
        </pc:sldMkLst>
        <pc:spChg chg="mod">
          <ac:chgData name="Smetanová, Jana" userId="399c8d61-5799-4274-97cc-7c1aac4e54d0" providerId="ADAL" clId="{01CC8EA4-0782-4F82-8E4D-4947182680E6}" dt="2025-03-11T17:24:06.060" v="41" actId="5793"/>
          <ac:spMkLst>
            <pc:docMk/>
            <pc:sldMk cId="1492895637" sldId="259"/>
            <ac:spMk id="3" creationId="{6CA5AF16-2927-4555-B051-0F40382C99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D06E8-39C0-47BC-9A6A-12CC2DBC5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4C2DB4-9750-4A37-8CB7-E64D298CC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2336CC-CD14-4DC2-AC76-EC8C9CB98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60B79C-8535-456B-8800-7EEF1202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CB9A51-78C8-4118-A6CF-9C1A5DD4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1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FECFD-FE96-4EA3-8AB9-A37B2F98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762E7C-E8C1-4F3B-BC14-4C9190B78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6EFF51-3E28-4380-B5CA-081FD64C3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E363FE-F3B4-4A42-825D-3AB61F29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85BB15-2B2F-43F2-9C2D-CFE3F896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7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A64640-1480-4826-A186-54D6EEE3C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E3A02E-9236-4DF9-A839-5B254A8D1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6DFC72-D82D-4423-9E4D-D8B4145B7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D05922-2E8D-46BA-8E3F-A28E3A2F4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5BC6CA-047A-4F7E-8EE8-63B09FFF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8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12DD5-154D-479D-A984-E5EF3A0B4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E32677-C6F8-4DF3-9E28-B8411EA29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C296AB-75C3-4556-AB2F-1B490A4E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6EEE15-C9EA-476E-A273-E5212C04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E5CC02-1740-4264-BFE1-9817FA76D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0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5FDA68-D3F8-4A55-A16A-5CD3DD82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24A93E-C44B-46AE-BB3F-F5F7F116B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AA1686-0805-4966-954B-0D9B3279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8D03A7-B487-49AF-8062-FA83CB29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C4FFFE-1C13-4766-AE9F-E7504BD39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6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FFECA-3D8D-4262-BC81-FDAC69ED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949F0-750A-44CB-88B5-F4DAC36BD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969451-0565-4125-85FD-1D5DC107B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3A3A91-46F9-4599-B3DE-C80DFC247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25986E-6737-422B-9C5E-11FFD5811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7706C8-291D-40B5-9C8B-F922DC82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0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250FA-81ED-4032-B26C-578C56C5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52E86B-64D1-43C7-9A7C-75B06B37D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312680-B977-4110-92F1-D7D0DCA17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0459FB-CA54-4D98-8B8E-527D45D66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445646-6B68-4102-BA0E-65D97906A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FA81283-2926-4D9B-A876-AA36FB4EC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D75F541-1DAD-4051-894D-A89664DA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FAED907-3DC3-45DA-AFFD-27192BD95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7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B90B2-F43A-4DA3-AFA9-FF6BB7101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BAD3DB-EC9D-4D6F-9C0C-BE1C084C4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A189473-2E7B-40FD-9839-F6651683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A91985-0D67-40D4-A05C-74ACF2F0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3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857775-0F14-4DBD-9FB1-DE32D88FD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44F05C-5C1A-43B8-8313-98FA5B5EC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E10025-B502-439B-AD0A-E958FA46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77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BB8AE-E993-4960-A81A-827F3CD32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58766-D1E2-4022-91B4-6C07A4523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EB455B-1821-4E7E-9E2B-8EC3D5313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23AE14-6FC4-4524-9BF3-1E1FA114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4841D5-E518-4234-BF10-253485FF1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33F61B-3027-4220-811F-22ECC2A2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97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D0A58-9BEA-4433-9446-B08275099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0A156F-CF87-425C-8C98-552A63F41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715B00-437F-46A2-B6C3-7D82E9743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9E1AFC-BA6E-4EB7-B91B-A8BD864A4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7C4E79-8FE9-4A58-A979-EC026AEF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18271F-08DC-4923-B915-A5DE9072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38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A4BFFD7-147E-411C-8D0A-B282AAE01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E9DFD3-49CE-4CCD-B143-D9DA03E16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6106D1-E1F5-40BE-A364-73919B4C3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DD5F5B-BBB2-4F18-B248-95442A8A61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7F94A8-1F90-4ED2-B507-B9A6AA322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9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36068399/v%C4%9Bta-hlavn%C3%AD-a-vedlej%C5%A1%C3%A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355" TargetMode="External"/><Relationship Id="rId2" Type="http://schemas.openxmlformats.org/officeDocument/2006/relationships/hyperlink" Target="https://www.skolasnadhledem.cz/game/3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kolasnadhledem.cz/game/927" TargetMode="External"/><Relationship Id="rId5" Type="http://schemas.openxmlformats.org/officeDocument/2006/relationships/hyperlink" Target="https://www.skolasnadhledem.cz/game/856" TargetMode="External"/><Relationship Id="rId4" Type="http://schemas.openxmlformats.org/officeDocument/2006/relationships/hyperlink" Target="https://www.skolasnadhledem.cz/game/60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28273498/opakov%c3%a1n%c3%ad-v%c4%9btn%c3%a9-%c4%8dleny-p%c5%99%c3%advlastky-p%c5%99%c3%adstavek" TargetMode="External"/><Relationship Id="rId2" Type="http://schemas.openxmlformats.org/officeDocument/2006/relationships/hyperlink" Target="https://wordwall.net/cs/resource/14850764/p%c5%99%c3%advlastk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45A0C9DC-E7B5-D5B2-2CDC-0C3855ED43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1178" b="13822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D1750AE-001B-4F21-AA76-5237A2B4F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Věta hlavní a vedlejší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E1B472-3C1D-4FCD-B408-187A37A73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09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 postupovat?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b="1" i="1" dirty="0"/>
              <a:t>Dárky, které udělají největší radost, nestojí většinou mnoho peněz, ale často stojí mnoho práce, protože bývají vyrobené ručně. 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2)  Zamyslím se, kterou větou se ptám a kterou  odpovídám</a:t>
            </a:r>
          </a:p>
          <a:p>
            <a:pPr marL="0" indent="0">
              <a:buNone/>
            </a:pPr>
            <a:r>
              <a:rPr lang="cs-CZ" dirty="0"/>
              <a:t>Jaké </a:t>
            </a:r>
            <a:r>
              <a:rPr lang="cs-CZ" b="1" dirty="0"/>
              <a:t>dárky</a:t>
            </a:r>
            <a:r>
              <a:rPr lang="cs-CZ" dirty="0"/>
              <a:t> </a:t>
            </a:r>
            <a:r>
              <a:rPr lang="cs-CZ" b="1" dirty="0"/>
              <a:t>nestojí většinou mnoho peněz</a:t>
            </a:r>
            <a:r>
              <a:rPr lang="cs-CZ" dirty="0"/>
              <a:t>? = VH</a:t>
            </a:r>
          </a:p>
          <a:p>
            <a:pPr marL="0" indent="0">
              <a:buNone/>
            </a:pPr>
            <a:r>
              <a:rPr lang="cs-CZ" dirty="0"/>
              <a:t>Proč </a:t>
            </a:r>
            <a:r>
              <a:rPr lang="cs-CZ" b="1" dirty="0"/>
              <a:t>často stojí mnoho práce</a:t>
            </a:r>
            <a:r>
              <a:rPr lang="cs-CZ" dirty="0"/>
              <a:t>? = VH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098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 postupovat?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b="1" i="1" dirty="0"/>
              <a:t>Dárky, které udělají největší radost, nestojí většinou mnoho peněz, ale často stojí mnoho práce, protože bývají vyrobené ručně. 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3) </a:t>
            </a:r>
            <a:r>
              <a:rPr lang="cs-CZ" b="1" u="sng" dirty="0"/>
              <a:t>Věta, kterou se ptáme, je vždy řídící </a:t>
            </a:r>
            <a:r>
              <a:rPr lang="cs-CZ" dirty="0"/>
              <a:t>pro větu, kterou odpovídáme</a:t>
            </a:r>
          </a:p>
          <a:p>
            <a:pPr marL="0" indent="0">
              <a:buNone/>
            </a:pPr>
            <a:r>
              <a:rPr lang="cs-CZ" b="1" u="sng" dirty="0"/>
              <a:t>Nemusí být ale vždy hlavní</a:t>
            </a:r>
            <a:r>
              <a:rPr lang="cs-CZ" dirty="0"/>
              <a:t>, pokud si s ní také mohu odpovědět.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979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Zápatí">
            <a:extLst>
              <a:ext uri="{FF2B5EF4-FFF2-40B4-BE49-F238E27FC236}">
                <a16:creationId xmlns:a16="http://schemas.microsoft.com/office/drawing/2014/main" id="{0C40E761-D7CE-3221-D3D7-1DDD68027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41053" y="953955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cs-CZ"/>
              <a:t>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014" y="1497724"/>
            <a:ext cx="6463861" cy="5264099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Když mám prázdniny, chodím rád na brigádu.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Kdy </a:t>
            </a:r>
            <a:r>
              <a:rPr lang="cs-CZ" sz="2400" b="1" dirty="0"/>
              <a:t>chodím rád na brigádu</a:t>
            </a:r>
            <a:r>
              <a:rPr lang="cs-CZ" sz="2400" dirty="0"/>
              <a:t>? = věta hlavní, řídící</a:t>
            </a:r>
          </a:p>
          <a:p>
            <a:pPr marL="0" indent="0">
              <a:buNone/>
            </a:pPr>
            <a:r>
              <a:rPr lang="cs-CZ" sz="2400" dirty="0"/>
              <a:t>Když mám prázdniny. = věta vedlejší, závislá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Skleněné obaly by se měly více recyklovat, abychom lépe chránili přírodu.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Proč </a:t>
            </a:r>
            <a:r>
              <a:rPr lang="cs-CZ" sz="2400" b="1" dirty="0"/>
              <a:t>by se měly skleněné obaly recyklovat</a:t>
            </a:r>
            <a:r>
              <a:rPr lang="cs-CZ" sz="2400" dirty="0"/>
              <a:t>? = VH, řídící</a:t>
            </a:r>
          </a:p>
          <a:p>
            <a:pPr marL="0" indent="0">
              <a:buNone/>
            </a:pPr>
            <a:r>
              <a:rPr lang="cs-CZ" sz="2400" dirty="0"/>
              <a:t>Abychom lépe chránili přírodu. = věta vedlejší, závislá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1743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9E881A4-A468-403A-9941-F8FFD5C68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776A13E8-720F-0845-FC7A-F13656C7F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443" y="1919377"/>
            <a:ext cx="3019248" cy="301924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F168544-607B-491A-8601-3087D0FCE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8703" y="1"/>
            <a:ext cx="742329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558" y="220717"/>
            <a:ext cx="7052441" cy="6463861"/>
          </a:xfrm>
        </p:spPr>
        <p:txBody>
          <a:bodyPr anchor="t">
            <a:normAutofit lnSpcReduction="10000"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Předpokládáme, že se nám úkol podaří splnit a že uspějeme v soutěži družstev, do které jsme se přihlásili.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Co </a:t>
            </a:r>
            <a:r>
              <a:rPr lang="cs-CZ" sz="2400" b="1" dirty="0">
                <a:solidFill>
                  <a:srgbClr val="595959"/>
                </a:solidFill>
              </a:rPr>
              <a:t>předpokládáme</a:t>
            </a:r>
            <a:r>
              <a:rPr lang="cs-CZ" sz="2400" dirty="0">
                <a:solidFill>
                  <a:srgbClr val="595959"/>
                </a:solidFill>
              </a:rPr>
              <a:t>? = VH, řídící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Že se nám úkol podaří splnit. = VV, závislá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Že uspějeme v soutěži družstev. = VV, závislá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595959"/>
                </a:solidFill>
              </a:rPr>
              <a:t>V</a:t>
            </a:r>
            <a:r>
              <a:rPr lang="cs-CZ" sz="2400" dirty="0">
                <a:solidFill>
                  <a:srgbClr val="595959"/>
                </a:solidFill>
              </a:rPr>
              <a:t> jaké </a:t>
            </a:r>
            <a:r>
              <a:rPr lang="cs-CZ" sz="2400" b="1" dirty="0">
                <a:solidFill>
                  <a:srgbClr val="595959"/>
                </a:solidFill>
              </a:rPr>
              <a:t>soutěži družstev uspějeme</a:t>
            </a:r>
            <a:r>
              <a:rPr lang="cs-CZ" sz="2400" dirty="0">
                <a:solidFill>
                  <a:srgbClr val="595959"/>
                </a:solidFill>
              </a:rPr>
              <a:t>? = věta řídící (pro 4. větu)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Do které jsme se přihlásili. = VV, závislá</a:t>
            </a:r>
          </a:p>
          <a:p>
            <a:pPr marL="0" indent="0">
              <a:buNone/>
            </a:pPr>
            <a:endParaRPr lang="cs-CZ" sz="2400" dirty="0">
              <a:solidFill>
                <a:srgbClr val="595959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595959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Nebáli se očekávaného setkání, naopak se na něj těšili, protože se měli konečně poznat osobně.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595959"/>
                </a:solidFill>
              </a:rPr>
              <a:t>Proč se nebáli očekávaného setkání</a:t>
            </a:r>
            <a:r>
              <a:rPr lang="cs-CZ" sz="2400" dirty="0">
                <a:solidFill>
                  <a:srgbClr val="595959"/>
                </a:solidFill>
              </a:rPr>
              <a:t>? = VH, řídící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595959"/>
                </a:solidFill>
              </a:rPr>
              <a:t>Proč se na něj naopak těšili</a:t>
            </a:r>
            <a:r>
              <a:rPr lang="cs-CZ" sz="2400" dirty="0">
                <a:solidFill>
                  <a:srgbClr val="595959"/>
                </a:solidFill>
              </a:rPr>
              <a:t>? = VH, řídící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Protože se měli poznat osobně. = VV, závislá</a:t>
            </a:r>
            <a:endParaRPr lang="cs-CZ" sz="18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5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9E881A4-A468-403A-9941-F8FFD5C68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hyba">
            <a:extLst>
              <a:ext uri="{FF2B5EF4-FFF2-40B4-BE49-F238E27FC236}">
                <a16:creationId xmlns:a16="http://schemas.microsoft.com/office/drawing/2014/main" id="{8FE9D373-AC06-70F8-0D67-3E30F038F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443" y="1919377"/>
            <a:ext cx="3019248" cy="301924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F168544-607B-491A-8601-3087D0FCE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8703" y="1"/>
            <a:ext cx="7423298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8703" y="304800"/>
            <a:ext cx="7270897" cy="6553199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Uchazeč musí předložit kopii dokladu o vzdělání, kterého dosáhl, a uvést, na které škole vzdělání získal.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O jakém </a:t>
            </a:r>
            <a:r>
              <a:rPr lang="cs-CZ" sz="2400" b="1" dirty="0">
                <a:solidFill>
                  <a:srgbClr val="595959"/>
                </a:solidFill>
              </a:rPr>
              <a:t>vzdělání musí předložit kopii</a:t>
            </a:r>
            <a:r>
              <a:rPr lang="cs-CZ" sz="2400" dirty="0">
                <a:solidFill>
                  <a:srgbClr val="595959"/>
                </a:solidFill>
              </a:rPr>
              <a:t>? = VH, řídící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Kterého dosáhl. = VV, závislá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Co </a:t>
            </a:r>
            <a:r>
              <a:rPr lang="cs-CZ" sz="2400" b="1" dirty="0">
                <a:solidFill>
                  <a:srgbClr val="595959"/>
                </a:solidFill>
              </a:rPr>
              <a:t>musí uvést</a:t>
            </a:r>
            <a:r>
              <a:rPr lang="cs-CZ" sz="2400" dirty="0">
                <a:solidFill>
                  <a:srgbClr val="595959"/>
                </a:solidFill>
              </a:rPr>
              <a:t>? = VH, řídící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Na které škole vzdělání získal. = VV, závislá</a:t>
            </a:r>
          </a:p>
          <a:p>
            <a:pPr marL="0" indent="0">
              <a:buNone/>
            </a:pPr>
            <a:endParaRPr lang="cs-CZ" sz="2400" dirty="0">
              <a:solidFill>
                <a:srgbClr val="595959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E-mailová komunikace má mnoho výhod, ale jsou s ní spojena i jistá rizika, z nichž největší představují počítačové viry.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E-mailová komunikace má mnoho výhod. = VH (ale není řídící, protože se s ní na žádnou větu neptám)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Jaká </a:t>
            </a:r>
            <a:r>
              <a:rPr lang="cs-CZ" sz="2400" b="1" dirty="0">
                <a:solidFill>
                  <a:srgbClr val="595959"/>
                </a:solidFill>
              </a:rPr>
              <a:t>rizika jsou s ní spojena</a:t>
            </a:r>
            <a:r>
              <a:rPr lang="cs-CZ" sz="2400" dirty="0">
                <a:solidFill>
                  <a:srgbClr val="595959"/>
                </a:solidFill>
              </a:rPr>
              <a:t>? = VH, řídící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595959"/>
                </a:solidFill>
              </a:rPr>
              <a:t>Z nichž největší představují viry. = VV, závislá</a:t>
            </a:r>
          </a:p>
          <a:p>
            <a:pPr marL="0" indent="0">
              <a:buNone/>
            </a:pPr>
            <a:endParaRPr lang="cs-CZ" sz="8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3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45BFF-94EA-4624-B78B-9D5CD016C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PROCVIČUJ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BB7A2F-3AA9-4670-B730-1365B343D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Věta hlavní a vedlejší - Kvíz (wordwall.net)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682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Procvičuj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https://www.skolasnadhledem.cz/game/337</a:t>
            </a:r>
            <a:endParaRPr lang="cs-CZ" dirty="0"/>
          </a:p>
          <a:p>
            <a:r>
              <a:rPr lang="cs-CZ" dirty="0">
                <a:hlinkClick r:id="rId3"/>
              </a:rPr>
              <a:t>https://www.skolasnadhledem.cz/game/355</a:t>
            </a:r>
            <a:endParaRPr lang="cs-CZ" dirty="0"/>
          </a:p>
          <a:p>
            <a:r>
              <a:rPr lang="cs-CZ" dirty="0">
                <a:hlinkClick r:id="rId4"/>
              </a:rPr>
              <a:t>https://www.skolasnadhledem.cz/game/602</a:t>
            </a:r>
            <a:endParaRPr lang="cs-CZ" dirty="0"/>
          </a:p>
          <a:p>
            <a:r>
              <a:rPr lang="cs-CZ" dirty="0">
                <a:hlinkClick r:id="rId5"/>
              </a:rPr>
              <a:t>https://www.skolasnadhledem.cz/game/856</a:t>
            </a:r>
            <a:endParaRPr lang="cs-CZ" dirty="0">
              <a:hlinkClick r:id="" action="ppaction://noaction"/>
            </a:endParaRPr>
          </a:p>
          <a:p>
            <a:r>
              <a:rPr lang="cs-CZ" dirty="0">
                <a:hlinkClick r:id="" action="ppaction://noaction"/>
              </a:rPr>
              <a:t>https://www.skolasnadhledem.cz/game/659</a:t>
            </a:r>
            <a:endParaRPr lang="cs-CZ" dirty="0"/>
          </a:p>
          <a:p>
            <a:r>
              <a:rPr lang="cs-CZ" dirty="0">
                <a:hlinkClick r:id="rId6"/>
              </a:rPr>
              <a:t>https://www.skolasnadhledem.cz/game/927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91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9BECA4-44E5-41EC-BD30-526008C68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dirty="0"/>
              <a:t>PŘIPRAVUJEME SE NA PZK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8DC144-7838-B839-196E-A80EBA60C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45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762F7F-29DF-46D8-B462-10AF2B1B1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Druhy přívlastku – procvičování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5AF16-2927-4555-B051-0F40382C9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>
                <a:hlinkClick r:id="rId2"/>
              </a:rPr>
              <a:t>Přívlastky - Třídění skupin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3"/>
              </a:rPr>
              <a:t>Opakování - Větné členy (přívlastky, přístavek...) - Spojte odpovídající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89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056">
            <a:extLst>
              <a:ext uri="{FF2B5EF4-FFF2-40B4-BE49-F238E27FC236}">
                <a16:creationId xmlns:a16="http://schemas.microsoft.com/office/drawing/2014/main" id="{80E5FECD-C9FF-49B3-B1FD-6B2D855C4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978F182-414A-4E6C-9AB7-28FBB01FD8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74815" y="798703"/>
            <a:ext cx="5221185" cy="3072015"/>
          </a:xfrm>
        </p:spPr>
        <p:txBody>
          <a:bodyPr anchor="b"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Věta jednoduchá a souvětí </a:t>
            </a:r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4" name="Graphic 2053" descr="Zaškrtnutí">
            <a:extLst>
              <a:ext uri="{FF2B5EF4-FFF2-40B4-BE49-F238E27FC236}">
                <a16:creationId xmlns:a16="http://schemas.microsoft.com/office/drawing/2014/main" id="{5C6C9301-B418-98CE-68A1-236B8FBA7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046" y="1209578"/>
            <a:ext cx="4055897" cy="4055897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</p:spPr>
      </p:pic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5" name="Freeform: Shape 2064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67" name="Freeform: Shape 2066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69" name="Freeform: Shape 2068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0" name="Rectangle 307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: Shape 308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85AC095F-82E4-4F95-A89E-F9D0B7ADB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Věta jednoduchá </a:t>
            </a:r>
          </a:p>
        </p:txBody>
      </p:sp>
      <p:sp>
        <p:nvSpPr>
          <p:cNvPr id="3084" name="Arc 308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AEB6801-9431-4C35-8D4D-6ACA06155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má jeden podmět a jeden přísudek</a:t>
            </a:r>
          </a:p>
          <a:p>
            <a:r>
              <a:rPr lang="cs-CZ" altLang="cs-CZ"/>
              <a:t>př.: Na nádraží </a:t>
            </a:r>
            <a:r>
              <a:rPr lang="cs-CZ" altLang="cs-CZ" u="sng"/>
              <a:t>přijel vlak</a:t>
            </a:r>
            <a:r>
              <a:rPr lang="cs-CZ" altLang="cs-CZ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4103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6" name="Freeform: Shape 4105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0704096-BBF4-438C-98A5-EEADF16FE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Souvětí</a:t>
            </a:r>
          </a:p>
        </p:txBody>
      </p:sp>
      <p:sp>
        <p:nvSpPr>
          <p:cNvPr id="4108" name="Arc 4107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A775BE-068C-4329-A4E9-458958B1F4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 je spojení dvou a více vět jednoduchých </a:t>
            </a:r>
            <a:r>
              <a:rPr lang="cs-CZ" altLang="cs-CZ">
                <a:sym typeface="Symbol" panose="05050102010706020507" pitchFamily="18" charset="2"/>
              </a:rPr>
              <a:t> má více podmětů a přísudků</a:t>
            </a:r>
          </a:p>
          <a:p>
            <a:r>
              <a:rPr lang="cs-CZ" altLang="cs-CZ">
                <a:sym typeface="Symbol" panose="05050102010706020507" pitchFamily="18" charset="2"/>
              </a:rPr>
              <a:t>počet vět v souvětí určujeme podle počtu přísudků</a:t>
            </a:r>
          </a:p>
          <a:p>
            <a:r>
              <a:rPr lang="cs-CZ" altLang="cs-CZ">
                <a:sym typeface="Symbol" panose="05050102010706020507" pitchFamily="18" charset="2"/>
              </a:rPr>
              <a:t>Na nádraží </a:t>
            </a:r>
            <a:r>
              <a:rPr lang="cs-CZ" altLang="cs-CZ" u="sng">
                <a:sym typeface="Symbol" panose="05050102010706020507" pitchFamily="18" charset="2"/>
              </a:rPr>
              <a:t>přijel vlak</a:t>
            </a:r>
            <a:r>
              <a:rPr lang="cs-CZ" altLang="cs-CZ">
                <a:sym typeface="Symbol" panose="05050102010706020507" pitchFamily="18" charset="2"/>
              </a:rPr>
              <a:t> a </a:t>
            </a:r>
            <a:r>
              <a:rPr lang="cs-CZ" altLang="cs-CZ" u="sng">
                <a:sym typeface="Symbol" panose="05050102010706020507" pitchFamily="18" charset="2"/>
              </a:rPr>
              <a:t>cestující vystoupili</a:t>
            </a:r>
            <a:r>
              <a:rPr lang="cs-CZ" altLang="cs-CZ">
                <a:sym typeface="Symbol" panose="05050102010706020507" pitchFamily="18" charset="2"/>
              </a:rPr>
              <a:t>. </a:t>
            </a:r>
          </a:p>
          <a:p>
            <a:pPr>
              <a:buFontTx/>
              <a:buNone/>
            </a:pPr>
            <a:r>
              <a:rPr lang="cs-CZ" altLang="cs-CZ">
                <a:sym typeface="Symbol" panose="05050102010706020507" pitchFamily="18" charset="2"/>
              </a:rPr>
              <a:t> 2 věty – souvětí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E35916-3FCF-465C-93F9-1D507B0F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Věta hlavní a vedlejší </a:t>
            </a:r>
          </a:p>
        </p:txBody>
      </p:sp>
    </p:spTree>
    <p:extLst>
      <p:ext uri="{BB962C8B-B14F-4D97-AF65-F5344CB8AC3E}">
        <p14:creationId xmlns:p14="http://schemas.microsoft.com/office/powerpoint/2010/main" val="231455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Rozlišení věty hlavní a vedlejší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3512" y="1052736"/>
            <a:ext cx="8784976" cy="561662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Věta hlavní (VH)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/>
              <a:t>- v souvětí musí být vždy </a:t>
            </a:r>
            <a:r>
              <a:rPr lang="cs-CZ" b="1" dirty="0"/>
              <a:t>alespoň</a:t>
            </a:r>
            <a:r>
              <a:rPr lang="cs-CZ" dirty="0"/>
              <a:t> jedna.</a:t>
            </a:r>
          </a:p>
          <a:p>
            <a:pPr marL="0" indent="0">
              <a:buNone/>
            </a:pPr>
            <a:r>
              <a:rPr lang="cs-CZ" dirty="0"/>
              <a:t>- gramaticky nezávisí na jiné větě, mohla by klidně fungovat i samostatně mimo souvětí jako věta jednoduchá.</a:t>
            </a:r>
          </a:p>
          <a:p>
            <a:pPr marL="457200" lvl="1" indent="0">
              <a:buNone/>
            </a:pPr>
            <a:r>
              <a:rPr lang="cs-CZ" dirty="0"/>
              <a:t>Př.: </a:t>
            </a:r>
            <a:r>
              <a:rPr lang="cs-CZ" b="1" i="1" dirty="0"/>
              <a:t>Bála se (VH1)</a:t>
            </a:r>
            <a:r>
              <a:rPr lang="cs-CZ" i="1" dirty="0"/>
              <a:t> a </a:t>
            </a:r>
            <a:r>
              <a:rPr lang="cs-CZ" b="1" i="1" dirty="0"/>
              <a:t>doufala (VH2)</a:t>
            </a:r>
            <a:r>
              <a:rPr lang="cs-CZ" i="1" dirty="0"/>
              <a:t>, že ten zlý sen brzy skončí (VV).</a:t>
            </a:r>
            <a:r>
              <a:rPr lang="cs-CZ" dirty="0"/>
              <a:t> → Bála se. Doufala, že ten zlý sen brzy skončí.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nelze se na ni nijak zeptat (naopak se pomocí věty hlavní ptáme na větu vedlejší).</a:t>
            </a:r>
          </a:p>
          <a:p>
            <a:pPr marL="457200" lvl="1" indent="0">
              <a:buNone/>
            </a:pPr>
            <a:r>
              <a:rPr lang="cs-CZ" dirty="0"/>
              <a:t>Př.: </a:t>
            </a:r>
            <a:r>
              <a:rPr lang="cs-CZ" i="1" dirty="0"/>
              <a:t>Když bude pršet (VV), </a:t>
            </a:r>
            <a:r>
              <a:rPr lang="cs-CZ" b="1" i="1" dirty="0"/>
              <a:t>nepůjdeme na výlet</a:t>
            </a:r>
            <a:r>
              <a:rPr lang="cs-CZ" i="1" dirty="0"/>
              <a:t> (VH).</a:t>
            </a:r>
            <a:r>
              <a:rPr lang="cs-CZ" dirty="0"/>
              <a:t>   </a:t>
            </a:r>
          </a:p>
          <a:p>
            <a:pPr marL="457200" lvl="1" indent="0">
              <a:buNone/>
            </a:pPr>
            <a:r>
              <a:rPr lang="cs-CZ" dirty="0"/>
              <a:t>Kdy </a:t>
            </a:r>
            <a:r>
              <a:rPr lang="cs-CZ" b="1" dirty="0"/>
              <a:t>nepůjdeme na výlet</a:t>
            </a:r>
            <a:r>
              <a:rPr lang="cs-CZ" dirty="0"/>
              <a:t>? Když bude pršet (VV).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9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 postupovat?</a:t>
            </a: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b="1" i="1" dirty="0"/>
              <a:t>Dárky, které udělají největší radost, nestojí většinou mnoho peněz, ale často stojí mnoho práce, protože bývají vyrobené ručně. </a:t>
            </a:r>
          </a:p>
          <a:p>
            <a:pPr marL="0" indent="0">
              <a:buNone/>
            </a:pPr>
            <a:endParaRPr lang="cs-CZ" b="1" i="1" dirty="0"/>
          </a:p>
          <a:p>
            <a:pPr marL="514350" indent="-514350">
              <a:buAutoNum type="arabicParenR"/>
            </a:pPr>
            <a:r>
              <a:rPr lang="cs-CZ" dirty="0"/>
              <a:t>Zjistím počet vět v souvětí – musím spočítat přísudky = slovesa (počet přísudků = počet vět)</a:t>
            </a:r>
          </a:p>
          <a:p>
            <a:pPr marL="0" indent="0">
              <a:buNone/>
            </a:pPr>
            <a:r>
              <a:rPr lang="cs-CZ" dirty="0"/>
              <a:t>4 přísudky = 4 věty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12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750</Words>
  <Application>Microsoft Office PowerPoint</Application>
  <PresentationFormat>Širokoúhlá obrazovka</PresentationFormat>
  <Paragraphs>84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Motiv Office</vt:lpstr>
      <vt:lpstr>Věta hlavní a vedlejší</vt:lpstr>
      <vt:lpstr>PŘIPRAVUJEME SE NA PZK</vt:lpstr>
      <vt:lpstr>Druhy přívlastku – procvičování </vt:lpstr>
      <vt:lpstr>Věta jednoduchá a souvětí </vt:lpstr>
      <vt:lpstr>Věta jednoduchá </vt:lpstr>
      <vt:lpstr>Souvětí</vt:lpstr>
      <vt:lpstr>Věta hlavní a vedlejší </vt:lpstr>
      <vt:lpstr>Rozlišení věty hlavní a vedlejší</vt:lpstr>
      <vt:lpstr>Jak postupovat?</vt:lpstr>
      <vt:lpstr>Jak postupovat?</vt:lpstr>
      <vt:lpstr>Jak postupovat?</vt:lpstr>
      <vt:lpstr>Procvičování</vt:lpstr>
      <vt:lpstr>Prezentace aplikace PowerPoint</vt:lpstr>
      <vt:lpstr>Prezentace aplikace PowerPoint</vt:lpstr>
      <vt:lpstr>PROCVIČUJ </vt:lpstr>
      <vt:lpstr>Procvičuj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hlavní a vedlejší</dc:title>
  <dc:creator>Smetanová, Jana</dc:creator>
  <cp:lastModifiedBy>Smetanová, Jana</cp:lastModifiedBy>
  <cp:revision>2</cp:revision>
  <dcterms:created xsi:type="dcterms:W3CDTF">2023-03-21T12:57:56Z</dcterms:created>
  <dcterms:modified xsi:type="dcterms:W3CDTF">2025-03-11T17:24:10Z</dcterms:modified>
</cp:coreProperties>
</file>