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2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01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01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7113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597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3580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34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553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89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70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89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12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69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846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45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76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9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15530-0FFE-4562-B5C2-0741E4F4F5F1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E6E0999-08C6-4311-BA4B-DF5E4823A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345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cs/resource/32519602/p%C5%99%C3%ADslove%C4%8Dn%C3%A9-ur%C4%8Den%C3%AD-m%C3%ADsta-%C4%8Dasu-zp%C5%AFsobu-a-m%C3%ADr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cs/resource/10673949/pravopi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cs/resource/32050212/p%C5%99edm%C4%9Bt-rozv%C3%ADjej%C3%ADc%C3%AD-v%C4%9Btn%C3%BD-%C4%8Dlen" TargetMode="External"/><Relationship Id="rId2" Type="http://schemas.openxmlformats.org/officeDocument/2006/relationships/hyperlink" Target="https://wordwall.net/cs/resource/53886017/p%C5%99edm%C4%9Bt-p%C3%A1d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446544-EE96-6D7E-9407-CA0FE828BC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 l="16724" r="24296" b="1"/>
          <a:stretch/>
        </p:blipFill>
        <p:spPr>
          <a:xfrm>
            <a:off x="5123543" y="-1"/>
            <a:ext cx="7065281" cy="6858001"/>
          </a:xfrm>
          <a:custGeom>
            <a:avLst/>
            <a:gdLst/>
            <a:ahLst/>
            <a:cxnLst/>
            <a:rect l="l" t="t" r="r" b="b"/>
            <a:pathLst>
              <a:path w="7065281" h="6858001">
                <a:moveTo>
                  <a:pt x="379987" y="0"/>
                </a:moveTo>
                <a:lnTo>
                  <a:pt x="7065281" y="0"/>
                </a:lnTo>
                <a:lnTo>
                  <a:pt x="7065281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2D7C21-A0E8-4762-8B74-6F4C3F31E1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866" y="1678666"/>
            <a:ext cx="5123515" cy="2369093"/>
          </a:xfrm>
        </p:spPr>
        <p:txBody>
          <a:bodyPr>
            <a:normAutofit/>
          </a:bodyPr>
          <a:lstStyle/>
          <a:p>
            <a:r>
              <a:rPr lang="cs-CZ" sz="4800"/>
              <a:t>PŘÍSLOVEČNÉ URČENÍ 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96778D-6C21-48B2-9D08-B817ECF2A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5" y="4050831"/>
            <a:ext cx="5113217" cy="1096901"/>
          </a:xfrm>
        </p:spPr>
        <p:txBody>
          <a:bodyPr>
            <a:normAutofit/>
          </a:bodyPr>
          <a:lstStyle/>
          <a:p>
            <a:endParaRPr lang="cs-CZ" sz="16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06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1AB3AE-8597-458D-A853-6A14007EB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 příslovečná určení místa, času a způsobu.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845FCFB-C5C4-42B0-BBF2-262DA21CC5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229" y="2340012"/>
            <a:ext cx="9153177" cy="3110877"/>
          </a:xfrm>
        </p:spPr>
      </p:pic>
    </p:spTree>
    <p:extLst>
      <p:ext uri="{BB962C8B-B14F-4D97-AF65-F5344CB8AC3E}">
        <p14:creationId xmlns:p14="http://schemas.microsoft.com/office/powerpoint/2010/main" val="2655751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64150E-B42C-4744-843F-C4A1083B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 míry (</a:t>
            </a:r>
            <a:r>
              <a:rPr lang="cs-CZ" dirty="0" err="1"/>
              <a:t>PUMí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42CF1-F5A9-4D4A-A4A5-38775F648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ptáme se na něj </a:t>
            </a:r>
            <a:r>
              <a:rPr lang="cs-CZ" b="1" dirty="0"/>
              <a:t>jak moc, jak mnoho, kolik, o kolik, do jaké míry? </a:t>
            </a:r>
          </a:p>
          <a:p>
            <a:r>
              <a:rPr lang="cs-CZ" dirty="0"/>
              <a:t>Měří už </a:t>
            </a:r>
            <a:r>
              <a:rPr lang="cs-CZ" dirty="0">
                <a:solidFill>
                  <a:srgbClr val="FF0000"/>
                </a:solidFill>
              </a:rPr>
              <a:t>dva metry. </a:t>
            </a:r>
          </a:p>
          <a:p>
            <a:r>
              <a:rPr lang="cs-CZ" dirty="0"/>
              <a:t>Vlak se zpozdil </a:t>
            </a:r>
            <a:r>
              <a:rPr lang="cs-CZ" dirty="0">
                <a:solidFill>
                  <a:srgbClr val="FF0000"/>
                </a:solidFill>
              </a:rPr>
              <a:t>o hodinu. </a:t>
            </a:r>
          </a:p>
          <a:p>
            <a:r>
              <a:rPr lang="cs-CZ" dirty="0"/>
              <a:t>Byl unavený </a:t>
            </a:r>
            <a:r>
              <a:rPr lang="cs-CZ" dirty="0">
                <a:solidFill>
                  <a:srgbClr val="FF0000"/>
                </a:solidFill>
              </a:rPr>
              <a:t>až hrůza. </a:t>
            </a:r>
          </a:p>
          <a:p>
            <a:r>
              <a:rPr lang="cs-CZ" dirty="0"/>
              <a:t>Umí to </a:t>
            </a:r>
            <a:r>
              <a:rPr lang="cs-CZ" dirty="0">
                <a:solidFill>
                  <a:srgbClr val="FF0000"/>
                </a:solidFill>
              </a:rPr>
              <a:t>docela </a:t>
            </a:r>
            <a:r>
              <a:rPr lang="cs-CZ" dirty="0"/>
              <a:t>dobře.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PAMATUJ: PU míry vyjadřuje množství, intenzitu děje či vlastnosti, zatímco PU způsobu označuje kvalitu. </a:t>
            </a:r>
          </a:p>
          <a:p>
            <a:pPr marL="0" indent="0">
              <a:buNone/>
            </a:pPr>
            <a:r>
              <a:rPr lang="cs-CZ" dirty="0"/>
              <a:t>Srovnej: </a:t>
            </a:r>
            <a:r>
              <a:rPr lang="cs-CZ" dirty="0">
                <a:solidFill>
                  <a:srgbClr val="FF0000"/>
                </a:solidFill>
              </a:rPr>
              <a:t>Hodně</a:t>
            </a:r>
            <a:r>
              <a:rPr lang="cs-CZ" dirty="0"/>
              <a:t> jsme si povídali. (</a:t>
            </a:r>
            <a:r>
              <a:rPr lang="cs-CZ" dirty="0">
                <a:solidFill>
                  <a:srgbClr val="FF0000"/>
                </a:solidFill>
              </a:rPr>
              <a:t>Jak moc?  PU míry</a:t>
            </a:r>
            <a:r>
              <a:rPr lang="cs-CZ" dirty="0"/>
              <a:t>) × </a:t>
            </a:r>
            <a:r>
              <a:rPr lang="cs-CZ" dirty="0">
                <a:solidFill>
                  <a:srgbClr val="00B050"/>
                </a:solidFill>
              </a:rPr>
              <a:t>Vesele</a:t>
            </a:r>
            <a:r>
              <a:rPr lang="cs-CZ" dirty="0"/>
              <a:t> jsme si povídali. (</a:t>
            </a:r>
            <a:r>
              <a:rPr lang="cs-CZ" dirty="0">
                <a:solidFill>
                  <a:srgbClr val="00B050"/>
                </a:solidFill>
              </a:rPr>
              <a:t>Jak?  PU způsobu).</a:t>
            </a:r>
          </a:p>
        </p:txBody>
      </p:sp>
    </p:spTree>
    <p:extLst>
      <p:ext uri="{BB962C8B-B14F-4D97-AF65-F5344CB8AC3E}">
        <p14:creationId xmlns:p14="http://schemas.microsoft.com/office/powerpoint/2010/main" val="127893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D8E56-8ED0-4BC3-8D48-A9D6FAA4E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opakování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449E8C-BECC-41AC-9602-4883240C7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Příslovečné určení místa, času, způsobu a míry - Třídění skupin (wordwall.net)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66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B0F10C-084C-49C2-B072-D0AA24E9A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mi dnes dařilo? 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BA0A29DA-86B9-4058-A8B8-571A7712CD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171673"/>
              </p:ext>
            </p:extLst>
          </p:nvPr>
        </p:nvGraphicFramePr>
        <p:xfrm>
          <a:off x="1692116" y="3178413"/>
          <a:ext cx="6567805" cy="27651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88845">
                  <a:extLst>
                    <a:ext uri="{9D8B030D-6E8A-4147-A177-3AD203B41FA5}">
                      <a16:colId xmlns:a16="http://schemas.microsoft.com/office/drawing/2014/main" val="1900113030"/>
                    </a:ext>
                  </a:extLst>
                </a:gridCol>
                <a:gridCol w="2189480">
                  <a:extLst>
                    <a:ext uri="{9D8B030D-6E8A-4147-A177-3AD203B41FA5}">
                      <a16:colId xmlns:a16="http://schemas.microsoft.com/office/drawing/2014/main" val="1347449604"/>
                    </a:ext>
                  </a:extLst>
                </a:gridCol>
                <a:gridCol w="2189480">
                  <a:extLst>
                    <a:ext uri="{9D8B030D-6E8A-4147-A177-3AD203B41FA5}">
                      <a16:colId xmlns:a16="http://schemas.microsoft.com/office/drawing/2014/main" val="1253878984"/>
                    </a:ext>
                  </a:extLst>
                </a:gridCol>
              </a:tblGrid>
              <a:tr h="1382594">
                <a:tc>
                  <a:txBody>
                    <a:bodyPr/>
                    <a:lstStyle/>
                    <a:p>
                      <a:pPr algn="ctr" hangingPunct="0"/>
                      <a:endParaRPr lang="cs-CZ" sz="1200" kern="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/>
                      <a:endParaRPr lang="cs-CZ" sz="12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/>
                      <a:endParaRPr lang="cs-CZ" sz="1200" kern="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9293005"/>
                  </a:ext>
                </a:extLst>
              </a:tr>
              <a:tr h="1382594">
                <a:tc>
                  <a:txBody>
                    <a:bodyPr/>
                    <a:lstStyle/>
                    <a:p>
                      <a:pPr algn="ctr" hangingPunct="0"/>
                      <a:r>
                        <a:rPr lang="cs-CZ" sz="2400" kern="50" dirty="0">
                          <a:effectLst/>
                        </a:rPr>
                        <a:t>Výborně.</a:t>
                      </a:r>
                      <a:endParaRPr lang="cs-CZ" sz="2400" kern="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cs-CZ" sz="2400" kern="50" dirty="0">
                          <a:effectLst/>
                        </a:rPr>
                        <a:t>Pár chybiček se vloudilo.</a:t>
                      </a:r>
                      <a:endParaRPr lang="cs-CZ" sz="2400" kern="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cs-CZ" sz="2400" kern="50" dirty="0">
                          <a:effectLst/>
                        </a:rPr>
                        <a:t>Dnes se mi moc nedařilo.</a:t>
                      </a:r>
                      <a:endParaRPr lang="cs-CZ" sz="2400" kern="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0285116"/>
                  </a:ext>
                </a:extLst>
              </a:tr>
            </a:tbl>
          </a:graphicData>
        </a:graphic>
      </p:graphicFrame>
      <p:grpSp>
        <p:nvGrpSpPr>
          <p:cNvPr id="7" name="Plátno 6">
            <a:extLst>
              <a:ext uri="{FF2B5EF4-FFF2-40B4-BE49-F238E27FC236}">
                <a16:creationId xmlns:a16="http://schemas.microsoft.com/office/drawing/2014/main" id="{CC910C84-5E7A-4261-B770-FBD0F94A3DE9}"/>
              </a:ext>
            </a:extLst>
          </p:cNvPr>
          <p:cNvGrpSpPr/>
          <p:nvPr/>
        </p:nvGrpSpPr>
        <p:grpSpPr>
          <a:xfrm>
            <a:off x="1692116" y="3257550"/>
            <a:ext cx="1981200" cy="1219200"/>
            <a:chOff x="0" y="0"/>
            <a:chExt cx="1981200" cy="1219200"/>
          </a:xfrm>
        </p:grpSpPr>
        <p:sp>
          <p:nvSpPr>
            <p:cNvPr id="8" name="Obdélník 7">
              <a:extLst>
                <a:ext uri="{FF2B5EF4-FFF2-40B4-BE49-F238E27FC236}">
                  <a16:creationId xmlns:a16="http://schemas.microsoft.com/office/drawing/2014/main" id="{C4808DDD-516B-4635-94D1-2A0B20EF441D}"/>
                </a:ext>
              </a:extLst>
            </p:cNvPr>
            <p:cNvSpPr/>
            <p:nvPr/>
          </p:nvSpPr>
          <p:spPr>
            <a:xfrm>
              <a:off x="0" y="0"/>
              <a:ext cx="1981200" cy="1219200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AutoShape 4">
              <a:extLst>
                <a:ext uri="{FF2B5EF4-FFF2-40B4-BE49-F238E27FC236}">
                  <a16:creationId xmlns:a16="http://schemas.microsoft.com/office/drawing/2014/main" id="{9E92F0DE-64F9-4ADC-AF04-9E8A6FA1A8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273" y="127564"/>
              <a:ext cx="914379" cy="914400"/>
            </a:xfrm>
            <a:prstGeom prst="smileyFace">
              <a:avLst>
                <a:gd name="adj" fmla="val 465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10" name="Veselý obličej 9">
            <a:extLst>
              <a:ext uri="{FF2B5EF4-FFF2-40B4-BE49-F238E27FC236}">
                <a16:creationId xmlns:a16="http://schemas.microsoft.com/office/drawing/2014/main" id="{72DD430A-F740-447B-8199-9F61BD037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0688" y="3385114"/>
            <a:ext cx="914400" cy="914400"/>
          </a:xfrm>
          <a:prstGeom prst="smileyFace">
            <a:avLst>
              <a:gd name="adj" fmla="val -4653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11" name="Veselý obličej 10">
            <a:extLst>
              <a:ext uri="{FF2B5EF4-FFF2-40B4-BE49-F238E27FC236}">
                <a16:creationId xmlns:a16="http://schemas.microsoft.com/office/drawing/2014/main" id="{8BBF5E47-ED01-4995-863B-3075CE8FD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5018" y="3409950"/>
            <a:ext cx="914400" cy="914400"/>
          </a:xfrm>
          <a:prstGeom prst="smileyFace">
            <a:avLst>
              <a:gd name="adj" fmla="val 556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747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3D2E9-0F97-4784-B1E2-C31F205D8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 PRAVOPISU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E36B77-DCA8-4914-AADF-E1FD8AAD3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hlinkClick r:id="rId2"/>
              </a:rPr>
              <a:t>Pravopis - Kvíz (wordwall.net)</a:t>
            </a:r>
            <a:endParaRPr lang="cs-CZ" dirty="0"/>
          </a:p>
          <a:p>
            <a:endParaRPr lang="cs-CZ" dirty="0"/>
          </a:p>
          <a:p>
            <a:pPr algn="l"/>
            <a:r>
              <a:rPr lang="cs-CZ" sz="1800" b="1" i="0" u="none" strike="noStrike" baseline="0" dirty="0">
                <a:latin typeface="OpenSans-Bold"/>
              </a:rPr>
              <a:t>Vymysli věty s několikanásobnými podměty tak, aby jim odpovídala koncovka přísudku. </a:t>
            </a:r>
          </a:p>
          <a:p>
            <a:pPr algn="l"/>
            <a:r>
              <a:rPr lang="cs-CZ" sz="1800" b="0" i="0" u="none" strike="noStrike" baseline="0" dirty="0">
                <a:latin typeface="OpenSans-Regular"/>
              </a:rPr>
              <a:t>zmizeli</a:t>
            </a:r>
          </a:p>
          <a:p>
            <a:pPr algn="l"/>
            <a:r>
              <a:rPr lang="cs-CZ" sz="1800" b="0" i="0" u="none" strike="noStrike" baseline="0" dirty="0">
                <a:latin typeface="OpenSans-Regular"/>
              </a:rPr>
              <a:t>střídaly se</a:t>
            </a:r>
          </a:p>
          <a:p>
            <a:pPr algn="l"/>
            <a:r>
              <a:rPr lang="cs-CZ" sz="1800" b="0" i="0" u="none" strike="noStrike" baseline="0" dirty="0">
                <a:latin typeface="OpenSans-Regular"/>
              </a:rPr>
              <a:t>sešly se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59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4328A-DF23-4D70-BC4C-142D911C2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70348" cy="1320800"/>
          </a:xfrm>
        </p:spPr>
        <p:txBody>
          <a:bodyPr>
            <a:normAutofit fontScale="90000"/>
          </a:bodyPr>
          <a:lstStyle/>
          <a:p>
            <a:r>
              <a:rPr lang="cs-CZ" dirty="0"/>
              <a:t>Zjisti tajný kód k otevření trezoru. Pokud je tvrzení správné, zapiš 1, pokud je špatné, tak 0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20E4F0FA-B01C-440D-AC1A-ECAE1B100C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961"/>
          <a:stretch/>
        </p:blipFill>
        <p:spPr>
          <a:xfrm>
            <a:off x="382059" y="1854864"/>
            <a:ext cx="8048978" cy="4260186"/>
          </a:xfrm>
        </p:spPr>
      </p:pic>
    </p:spTree>
    <p:extLst>
      <p:ext uri="{BB962C8B-B14F-4D97-AF65-F5344CB8AC3E}">
        <p14:creationId xmlns:p14="http://schemas.microsoft.com/office/powerpoint/2010/main" val="1181091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4328A-DF23-4D70-BC4C-142D911C2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70348" cy="1320800"/>
          </a:xfrm>
        </p:spPr>
        <p:txBody>
          <a:bodyPr>
            <a:normAutofit fontScale="90000"/>
          </a:bodyPr>
          <a:lstStyle/>
          <a:p>
            <a:r>
              <a:rPr lang="cs-CZ" dirty="0"/>
              <a:t>Zjisti tajný kód k otevření trezoru. Pokud je tvrzení správné, zapiš 1, pokud je špatné, tak 0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31F3617-4154-43F1-914C-4636AF23A0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174" y="1665426"/>
            <a:ext cx="8702025" cy="4582973"/>
          </a:xfrm>
        </p:spPr>
      </p:pic>
    </p:spTree>
    <p:extLst>
      <p:ext uri="{BB962C8B-B14F-4D97-AF65-F5344CB8AC3E}">
        <p14:creationId xmlns:p14="http://schemas.microsoft.com/office/powerpoint/2010/main" val="1623466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8AA6D6-BBA9-46FF-9DC9-B17E0CF80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předmět a co o něm víme?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00EF64-171C-4C58-A6B4-F66935F76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Předmět (pády) - Kvíz (wordwall.net)</a:t>
            </a:r>
            <a:endParaRPr lang="cs-CZ" dirty="0"/>
          </a:p>
          <a:p>
            <a:r>
              <a:rPr lang="cs-CZ" dirty="0">
                <a:hlinkClick r:id="rId3"/>
              </a:rPr>
              <a:t>Předmět - rozvíjející větný člen - Kvíz (wordwall.net)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Vymysli ke slovesům předměty. Pozor na to, aby slova byla ve správném pádě.</a:t>
            </a:r>
          </a:p>
          <a:p>
            <a:pPr marL="0" indent="0">
              <a:buNone/>
            </a:pPr>
            <a:r>
              <a:rPr lang="cs-CZ" dirty="0"/>
              <a:t>kamarádit .........................(7. p.) </a:t>
            </a:r>
          </a:p>
          <a:p>
            <a:pPr marL="0" indent="0">
              <a:buNone/>
            </a:pPr>
            <a:r>
              <a:rPr lang="cs-CZ" dirty="0"/>
              <a:t>připravit ...........................(4. p.) </a:t>
            </a:r>
          </a:p>
          <a:p>
            <a:pPr marL="0" indent="0">
              <a:buNone/>
            </a:pPr>
            <a:r>
              <a:rPr lang="cs-CZ" dirty="0"/>
              <a:t>ukázat ........................... (3. p.) ........................... (4. p.) </a:t>
            </a:r>
          </a:p>
          <a:p>
            <a:pPr marL="0" indent="0">
              <a:buNone/>
            </a:pPr>
            <a:r>
              <a:rPr lang="cs-CZ" dirty="0"/>
              <a:t>vyprávět ........................... (6. p.)........................... (3. p.)</a:t>
            </a:r>
          </a:p>
        </p:txBody>
      </p:sp>
    </p:spTree>
    <p:extLst>
      <p:ext uri="{BB962C8B-B14F-4D97-AF65-F5344CB8AC3E}">
        <p14:creationId xmlns:p14="http://schemas.microsoft.com/office/powerpoint/2010/main" val="272890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C197D9-0937-4B6A-958D-EAAF5017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Pamatuješ si, co je příslovečné určení a co vyjadřuje? Jaké druh PU známe?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2D23F8-1AA0-45AB-8433-6512FB257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rozvíjející větný člen</a:t>
            </a:r>
          </a:p>
          <a:p>
            <a:r>
              <a:rPr lang="cs-CZ" dirty="0"/>
              <a:t>vyjadřuje různé okolnosti, za kterých děj probíhá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PU ČASU</a:t>
            </a:r>
          </a:p>
          <a:p>
            <a:pPr marL="0" indent="0">
              <a:buNone/>
            </a:pPr>
            <a:r>
              <a:rPr lang="cs-CZ" dirty="0"/>
              <a:t>PU MÍSTA</a:t>
            </a:r>
          </a:p>
          <a:p>
            <a:pPr marL="0" indent="0">
              <a:buNone/>
            </a:pPr>
            <a:r>
              <a:rPr lang="cs-CZ" dirty="0"/>
              <a:t>PU ZPŮSOBU</a:t>
            </a:r>
          </a:p>
          <a:p>
            <a:pPr marL="0" indent="0">
              <a:buNone/>
            </a:pPr>
            <a:r>
              <a:rPr lang="cs-CZ" dirty="0"/>
              <a:t>PU MÍRY </a:t>
            </a:r>
          </a:p>
        </p:txBody>
      </p:sp>
    </p:spTree>
    <p:extLst>
      <p:ext uri="{BB962C8B-B14F-4D97-AF65-F5344CB8AC3E}">
        <p14:creationId xmlns:p14="http://schemas.microsoft.com/office/powerpoint/2010/main" val="1456989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918408-EDB1-4623-A9E4-EFA5FD4DC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 času (PUČ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01CF50-13FF-463E-A103-8D5F688BF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ptáme se na něj </a:t>
            </a:r>
            <a:r>
              <a:rPr lang="cs-CZ" sz="2800" b="1" dirty="0">
                <a:solidFill>
                  <a:srgbClr val="FF0000"/>
                </a:solidFill>
              </a:rPr>
              <a:t>kdy, odkdy, dokdy, jak dlouho, jak často? </a:t>
            </a:r>
          </a:p>
          <a:p>
            <a:r>
              <a:rPr lang="cs-CZ" sz="2800" dirty="0"/>
              <a:t>Otec přijede </a:t>
            </a:r>
            <a:r>
              <a:rPr lang="cs-CZ" sz="2800" dirty="0">
                <a:solidFill>
                  <a:srgbClr val="FF0000"/>
                </a:solidFill>
              </a:rPr>
              <a:t>zítra.</a:t>
            </a:r>
            <a:r>
              <a:rPr lang="cs-CZ" sz="2800" dirty="0"/>
              <a:t>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Od soboty </a:t>
            </a:r>
            <a:r>
              <a:rPr lang="cs-CZ" sz="2800" dirty="0"/>
              <a:t>mám zvýšenou teplotu.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Pokaždé </a:t>
            </a:r>
            <a:r>
              <a:rPr lang="cs-CZ" sz="2800" dirty="0"/>
              <a:t>se mi tam líbilo.</a:t>
            </a:r>
          </a:p>
        </p:txBody>
      </p:sp>
    </p:spTree>
    <p:extLst>
      <p:ext uri="{BB962C8B-B14F-4D97-AF65-F5344CB8AC3E}">
        <p14:creationId xmlns:p14="http://schemas.microsoft.com/office/powerpoint/2010/main" val="2182873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09282-45FC-4962-9360-DD640EC3D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 místa (PUM)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55205-A545-43F8-AED9-2C3E365CA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ptáme se na něj </a:t>
            </a:r>
            <a:r>
              <a:rPr lang="cs-CZ" sz="2800" b="1" dirty="0"/>
              <a:t>kde, kam, kudy, odkud?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Na půdě </a:t>
            </a:r>
            <a:r>
              <a:rPr lang="cs-CZ" sz="2800" dirty="0"/>
              <a:t>jsme našli věci po babičce.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Kolem rybníka </a:t>
            </a:r>
            <a:r>
              <a:rPr lang="cs-CZ" sz="2800" dirty="0"/>
              <a:t>rostlo rákosí. </a:t>
            </a:r>
          </a:p>
          <a:p>
            <a:r>
              <a:rPr lang="cs-CZ" sz="2800" dirty="0"/>
              <a:t>Vrátili se </a:t>
            </a:r>
            <a:r>
              <a:rPr lang="cs-CZ" sz="2800" dirty="0">
                <a:solidFill>
                  <a:srgbClr val="FF0000"/>
                </a:solidFill>
              </a:rPr>
              <a:t>z hor.</a:t>
            </a:r>
          </a:p>
        </p:txBody>
      </p:sp>
    </p:spTree>
    <p:extLst>
      <p:ext uri="{BB962C8B-B14F-4D97-AF65-F5344CB8AC3E}">
        <p14:creationId xmlns:p14="http://schemas.microsoft.com/office/powerpoint/2010/main" val="3807625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FC19A-FAA7-4694-86E6-FCEBAFEAB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PU způsobu (PUZ)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C1B8AF-2513-45F4-99F3-EA63B037F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ptáme se na něj </a:t>
            </a:r>
            <a:r>
              <a:rPr lang="cs-CZ" sz="2800" b="1" dirty="0"/>
              <a:t>jak, jakým způsobem?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Vesele </a:t>
            </a:r>
            <a:r>
              <a:rPr lang="cs-CZ" sz="2800" dirty="0"/>
              <a:t>si povídali. </a:t>
            </a:r>
          </a:p>
          <a:p>
            <a:r>
              <a:rPr lang="cs-CZ" sz="2800" dirty="0"/>
              <a:t>Choval se </a:t>
            </a:r>
            <a:r>
              <a:rPr lang="cs-CZ" sz="2800" dirty="0">
                <a:solidFill>
                  <a:srgbClr val="FF0000"/>
                </a:solidFill>
              </a:rPr>
              <a:t>jako muž.</a:t>
            </a:r>
          </a:p>
        </p:txBody>
      </p:sp>
    </p:spTree>
    <p:extLst>
      <p:ext uri="{BB962C8B-B14F-4D97-AF65-F5344CB8AC3E}">
        <p14:creationId xmlns:p14="http://schemas.microsoft.com/office/powerpoint/2010/main" val="47044710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</TotalTime>
  <Words>426</Words>
  <Application>Microsoft Office PowerPoint</Application>
  <PresentationFormat>Širokoúhlá obrazovka</PresentationFormat>
  <Paragraphs>59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OpenSans-Bold</vt:lpstr>
      <vt:lpstr>OpenSans-Regular</vt:lpstr>
      <vt:lpstr>Times New Roman</vt:lpstr>
      <vt:lpstr>Trebuchet MS</vt:lpstr>
      <vt:lpstr>Wingdings 3</vt:lpstr>
      <vt:lpstr>Fazeta</vt:lpstr>
      <vt:lpstr>PŘÍSLOVEČNÉ URČENÍ I</vt:lpstr>
      <vt:lpstr>PROCVIČOVÁNÍ PRAVOPISU</vt:lpstr>
      <vt:lpstr>Zjisti tajný kód k otevření trezoru. Pokud je tvrzení správné, zapiš 1, pokud je špatné, tak 0</vt:lpstr>
      <vt:lpstr>Zjisti tajný kód k otevření trezoru. Pokud je tvrzení správné, zapiš 1, pokud je špatné, tak 0</vt:lpstr>
      <vt:lpstr>Co je předmět a co o něm víme? </vt:lpstr>
      <vt:lpstr>Pamatuješ si, co je příslovečné určení a co vyjadřuje? Jaké druh PU známe? </vt:lpstr>
      <vt:lpstr>PU času (PUČ</vt:lpstr>
      <vt:lpstr>PU místa (PUM)</vt:lpstr>
      <vt:lpstr>PU způsobu (PUZ)</vt:lpstr>
      <vt:lpstr>Rozliš příslovečná určení místa, času a způsobu.</vt:lpstr>
      <vt:lpstr>PU míry (PUMí)</vt:lpstr>
      <vt:lpstr>Závěrečné opakování</vt:lpstr>
      <vt:lpstr>Jak se mi dnes dařilo?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PŘÍSLOVEČNÉ URČENÍ I</dc:title>
  <dc:creator>Smetanová, Jana</dc:creator>
  <cp:lastModifiedBy>Smetanová, Jana</cp:lastModifiedBy>
  <cp:revision>3</cp:revision>
  <dcterms:created xsi:type="dcterms:W3CDTF">2023-03-25T16:10:05Z</dcterms:created>
  <dcterms:modified xsi:type="dcterms:W3CDTF">2025-03-21T13:11:42Z</dcterms:modified>
</cp:coreProperties>
</file>