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00" r:id="rId2"/>
    <p:sldMasterId id="2147483712" r:id="rId3"/>
  </p:sldMasterIdLst>
  <p:notesMasterIdLst>
    <p:notesMasterId r:id="rId22"/>
  </p:notesMasterIdLst>
  <p:sldIdLst>
    <p:sldId id="256" r:id="rId4"/>
    <p:sldId id="282" r:id="rId5"/>
    <p:sldId id="262" r:id="rId6"/>
    <p:sldId id="281" r:id="rId7"/>
    <p:sldId id="259" r:id="rId8"/>
    <p:sldId id="279" r:id="rId9"/>
    <p:sldId id="283" r:id="rId10"/>
    <p:sldId id="258" r:id="rId11"/>
    <p:sldId id="284" r:id="rId12"/>
    <p:sldId id="260" r:id="rId13"/>
    <p:sldId id="261" r:id="rId14"/>
    <p:sldId id="286" r:id="rId15"/>
    <p:sldId id="287" r:id="rId16"/>
    <p:sldId id="288" r:id="rId17"/>
    <p:sldId id="289" r:id="rId18"/>
    <p:sldId id="290" r:id="rId19"/>
    <p:sldId id="291" r:id="rId20"/>
    <p:sldId id="276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4B3C3-6C77-43DD-86F6-5D811614E2FB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1C562-0790-44C2-966E-E0F228B15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762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>
            <a:extLst>
              <a:ext uri="{FF2B5EF4-FFF2-40B4-BE49-F238E27FC236}">
                <a16:creationId xmlns:a16="http://schemas.microsoft.com/office/drawing/2014/main" id="{A8786C4F-DAF7-4FA2-BD96-6FE58ADF12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>
            <a:extLst>
              <a:ext uri="{FF2B5EF4-FFF2-40B4-BE49-F238E27FC236}">
                <a16:creationId xmlns:a16="http://schemas.microsoft.com/office/drawing/2014/main" id="{64281C3C-9F43-4143-A284-9547ABE931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6148" name="Zástupný symbol pro číslo snímku 3">
            <a:extLst>
              <a:ext uri="{FF2B5EF4-FFF2-40B4-BE49-F238E27FC236}">
                <a16:creationId xmlns:a16="http://schemas.microsoft.com/office/drawing/2014/main" id="{3A6E44EC-01A9-42F6-BE24-E0342C6AB7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04FD25-B385-4D84-AE94-8412765B32F8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7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1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BCE86-B2C1-41DD-8EED-F89D913D7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19CB62-73BF-420C-BA4C-4202E4411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9896DC-8531-4557-9BB4-404F8921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861EC8-1218-4169-AC1D-4927DBE88349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6EAE7D-6AAF-4965-B5B7-6118CBEFE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9F0DD2-CC24-4D6A-A1CC-B3E53C18B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49DA1-275A-4874-8A65-D8F3E991D2A4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3719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5B94A-AB96-4D27-915F-C7294346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F7A41-02F0-4604-B22F-A10D167BC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07D4E9-85EA-4F11-B111-E4CFFA546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6B84CD-B9FB-4EF2-A76A-EF4E0587E7CF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927DDD-4E7B-4A8F-9AA2-1B86EBE9F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F4AED2-0E28-4EAD-AA56-C35275302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0C6CF-5660-4038-947A-71D7BAC2BAD3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0284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76600-6723-4E74-9629-A671172B7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1C9268-B6D2-4C4E-A36C-1272DCD66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0895AE-0FB7-40EA-ABF1-24C0323B2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837373-A0A5-41A4-9A04-E43ED0ABC67F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27F7AD-107A-42CD-B0C2-7CCF39723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7BCF7E-F4F2-45A8-B3A4-8102A3BD3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2F4BB-AE4D-4D41-B1FD-5482C75D815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010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19076-46CF-4727-BE32-2CFA09CDD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9B9DF7-28A2-4915-9D54-51F7AABE8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366997-4E75-4864-B14F-6B3E0B79A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4BB4DD-B649-485F-8464-27E2B409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03CB51-122E-43FE-B65F-B0612B4A4A80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69B388-B5CA-4E9B-8F86-AC268AA63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577D11-5CE0-489D-B55E-6808FD04C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488D5-9051-4A86-BC97-8D2B71A3AC0A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80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B76BC-39E3-48CA-9214-F7D0BBA03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E43B14-6670-4B2B-81D5-434CD83C5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36CF28-5775-43C0-9159-108F2EFB2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F6CB686-F472-4AE6-BA66-6E7EC1DF58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CA9C57B-9649-440D-BFCA-D05A6EA1D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EE0C218-018F-46C0-AA09-CA00CB630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7ED40D-E74D-427B-BE7B-7C77F5AAA6E4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1A2F279-40D4-4FD2-A304-3C8AB2978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2CB8B3-217F-492A-9C24-A650DEAA0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3B86A-F7F5-4038-8FCA-2736C704AD28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2958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8A24A-7EF6-497C-9C32-6AB3B76BA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40E24DC-A69A-4380-95CF-20160D4D7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89C43F-5572-4BC6-BFCB-0557987C709C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6152C8-FE69-4279-9790-9123EAB07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F835A4-4203-4EC6-A9B9-4725E3A38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74047D-C33F-4962-A3BC-A984EBAB593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61387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23B610A-16A6-45DB-9E58-2DEC27A74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C4C5A-73C2-4BAD-81C3-81E021C75A45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3C33B4A-8A84-41E6-A213-65155BB9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E21F61-4F12-43E7-8D84-FE1AC0F3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E4FC0-5109-4FA7-AC1B-A48B13B1E855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251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99744-CBAE-4B67-9678-5A2EC0172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7E87C-31D8-4C06-8243-05351D80B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09447D2-3DCF-4287-9F34-7A4648C20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D0C670-5FBF-4A5A-A62E-5C6A4ACF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6617F0-0794-4891-B078-C917ECDEC70B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216B85-706B-4788-8AF4-5DF98C8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EDE031-76A1-4215-89AF-71730AF3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B595A-789D-4078-A571-B6A055D83C2E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8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873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10865-C54C-4D80-BB4F-A666DBB32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668D669-6AD2-49C9-9BB4-1E4F07B797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BCB6F1-8BA0-4D94-A055-B0FC25D2A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764763-D1A4-45E6-8568-314152FC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C4BF9F-578C-4B88-A4BE-BBA310586138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FB8B30-1A1E-40C2-8619-4F01A910B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4EB688-6A13-4F55-924F-C619869F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7D2AD-7975-43B1-B579-E15F4709D8EE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8349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716D4-C1DF-4ED0-AAD1-7C991F52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207985-0C45-40C9-BEBF-9E079F741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59C645-1A30-4ABF-873F-A20460C9F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BC9784-8715-4AA0-AFE4-0348829C3B16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98E3EC-C6BE-4D8B-BE30-8EE849F68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C8C289-63FD-4FA8-8AA6-B3B364075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F0AF1-29C0-485F-AB9D-C875501C1884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5129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FD5481D-E155-411A-A248-98BF46D50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AE8D85-667F-4B9A-9B66-530C6CC33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37EBB2-57EF-4741-BE53-EAD234BD5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9C93C5-4EDF-45C4-BE29-0C855904624A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3B2138-70C4-4C4A-80DB-803953ACE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FE7272-8465-4858-9398-B1732C4F0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EB721-2E5A-411D-895F-9C033334D8A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02340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8596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7149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5766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4889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5853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8112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10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77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653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347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147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30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11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99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0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1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1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53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93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AC0521B-579B-4736-A706-679216BC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C36CC6-2BB6-4C05-855B-FD394198B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7E6DE2-1957-408D-927D-4D92F8D39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6B84CD-B9FB-4EF2-A76A-EF4E0587E7CF}" type="datetimeFigureOut">
              <a:rPr lang="cs-CZ" smtClean="0"/>
              <a:pPr>
                <a:defRPr/>
              </a:pPr>
              <a:t>05.03.2025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6A7D15-01C8-46D4-AB61-A85F5918C9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601FFE-616B-4F87-9EE9-DC5B213CD9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80C6CF-5660-4038-947A-71D7BAC2BAD3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676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B53F9-A5F1-446A-BA0F-FFB76C3604B7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B780A-0D2D-49B7-856B-56C4619C3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65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28171128/p%C5%99%C3%ADstavek" TargetMode="External"/><Relationship Id="rId2" Type="http://schemas.openxmlformats.org/officeDocument/2006/relationships/hyperlink" Target="https://wordwall.net/cs/resource/23554408/p%C5%99%C3%ADvlastek-t%C4%9Bsn%C3%BD-a-voln%C3%BD" TargetMode="Externa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s://wordwall.net/cs/resource/14699424/dopln%C4%9Bk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7B74F2B-9534-4540-96B0-5C8E958B9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0D125C-C8C0-4D20-8C2E-B793BF0DB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2074" y="286603"/>
            <a:ext cx="5983605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cs-CZ" sz="4800" b="1" u="sng">
                <a:solidFill>
                  <a:schemeClr val="tx1">
                    <a:lumMod val="75000"/>
                    <a:lumOff val="25000"/>
                  </a:schemeClr>
                </a:solidFill>
              </a:rPr>
              <a:t>ROZVÍJEJÍCÍ VĚTNÉ ČLENY </a:t>
            </a:r>
            <a:endParaRPr lang="en-US" sz="4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2" name="Picture 3">
            <a:extLst>
              <a:ext uri="{FF2B5EF4-FFF2-40B4-BE49-F238E27FC236}">
                <a16:creationId xmlns:a16="http://schemas.microsoft.com/office/drawing/2014/main" id="{136DEACF-3CF4-B22D-4ED1-D69A8EFEA7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835" r="24586" b="-1"/>
          <a:stretch/>
        </p:blipFill>
        <p:spPr>
          <a:xfrm>
            <a:off x="20" y="10"/>
            <a:ext cx="4580077" cy="685799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BECB2B-2CFA-412C-880F-C4B609749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42903" y="1917852"/>
            <a:ext cx="5943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>
            <a:extLst>
              <a:ext uri="{FF2B5EF4-FFF2-40B4-BE49-F238E27FC236}">
                <a16:creationId xmlns:a16="http://schemas.microsoft.com/office/drawing/2014/main" id="{2F0AF473-731C-4253-B249-AAB7F1C93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2074" y="2108201"/>
            <a:ext cx="5983606" cy="3760891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cs-CZ" b="1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Přívlastek</a:t>
            </a:r>
            <a:r>
              <a:rPr lang="en-US" altLang="cs-CZ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cs-CZ" b="1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těsný</a:t>
            </a:r>
            <a:r>
              <a:rPr lang="en-US" altLang="cs-CZ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cs-CZ" b="1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volný</a:t>
            </a:r>
            <a:endParaRPr lang="en-US" altLang="cs-CZ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cs-CZ" b="1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Přístavek</a:t>
            </a:r>
            <a:endParaRPr lang="en-US" altLang="cs-CZ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cs-CZ" b="1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Doplněk</a:t>
            </a:r>
            <a:r>
              <a:rPr lang="en-US" altLang="cs-CZ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3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Utvoř věty, aby v nich byl přístavek</a:t>
            </a:r>
            <a:r>
              <a:rPr lang="cs-CZ" dirty="0"/>
              <a:t>. Použij následující slova. Pokus se použít různé pády a přístavek umístit na různá místa ve větě:</a:t>
            </a:r>
          </a:p>
          <a:p>
            <a:r>
              <a:rPr lang="cs-CZ" dirty="0"/>
              <a:t>Božena Němcová</a:t>
            </a:r>
          </a:p>
          <a:p>
            <a:r>
              <a:rPr lang="cs-CZ" dirty="0"/>
              <a:t>Bedřich Smetana</a:t>
            </a:r>
          </a:p>
          <a:p>
            <a:r>
              <a:rPr lang="cs-CZ" dirty="0"/>
              <a:t>Špindlerův Mlýn</a:t>
            </a:r>
          </a:p>
          <a:p>
            <a:r>
              <a:rPr lang="cs-CZ" dirty="0"/>
              <a:t>Pavel</a:t>
            </a:r>
          </a:p>
          <a:p>
            <a:r>
              <a:rPr lang="cs-CZ" dirty="0"/>
              <a:t>Praha</a:t>
            </a:r>
          </a:p>
        </p:txBody>
      </p:sp>
    </p:spTree>
    <p:extLst>
      <p:ext uri="{BB962C8B-B14F-4D97-AF65-F5344CB8AC3E}">
        <p14:creationId xmlns:p14="http://schemas.microsoft.com/office/powerpoint/2010/main" val="3084539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Úkoly -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Božena Němcová, </a:t>
            </a:r>
            <a:r>
              <a:rPr lang="cs-CZ" dirty="0">
                <a:solidFill>
                  <a:srgbClr val="FF0000"/>
                </a:solidFill>
              </a:rPr>
              <a:t>slavná česká spisovatelka</a:t>
            </a:r>
            <a:r>
              <a:rPr lang="cs-CZ" dirty="0"/>
              <a:t>, napsala Babičku.</a:t>
            </a:r>
          </a:p>
          <a:p>
            <a:r>
              <a:rPr lang="cs-CZ" dirty="0"/>
              <a:t>V Litomyšli se narodil slavný hudební skladatel, </a:t>
            </a:r>
            <a:r>
              <a:rPr lang="cs-CZ" dirty="0">
                <a:solidFill>
                  <a:srgbClr val="FF0000"/>
                </a:solidFill>
              </a:rPr>
              <a:t>Bedřich Smetana</a:t>
            </a:r>
            <a:r>
              <a:rPr lang="cs-CZ" dirty="0"/>
              <a:t>.</a:t>
            </a:r>
          </a:p>
          <a:p>
            <a:r>
              <a:rPr lang="cs-CZ" dirty="0"/>
              <a:t>Na Vánoce pojedeme do Špindlerova Mlýna, </a:t>
            </a:r>
            <a:r>
              <a:rPr lang="cs-CZ" dirty="0">
                <a:solidFill>
                  <a:srgbClr val="FF0000"/>
                </a:solidFill>
              </a:rPr>
              <a:t>známého střediska v Krkonoších</a:t>
            </a:r>
            <a:r>
              <a:rPr lang="cs-CZ" dirty="0"/>
              <a:t>.</a:t>
            </a:r>
          </a:p>
          <a:p>
            <a:r>
              <a:rPr lang="cs-CZ" dirty="0"/>
              <a:t>A vy byste chtěli jet bez Pavla, </a:t>
            </a:r>
            <a:r>
              <a:rPr lang="cs-CZ" dirty="0">
                <a:solidFill>
                  <a:srgbClr val="FF0000"/>
                </a:solidFill>
              </a:rPr>
              <a:t>našeho nejlepšího přítele?</a:t>
            </a:r>
          </a:p>
          <a:p>
            <a:r>
              <a:rPr lang="cs-CZ" dirty="0"/>
              <a:t>V Praze, </a:t>
            </a:r>
            <a:r>
              <a:rPr lang="cs-CZ" dirty="0">
                <a:solidFill>
                  <a:srgbClr val="FF0000"/>
                </a:solidFill>
              </a:rPr>
              <a:t>hlavním městě ČR</a:t>
            </a:r>
            <a:r>
              <a:rPr lang="cs-CZ" dirty="0"/>
              <a:t>, je mnoho památek.</a:t>
            </a:r>
          </a:p>
        </p:txBody>
      </p:sp>
    </p:spTree>
    <p:extLst>
      <p:ext uri="{BB962C8B-B14F-4D97-AF65-F5344CB8AC3E}">
        <p14:creationId xmlns:p14="http://schemas.microsoft.com/office/powerpoint/2010/main" val="280043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099D-6B4F-431C-AC03-128D4D4F7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PRACOVNÍ </a:t>
            </a:r>
            <a:r>
              <a:rPr lang="cs-CZ" sz="3700" dirty="0"/>
              <a:t>LIST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7" name="Graphic 6" descr="Closed Book">
            <a:extLst>
              <a:ext uri="{FF2B5EF4-FFF2-40B4-BE49-F238E27FC236}">
                <a16:creationId xmlns:a16="http://schemas.microsoft.com/office/drawing/2014/main" id="{4D934AD1-3803-0F96-A6FB-57FD0A259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3437" y="858525"/>
            <a:ext cx="5211906" cy="521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098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Doplněk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Doplněk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větný člen, který vyjadřuje stav nebo vlastnosti podstatného jména za určitého děje</a:t>
            </a:r>
          </a:p>
          <a:p>
            <a:pPr>
              <a:buNone/>
            </a:pPr>
            <a:r>
              <a:rPr lang="cs-CZ" dirty="0"/>
              <a:t>    př.: Chlapci běhali </a:t>
            </a:r>
            <a:r>
              <a:rPr lang="cs-CZ" dirty="0">
                <a:solidFill>
                  <a:srgbClr val="FF0000"/>
                </a:solidFill>
              </a:rPr>
              <a:t>bosi</a:t>
            </a:r>
            <a:r>
              <a:rPr lang="cs-CZ" dirty="0"/>
              <a:t>. </a:t>
            </a:r>
          </a:p>
          <a:p>
            <a:r>
              <a:rPr lang="cs-CZ" dirty="0"/>
              <a:t>rozvíjí podstatné jméno a sloveso zároveň</a:t>
            </a:r>
          </a:p>
          <a:p>
            <a:pPr>
              <a:buNone/>
            </a:pPr>
            <a:r>
              <a:rPr lang="cs-CZ" dirty="0"/>
              <a:t>    chlapci          bosi         běhali           bosi</a:t>
            </a:r>
          </a:p>
          <a:p>
            <a:r>
              <a:rPr lang="cs-CZ" dirty="0"/>
              <a:t>často stojí na konci věty</a:t>
            </a:r>
          </a:p>
          <a:p>
            <a:r>
              <a:rPr lang="cs-CZ" dirty="0"/>
              <a:t> ptáme se: jak, jako co, kým?</a:t>
            </a:r>
          </a:p>
          <a:p>
            <a:r>
              <a:rPr lang="cs-CZ" dirty="0">
                <a:solidFill>
                  <a:srgbClr val="00B050"/>
                </a:solidFill>
              </a:rPr>
              <a:t>rád, sám </a:t>
            </a:r>
            <a:r>
              <a:rPr lang="cs-CZ" dirty="0"/>
              <a:t>– jsou většinou ve větě doplňky </a:t>
            </a:r>
          </a:p>
          <a:p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2307659" y="39330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5735960" y="39330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Najdi ve větě doplněk: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Hajná se zastavila na zápraží udivena.</a:t>
            </a:r>
          </a:p>
          <a:p>
            <a:r>
              <a:rPr lang="cs-CZ" dirty="0"/>
              <a:t>Jiřina tančila rozradostněna. </a:t>
            </a:r>
          </a:p>
          <a:p>
            <a:r>
              <a:rPr lang="cs-CZ" dirty="0"/>
              <a:t>Všichni přítomní vstávali vyděšeni. </a:t>
            </a:r>
          </a:p>
          <a:p>
            <a:r>
              <a:rPr lang="cs-CZ" dirty="0"/>
              <a:t>Žák zůstal doma neomluven. </a:t>
            </a:r>
          </a:p>
          <a:p>
            <a:r>
              <a:rPr lang="cs-CZ" dirty="0"/>
              <a:t> Otec seděl unaven. </a:t>
            </a:r>
          </a:p>
          <a:p>
            <a:r>
              <a:rPr lang="cs-CZ" dirty="0"/>
              <a:t>Jiří z Poděbrad byl zvolen za krále českého.</a:t>
            </a:r>
          </a:p>
          <a:p>
            <a:r>
              <a:rPr lang="cs-CZ" dirty="0"/>
              <a:t>Raněný ležel stále zamyšlen.</a:t>
            </a:r>
          </a:p>
          <a:p>
            <a:r>
              <a:rPr lang="cs-CZ" dirty="0"/>
              <a:t>Ty mi připadáš směšný.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99956" y="1721268"/>
            <a:ext cx="15121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143672" y="2222540"/>
            <a:ext cx="273630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87888" y="2812204"/>
            <a:ext cx="172819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611724" y="3316260"/>
            <a:ext cx="208823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841659" y="3818213"/>
            <a:ext cx="15841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27848" y="2444975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87888" y="4349401"/>
            <a:ext cx="302433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079776" y="4911933"/>
            <a:ext cx="187220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31704" y="5474465"/>
            <a:ext cx="16561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099D-6B4F-431C-AC03-128D4D4F7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PRACOVNÍ </a:t>
            </a:r>
            <a:r>
              <a:rPr lang="cs-CZ" sz="3700" dirty="0"/>
              <a:t>LIST</a:t>
            </a:r>
            <a:endParaRPr lang="en-US" sz="3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Graphic 6" descr="Closed Book">
            <a:extLst>
              <a:ext uri="{FF2B5EF4-FFF2-40B4-BE49-F238E27FC236}">
                <a16:creationId xmlns:a16="http://schemas.microsoft.com/office/drawing/2014/main" id="{4D934AD1-3803-0F96-A6FB-57FD0A259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3437" y="858525"/>
            <a:ext cx="5211906" cy="5211906"/>
          </a:xfrm>
          <a:prstGeom prst="rect">
            <a:avLst/>
          </a:prstGeom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EAAA0F-BE15-0BD6-D432-171BB24E6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501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1A554-6F87-4D0D-9A6D-CF96A57B5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PROCVIČUJEME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0566F6-173B-40A7-8D71-02345567B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PŘÍVLASTEK TĚSNÝ A VOLNÝ - Soutěžní pořad - kvíz (wordwall.net)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Přístavek - Třídění skupin (wordwall.net)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Doplněk - Kvíz (wordwall.net)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232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AF777EB-B54A-486D-A6D6-79DBC363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C21ED4-A03B-4AF2-96B7-BFB1A1F1A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K HODNOCENÍ DNES POUŽIJ BAREVNÉ KARTIČKY. </a:t>
            </a:r>
          </a:p>
        </p:txBody>
      </p:sp>
    </p:spTree>
    <p:extLst>
      <p:ext uri="{BB962C8B-B14F-4D97-AF65-F5344CB8AC3E}">
        <p14:creationId xmlns:p14="http://schemas.microsoft.com/office/powerpoint/2010/main" val="160999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4105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4108" name="Straight Connector 4107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110" name="Rectangle 4109">
            <a:extLst>
              <a:ext uri="{FF2B5EF4-FFF2-40B4-BE49-F238E27FC236}">
                <a16:creationId xmlns:a16="http://schemas.microsoft.com/office/drawing/2014/main" id="{EE362070-691D-44DB-98D4-BC61774B0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Nadpis 1">
            <a:extLst>
              <a:ext uri="{FF2B5EF4-FFF2-40B4-BE49-F238E27FC236}">
                <a16:creationId xmlns:a16="http://schemas.microsoft.com/office/drawing/2014/main" id="{8CDCD835-F804-4DC4-BDA9-BDDA2B11AF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36504" y="758951"/>
            <a:ext cx="7319175" cy="337493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cs-CZ" sz="8000">
                <a:solidFill>
                  <a:schemeClr val="tx1">
                    <a:lumMod val="85000"/>
                    <a:lumOff val="15000"/>
                  </a:schemeClr>
                </a:solidFill>
              </a:rPr>
              <a:t>OPAKUJEME</a:t>
            </a:r>
          </a:p>
        </p:txBody>
      </p:sp>
      <p:sp>
        <p:nvSpPr>
          <p:cNvPr id="4099" name="Zástupný obsah 2">
            <a:extLst>
              <a:ext uri="{FF2B5EF4-FFF2-40B4-BE49-F238E27FC236}">
                <a16:creationId xmlns:a16="http://schemas.microsoft.com/office/drawing/2014/main" id="{F1CF5B52-3A1D-4077-9278-1115650359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36504" y="4455620"/>
            <a:ext cx="7321946" cy="1143000"/>
          </a:xfrm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cs-CZ" sz="2400" cap="all" spc="200" dirty="0">
                <a:solidFill>
                  <a:schemeClr val="tx1"/>
                </a:solidFill>
              </a:rPr>
              <a:t>PRACOVNÍ </a:t>
            </a:r>
            <a:r>
              <a:rPr lang="cs-CZ" altLang="cs-CZ" sz="2400" cap="all" spc="200" dirty="0">
                <a:solidFill>
                  <a:schemeClr val="tx1"/>
                </a:solidFill>
              </a:rPr>
              <a:t>LIST</a:t>
            </a:r>
            <a:endParaRPr lang="en-US" altLang="cs-CZ" sz="2400" cap="all" spc="200" dirty="0">
              <a:solidFill>
                <a:schemeClr val="tx1"/>
              </a:solidFill>
            </a:endParaRPr>
          </a:p>
        </p:txBody>
      </p:sp>
      <p:pic>
        <p:nvPicPr>
          <p:cNvPr id="4103" name="Graphic 4102" descr="Closed Book">
            <a:extLst>
              <a:ext uri="{FF2B5EF4-FFF2-40B4-BE49-F238E27FC236}">
                <a16:creationId xmlns:a16="http://schemas.microsoft.com/office/drawing/2014/main" id="{4F35B5DE-D7FE-E835-C047-9D7DAA9E9D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973" y="1790485"/>
            <a:ext cx="2758331" cy="2758331"/>
          </a:xfrm>
          <a:prstGeom prst="rect">
            <a:avLst/>
          </a:prstGeom>
        </p:spPr>
      </p:pic>
      <p:cxnSp>
        <p:nvCxnSpPr>
          <p:cNvPr id="4112" name="Straight Connector 4111">
            <a:extLst>
              <a:ext uri="{FF2B5EF4-FFF2-40B4-BE49-F238E27FC236}">
                <a16:creationId xmlns:a16="http://schemas.microsoft.com/office/drawing/2014/main" id="{5A7EFE9C-DAE7-4ECA-BDB2-34E2534B8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8251" y="4294753"/>
            <a:ext cx="71323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4" name="Rectangle 4113">
            <a:extLst>
              <a:ext uri="{FF2B5EF4-FFF2-40B4-BE49-F238E27FC236}">
                <a16:creationId xmlns:a16="http://schemas.microsoft.com/office/drawing/2014/main" id="{32DB1480-5B24-4B37-B70E-C74945DD91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CBE5D-A70F-44F9-91A8-91C4B1356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341313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b="1" u="sng"/>
              <a:t>Rozvíjející větné členy - PŘÍVLASTEK</a:t>
            </a:r>
            <a:br>
              <a:rPr lang="cs-CZ" altLang="cs-CZ" b="1" u="sng"/>
            </a:br>
            <a:r>
              <a:rPr lang="cs-CZ" altLang="cs-CZ" b="1" u="sng"/>
              <a:t>- procvičování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E74368-E92E-401C-9208-5B9C9909F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9710" y="1484314"/>
            <a:ext cx="8992203" cy="5032373"/>
          </a:xfrm>
        </p:spPr>
        <p:txBody>
          <a:bodyPr>
            <a:noAutofit/>
          </a:bodyPr>
          <a:lstStyle/>
          <a:p>
            <a:pPr marL="514350" indent="-514350">
              <a:buFont typeface="Arial" charset="0"/>
              <a:buAutoNum type="arabicParenR"/>
              <a:defRPr/>
            </a:pPr>
            <a:endParaRPr lang="cs-CZ" sz="1000" u="sng" dirty="0"/>
          </a:p>
          <a:p>
            <a:pPr marL="0" indent="0">
              <a:buNone/>
              <a:defRPr/>
            </a:pPr>
            <a:r>
              <a:rPr lang="cs-CZ" sz="3200" b="1" u="sng" dirty="0"/>
              <a:t>Ve větách označte Pks a Pkn:</a:t>
            </a:r>
            <a:endParaRPr lang="cs-CZ" sz="1200" b="1" u="sng" dirty="0"/>
          </a:p>
          <a:p>
            <a:pPr marL="722313" indent="527050">
              <a:buFont typeface="Wingdings" pitchFamily="2" charset="2"/>
              <a:buChar char="q"/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2313" indent="527050">
              <a:buFont typeface="Wingdings" pitchFamily="2" charset="2"/>
              <a:buChar char="q"/>
              <a:defRPr/>
            </a:pPr>
            <a:r>
              <a:rPr lang="cs-CZ" sz="3200" dirty="0"/>
              <a:t>Ve školní budově vystavovali práce žáků.</a:t>
            </a:r>
          </a:p>
          <a:p>
            <a:pPr marL="722313" indent="527050">
              <a:buNone/>
              <a:defRPr/>
            </a:pPr>
            <a:endParaRPr lang="cs-CZ" sz="3200" dirty="0"/>
          </a:p>
          <a:p>
            <a:pPr marL="722313" indent="527050">
              <a:buFont typeface="Wingdings" pitchFamily="2" charset="2"/>
              <a:buChar char="q"/>
              <a:defRPr/>
            </a:pPr>
            <a:r>
              <a:rPr lang="cs-CZ" sz="3200" dirty="0"/>
              <a:t>V této knize jsou Alšovy obrázky.</a:t>
            </a:r>
          </a:p>
          <a:p>
            <a:pPr marL="722313" indent="527050">
              <a:buNone/>
              <a:defRPr/>
            </a:pPr>
            <a:endParaRPr lang="cs-CZ" sz="3200" dirty="0"/>
          </a:p>
          <a:p>
            <a:pPr marL="722313" indent="527050">
              <a:buFont typeface="Wingdings" pitchFamily="2" charset="2"/>
              <a:buChar char="q"/>
              <a:defRPr/>
            </a:pPr>
            <a:r>
              <a:rPr lang="cs-CZ" sz="3200" dirty="0"/>
              <a:t>Snaha vyniknout se nedaří.</a:t>
            </a:r>
          </a:p>
          <a:p>
            <a:pPr marL="722313" indent="527050">
              <a:buNone/>
              <a:defRPr/>
            </a:pPr>
            <a:endParaRPr lang="cs-CZ" sz="2000" dirty="0"/>
          </a:p>
          <a:p>
            <a:pPr marL="1258888" lvl="2" indent="-450850">
              <a:buNone/>
              <a:defRPr/>
            </a:pPr>
            <a:endParaRPr lang="cs-CZ" sz="2800" dirty="0"/>
          </a:p>
          <a:p>
            <a:pPr marL="1076325" lvl="2" indent="-276225">
              <a:defRPr/>
            </a:pPr>
            <a:endParaRPr lang="cs-CZ" sz="2800" dirty="0"/>
          </a:p>
          <a:p>
            <a:pPr marL="1076325" lvl="2" indent="-276225">
              <a:defRPr/>
            </a:pPr>
            <a:endParaRPr lang="cs-CZ" sz="1800" dirty="0"/>
          </a:p>
          <a:p>
            <a:pPr marL="1314450" lvl="2" indent="-514350">
              <a:buNone/>
              <a:defRPr/>
            </a:pPr>
            <a:endParaRPr lang="cs-CZ" sz="1800" dirty="0"/>
          </a:p>
          <a:p>
            <a:pPr marL="1314450" lvl="2" indent="-514350">
              <a:buNone/>
              <a:defRPr/>
            </a:pPr>
            <a:endParaRPr lang="cs-CZ" sz="1800" dirty="0"/>
          </a:p>
          <a:p>
            <a:pPr marL="1314450" lvl="2" indent="-514350">
              <a:buNone/>
              <a:defRPr/>
            </a:pPr>
            <a:r>
              <a:rPr lang="cs-CZ" sz="1800" dirty="0"/>
              <a:t>		</a:t>
            </a:r>
          </a:p>
          <a:p>
            <a:pPr marL="717550" lvl="1" indent="450850"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7E468-1424-4801-AA23-EA9944C12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5117" y="476251"/>
            <a:ext cx="9075683" cy="564991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800" b="1" u="sng" dirty="0"/>
              <a:t>Doplňte přívlastky postupně rozvíjející:</a:t>
            </a:r>
            <a:endParaRPr lang="cs-CZ" sz="1100" b="1" u="sng" dirty="0"/>
          </a:p>
          <a:p>
            <a:pPr>
              <a:buNone/>
              <a:defRPr/>
            </a:pPr>
            <a:endParaRPr lang="cs-CZ" sz="1800" dirty="0"/>
          </a:p>
          <a:p>
            <a:pPr marL="1081088" indent="-630238">
              <a:buFont typeface="Wingdings" pitchFamily="2" charset="2"/>
              <a:buChar char="q"/>
              <a:defRPr/>
            </a:pPr>
            <a:r>
              <a:rPr lang="cs-CZ" sz="2800" dirty="0"/>
              <a:t>_____________ pes</a:t>
            </a:r>
          </a:p>
          <a:p>
            <a:pPr marL="1081088" indent="-630238">
              <a:buFont typeface="Wingdings" pitchFamily="2" charset="2"/>
              <a:buChar char="q"/>
              <a:defRPr/>
            </a:pPr>
            <a:r>
              <a:rPr lang="cs-CZ" sz="2800" dirty="0"/>
              <a:t>_________________ kniha</a:t>
            </a:r>
          </a:p>
          <a:p>
            <a:pPr marL="534988" indent="-534988">
              <a:buFont typeface="+mj-lt"/>
              <a:buAutoNum type="arabicParenR" startAt="3"/>
              <a:defRPr/>
            </a:pPr>
            <a:endParaRPr lang="cs-CZ" sz="2800" dirty="0"/>
          </a:p>
          <a:p>
            <a:pPr marL="0" indent="0">
              <a:buNone/>
              <a:defRPr/>
            </a:pPr>
            <a:r>
              <a:rPr lang="cs-CZ" sz="2800" b="1" u="sng" dirty="0"/>
              <a:t>Doplňte přívlastky několikanásobné:</a:t>
            </a:r>
          </a:p>
          <a:p>
            <a:pPr marL="534988" indent="-534988">
              <a:buNone/>
              <a:defRPr/>
            </a:pPr>
            <a:endParaRPr lang="cs-CZ" sz="1800" u="sng" dirty="0"/>
          </a:p>
          <a:p>
            <a:pPr marL="1081088" indent="-630238">
              <a:buFont typeface="Wingdings" pitchFamily="2" charset="2"/>
              <a:buChar char="q"/>
              <a:defRPr/>
            </a:pPr>
            <a:r>
              <a:rPr lang="cs-CZ" sz="2800" dirty="0"/>
              <a:t>_______________________ sešity</a:t>
            </a:r>
          </a:p>
          <a:p>
            <a:pPr marL="1081088" indent="-630238">
              <a:buFont typeface="Wingdings" pitchFamily="2" charset="2"/>
              <a:buChar char="q"/>
              <a:defRPr/>
            </a:pPr>
            <a:r>
              <a:rPr lang="cs-CZ" sz="2800" dirty="0"/>
              <a:t>_______________________ svetr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73B4079-B316-4BAE-9554-AE9F76E9BAD5}"/>
              </a:ext>
            </a:extLst>
          </p:cNvPr>
          <p:cNvSpPr txBox="1"/>
          <p:nvPr/>
        </p:nvSpPr>
        <p:spPr>
          <a:xfrm>
            <a:off x="2107407" y="987426"/>
            <a:ext cx="2774950" cy="585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náš velký černý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EE5A2E0-174F-47C3-B8B3-0D0C3E1F12AC}"/>
              </a:ext>
            </a:extLst>
          </p:cNvPr>
          <p:cNvSpPr txBox="1"/>
          <p:nvPr/>
        </p:nvSpPr>
        <p:spPr>
          <a:xfrm>
            <a:off x="2107407" y="1631732"/>
            <a:ext cx="347821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tato vaše obrázková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C91B0A0-00CD-4D63-A77C-AD2AC2537229}"/>
              </a:ext>
            </a:extLst>
          </p:cNvPr>
          <p:cNvSpPr txBox="1"/>
          <p:nvPr/>
        </p:nvSpPr>
        <p:spPr>
          <a:xfrm>
            <a:off x="1981200" y="3471589"/>
            <a:ext cx="4624388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školní, domácí, prověrkové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C6937E9-E620-4446-908E-3641EFC01AD2}"/>
              </a:ext>
            </a:extLst>
          </p:cNvPr>
          <p:cNvSpPr txBox="1"/>
          <p:nvPr/>
        </p:nvSpPr>
        <p:spPr>
          <a:xfrm>
            <a:off x="2001044" y="3984351"/>
            <a:ext cx="4584700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černý, bílý, červený, modrý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D10F721D-2CE1-4E6E-9F68-035EB09768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-90488"/>
            <a:ext cx="8229600" cy="1143001"/>
          </a:xfrm>
        </p:spPr>
        <p:txBody>
          <a:bodyPr/>
          <a:lstStyle/>
          <a:p>
            <a:r>
              <a:rPr lang="cs-CZ" altLang="cs-CZ" b="1" u="sng"/>
              <a:t>Přívlastek</a:t>
            </a:r>
            <a:endParaRPr lang="cs-CZ" altLang="cs-CZ"/>
          </a:p>
        </p:txBody>
      </p:sp>
      <p:sp>
        <p:nvSpPr>
          <p:cNvPr id="5123" name="Zástupný symbol pro obsah 7">
            <a:extLst>
              <a:ext uri="{FF2B5EF4-FFF2-40B4-BE49-F238E27FC236}">
                <a16:creationId xmlns:a16="http://schemas.microsoft.com/office/drawing/2014/main" id="{FE2B7155-92B2-4234-8D5B-F1169080A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545" y="836613"/>
            <a:ext cx="9849343" cy="5327650"/>
          </a:xfrm>
        </p:spPr>
        <p:txBody>
          <a:bodyPr/>
          <a:lstStyle/>
          <a:p>
            <a:pPr>
              <a:buNone/>
              <a:defRPr/>
            </a:pP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Těsný: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5600" indent="273050">
              <a:defRPr/>
            </a:pPr>
            <a:r>
              <a:rPr lang="cs-CZ" sz="2800" dirty="0"/>
              <a:t>rozvitý přívlastek</a:t>
            </a:r>
          </a:p>
          <a:p>
            <a:pPr marL="355600" indent="273050">
              <a:defRPr/>
            </a:pPr>
            <a:r>
              <a:rPr lang="cs-CZ" sz="2800" dirty="0"/>
              <a:t>stojí za podstatným jménem</a:t>
            </a:r>
          </a:p>
          <a:p>
            <a:pPr marL="355600" indent="273050">
              <a:defRPr/>
            </a:pPr>
            <a:r>
              <a:rPr lang="cs-CZ" sz="2800" dirty="0"/>
              <a:t>vyjadřuje podstatnou vlastnost</a:t>
            </a:r>
          </a:p>
          <a:p>
            <a:pPr marL="355600" indent="273050">
              <a:defRPr/>
            </a:pPr>
            <a:r>
              <a:rPr lang="cs-CZ" sz="2800" dirty="0"/>
              <a:t>nemůžeme ho z věty vypustit</a:t>
            </a:r>
          </a:p>
          <a:p>
            <a:pPr marL="355600" indent="273050">
              <a:defRPr/>
            </a:pPr>
            <a:r>
              <a:rPr lang="cs-CZ" sz="2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neodděluje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/>
              <a:t>se čárkami</a:t>
            </a:r>
          </a:p>
          <a:p>
            <a:pPr marL="355600" indent="273050">
              <a:buNone/>
              <a:defRPr/>
            </a:pPr>
            <a:endParaRPr lang="cs-CZ" sz="1500" dirty="0"/>
          </a:p>
          <a:p>
            <a:pPr>
              <a:buNone/>
              <a:defRPr/>
            </a:pPr>
            <a:r>
              <a:rPr lang="cs-CZ" dirty="0"/>
              <a:t>		</a:t>
            </a:r>
            <a:r>
              <a:rPr lang="cs-CZ" sz="2800" dirty="0"/>
              <a:t>př.:	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Všechny chaty </a:t>
            </a:r>
            <a:r>
              <a:rPr lang="cs-CZ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POSTAVENÉ V BLÍZKOSTI BEROUNKY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byly </a:t>
            </a:r>
          </a:p>
          <a:p>
            <a:pPr>
              <a:buNone/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při jarní povodni zaplaveny.</a:t>
            </a:r>
          </a:p>
          <a:p>
            <a:pPr>
              <a:buNone/>
              <a:defRPr/>
            </a:pPr>
            <a:r>
              <a:rPr lang="cs-CZ" sz="2800" dirty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7">
            <a:extLst>
              <a:ext uri="{FF2B5EF4-FFF2-40B4-BE49-F238E27FC236}">
                <a16:creationId xmlns:a16="http://schemas.microsoft.com/office/drawing/2014/main" id="{755916B4-6BBB-4AA0-947F-10FB7CEB5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683" y="476250"/>
            <a:ext cx="10767848" cy="532765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Volný: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5600" indent="273050">
              <a:defRPr/>
            </a:pPr>
            <a:r>
              <a:rPr lang="cs-CZ" sz="3200" dirty="0"/>
              <a:t>rozvitý přívlastek</a:t>
            </a:r>
          </a:p>
          <a:p>
            <a:pPr marL="355600" indent="273050">
              <a:defRPr/>
            </a:pPr>
            <a:r>
              <a:rPr lang="cs-CZ" sz="3200" dirty="0"/>
              <a:t>stojí za podstatným jménem</a:t>
            </a:r>
          </a:p>
          <a:p>
            <a:pPr marL="355600" indent="273050">
              <a:defRPr/>
            </a:pPr>
            <a:r>
              <a:rPr lang="cs-CZ" sz="3200" dirty="0"/>
              <a:t>nezužuje význam podstatného jména</a:t>
            </a:r>
          </a:p>
          <a:p>
            <a:pPr marL="355600" indent="273050">
              <a:defRPr/>
            </a:pPr>
            <a:r>
              <a:rPr lang="cs-CZ" sz="3200" dirty="0"/>
              <a:t>můžeme ho z věty vypustit</a:t>
            </a:r>
          </a:p>
          <a:p>
            <a:pPr marL="355600" indent="273050">
              <a:defRPr/>
            </a:pPr>
            <a:r>
              <a:rPr lang="cs-CZ" sz="3200" dirty="0"/>
              <a:t>nezmění se smysl věty</a:t>
            </a:r>
          </a:p>
          <a:p>
            <a:pPr marL="355600" indent="273050">
              <a:defRPr/>
            </a:pPr>
            <a:r>
              <a:rPr lang="cs-CZ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odděluje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dirty="0"/>
              <a:t>se čárkami z obou stran</a:t>
            </a:r>
          </a:p>
          <a:p>
            <a:pPr marL="355600" indent="273050">
              <a:buNone/>
              <a:defRPr/>
            </a:pPr>
            <a:endParaRPr lang="cs-CZ" sz="2000" dirty="0"/>
          </a:p>
          <a:p>
            <a:pPr>
              <a:buNone/>
              <a:defRPr/>
            </a:pPr>
            <a:r>
              <a:rPr lang="cs-CZ" sz="3200" dirty="0"/>
              <a:t>		př.:	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zrcadle se odrazila jeho tvář</a:t>
            </a:r>
            <a:r>
              <a:rPr lang="cs-CZ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ZKRVAVENÁ BOLESTÍ</a:t>
            </a:r>
            <a:r>
              <a:rPr 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  <a:defRPr/>
            </a:pPr>
            <a:r>
              <a:rPr lang="cs-CZ" sz="3200" dirty="0"/>
              <a:t>	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79A7CF-01AF-4178-9369-94E0C90EB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EC099D-6B4F-431C-AC03-128D4D4F7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PRACOVNÍ </a:t>
            </a:r>
            <a:r>
              <a:rPr lang="cs-CZ" sz="3700" dirty="0"/>
              <a:t>LIST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losed Book">
            <a:extLst>
              <a:ext uri="{FF2B5EF4-FFF2-40B4-BE49-F238E27FC236}">
                <a16:creationId xmlns:a16="http://schemas.microsoft.com/office/drawing/2014/main" id="{4D934AD1-3803-0F96-A6FB-57FD0A259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3437" y="858525"/>
            <a:ext cx="5211906" cy="52119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9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r>
              <a:rPr lang="cs-CZ" dirty="0"/>
              <a:t>Přístavek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 .G. Masaryk se narodil v Hodoníně.</a:t>
            </a:r>
          </a:p>
          <a:p>
            <a:r>
              <a:rPr lang="cs-CZ" dirty="0"/>
              <a:t>T. G. Masaryk byl první československý prezident.</a:t>
            </a:r>
          </a:p>
          <a:p>
            <a:r>
              <a:rPr lang="cs-CZ" dirty="0"/>
              <a:t>T. G. Masaryk</a:t>
            </a:r>
            <a:r>
              <a:rPr lang="cs-CZ" dirty="0">
                <a:solidFill>
                  <a:srgbClr val="00B0F0"/>
                </a:solidFill>
              </a:rPr>
              <a:t>,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první československý prezident</a:t>
            </a:r>
            <a:r>
              <a:rPr lang="cs-CZ" dirty="0">
                <a:solidFill>
                  <a:srgbClr val="00B0F0"/>
                </a:solidFill>
              </a:rPr>
              <a:t>,</a:t>
            </a:r>
            <a:r>
              <a:rPr lang="cs-CZ" dirty="0"/>
              <a:t> se narodil v Hodoníně.</a:t>
            </a:r>
          </a:p>
          <a:p>
            <a:r>
              <a:rPr lang="cs-CZ" dirty="0"/>
              <a:t>první československý prezident = </a:t>
            </a:r>
            <a:r>
              <a:rPr lang="cs-CZ" u="sng" dirty="0"/>
              <a:t>přístavek</a:t>
            </a:r>
          </a:p>
        </p:txBody>
      </p:sp>
    </p:spTree>
    <p:extLst>
      <p:ext uri="{BB962C8B-B14F-4D97-AF65-F5344CB8AC3E}">
        <p14:creationId xmlns:p14="http://schemas.microsoft.com/office/powerpoint/2010/main" val="381891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r>
              <a:rPr lang="cs-CZ" dirty="0"/>
              <a:t>Přístavek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Nejčastěji bývá po jménech, ale mohou být i po jiných slovních druzích</a:t>
            </a:r>
          </a:p>
          <a:p>
            <a:r>
              <a:rPr lang="cs-CZ" dirty="0"/>
              <a:t> ( Dědeček prožil celý život doma, </a:t>
            </a:r>
            <a:r>
              <a:rPr lang="cs-CZ" dirty="0">
                <a:solidFill>
                  <a:srgbClr val="FF0000"/>
                </a:solidFill>
              </a:rPr>
              <a:t>v rodném Podkrkonoší.</a:t>
            </a:r>
            <a:r>
              <a:rPr lang="cs-CZ" dirty="0"/>
              <a:t>)</a:t>
            </a:r>
          </a:p>
          <a:p>
            <a:r>
              <a:rPr lang="cs-CZ" dirty="0"/>
              <a:t>Blíže určuje jméno a ostatní druhy</a:t>
            </a:r>
          </a:p>
          <a:p>
            <a:r>
              <a:rPr lang="cs-CZ" dirty="0"/>
              <a:t>Nesmí být sloveso !!!</a:t>
            </a:r>
          </a:p>
          <a:p>
            <a:r>
              <a:rPr lang="cs-CZ" dirty="0"/>
              <a:t>Oddělujeme z obou stran čárkou ( na konci jednou)</a:t>
            </a:r>
          </a:p>
          <a:p>
            <a:r>
              <a:rPr lang="cs-CZ" dirty="0"/>
              <a:t>Stojí na různých místech ve větě</a:t>
            </a:r>
          </a:p>
          <a:p>
            <a:r>
              <a:rPr lang="cs-CZ" dirty="0"/>
              <a:t>Může být v různých pádech (často v 1. pádě)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3289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e">
      <a:dk1>
        <a:srgbClr val="000000"/>
      </a:dk1>
      <a:lt1>
        <a:srgbClr val="FFFFFF"/>
      </a:lt1>
      <a:dk2>
        <a:srgbClr val="153A63"/>
      </a:dk2>
      <a:lt2>
        <a:srgbClr val="DBEFF9"/>
      </a:lt2>
      <a:accent1>
        <a:srgbClr val="0F6FC6"/>
      </a:accent1>
      <a:accent2>
        <a:srgbClr val="009DD9"/>
      </a:accent2>
      <a:accent3>
        <a:srgbClr val="09B8C0"/>
      </a:accent3>
      <a:accent4>
        <a:srgbClr val="0EBC8C"/>
      </a:accent4>
      <a:accent5>
        <a:srgbClr val="71B959"/>
      </a:accent5>
      <a:accent6>
        <a:srgbClr val="96B042"/>
      </a:accent6>
      <a:hlink>
        <a:srgbClr val="C37400"/>
      </a:hlink>
      <a:folHlink>
        <a:srgbClr val="4F9085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525</Words>
  <Application>Microsoft Office PowerPoint</Application>
  <PresentationFormat>Širokoúhlá obrazovka</PresentationFormat>
  <Paragraphs>112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Tw Cen MT</vt:lpstr>
      <vt:lpstr>Wingdings</vt:lpstr>
      <vt:lpstr>RetrospectVTI</vt:lpstr>
      <vt:lpstr>Motiv Office</vt:lpstr>
      <vt:lpstr>Motiv systému Office</vt:lpstr>
      <vt:lpstr>ROZVÍJEJÍCÍ VĚTNÉ ČLENY </vt:lpstr>
      <vt:lpstr>OPAKUJEME</vt:lpstr>
      <vt:lpstr>Rozvíjející větné členy - PŘÍVLASTEK - procvičování</vt:lpstr>
      <vt:lpstr>Prezentace aplikace PowerPoint</vt:lpstr>
      <vt:lpstr>Přívlastek</vt:lpstr>
      <vt:lpstr>Prezentace aplikace PowerPoint</vt:lpstr>
      <vt:lpstr>PRACOVNÍ LIST </vt:lpstr>
      <vt:lpstr>Přístavek</vt:lpstr>
      <vt:lpstr>Přístavek</vt:lpstr>
      <vt:lpstr>Úkoly</vt:lpstr>
      <vt:lpstr>Úkoly - řešení</vt:lpstr>
      <vt:lpstr>PRACOVNÍ LIST </vt:lpstr>
      <vt:lpstr>Doplněk </vt:lpstr>
      <vt:lpstr>Doplněk</vt:lpstr>
      <vt:lpstr>Najdi ve větě doplněk: </vt:lpstr>
      <vt:lpstr>PRACOVNÍ LIST</vt:lpstr>
      <vt:lpstr>PROCVIČUJEME </vt:lpstr>
      <vt:lpstr>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ROZVÍJEJÍCÍ VĚTNÉ ČLENY </dc:title>
  <dc:creator>Smetanová, Jana</dc:creator>
  <cp:lastModifiedBy>Smetanová, Jana</cp:lastModifiedBy>
  <cp:revision>2</cp:revision>
  <dcterms:created xsi:type="dcterms:W3CDTF">2023-03-17T09:54:13Z</dcterms:created>
  <dcterms:modified xsi:type="dcterms:W3CDTF">2025-03-05T12:34:32Z</dcterms:modified>
</cp:coreProperties>
</file>