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etanová, Jana" initials="SJ" lastIdx="1" clrIdx="0">
    <p:extLst>
      <p:ext uri="{19B8F6BF-5375-455C-9EA6-DF929625EA0E}">
        <p15:presenceInfo xmlns:p15="http://schemas.microsoft.com/office/powerpoint/2012/main" userId="S::smetjan@zsodolenavoda.cz::399c8d61-5799-4274-97cc-7c1aac4e54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3T19:50:09.75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6961B-A64F-4F4D-BC82-32C04CDEDE7A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33AA-6F2F-4AFF-8545-AB2A92BBC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5EA534-54A0-4F30-B35E-63A86B2AA2A5}" type="slidenum">
              <a:rPr lang="cs-CZ"/>
              <a:pPr/>
              <a:t>7</a:t>
            </a:fld>
            <a:endParaRPr lang="cs-CZ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9066D4-B64D-42A6-A336-60F6294A5474}" type="slidenum">
              <a:rPr lang="cs-CZ"/>
              <a:pPr/>
              <a:t>9</a:t>
            </a:fld>
            <a:endParaRPr lang="cs-CZ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2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5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5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2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89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15823554/shoda-podm%C4%9Btu-s-p%C5%99%C3%ADsudkem" TargetMode="External"/><Relationship Id="rId2" Type="http://schemas.openxmlformats.org/officeDocument/2006/relationships/hyperlink" Target="https://wordwall.net/cs/resource/12116656/shoda-podm%C4%9Btu-s-p%C5%99%C3%ADsudk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cs/resource/6622570/shoda-podm%C4%9Btu-s-p%C5%99%C3%ADsudke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31576116/p%C5%99edm%C4%9B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DB31AF-0673-4C26-AB9A-C96F1FCA9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1247140"/>
            <a:ext cx="5657899" cy="3450844"/>
          </a:xfrm>
        </p:spPr>
        <p:txBody>
          <a:bodyPr>
            <a:normAutofit/>
          </a:bodyPr>
          <a:lstStyle/>
          <a:p>
            <a:r>
              <a:rPr lang="cs-CZ"/>
              <a:t>PŘEDMĚT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DEC33E-7ABF-4CC8-BF4C-76CA81E54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818126"/>
            <a:ext cx="5657899" cy="1268984"/>
          </a:xfrm>
        </p:spPr>
        <p:txBody>
          <a:bodyPr>
            <a:normAutofit/>
          </a:bodyPr>
          <a:lstStyle/>
          <a:p>
            <a:r>
              <a:rPr lang="cs-CZ" dirty="0"/>
              <a:t>ROZVÍJEJÍCÍ VĚTNÉ ČLENY </a:t>
            </a:r>
          </a:p>
        </p:txBody>
      </p:sp>
      <p:pic>
        <p:nvPicPr>
          <p:cNvPr id="16" name="Picture 3" descr="Obsah obrázku tabulka, mapa&#10;&#10;Popis byl vytvořen automaticky">
            <a:extLst>
              <a:ext uri="{FF2B5EF4-FFF2-40B4-BE49-F238E27FC236}">
                <a16:creationId xmlns:a16="http://schemas.microsoft.com/office/drawing/2014/main" id="{EB03D7EC-6689-4861-BC72-4767AA6798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73"/>
          <a:stretch/>
        </p:blipFill>
        <p:spPr>
          <a:xfrm>
            <a:off x="7087167" y="10"/>
            <a:ext cx="5104833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389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389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5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D77CD-7866-4E9E-8857-34D9B1055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741" y="339152"/>
            <a:ext cx="7200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cs-CZ" sz="24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Vyhledejte </a:t>
            </a:r>
            <a:r>
              <a:rPr lang="cs-CZ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holé </a:t>
            </a:r>
            <a:r>
              <a:rPr kumimoji="0" lang="cs-CZ" sz="24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předměty a</a:t>
            </a:r>
            <a:r>
              <a:rPr kumimoji="0" lang="cs-CZ" sz="2400" b="1" i="1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doplňte do křížovky.</a:t>
            </a:r>
            <a:endParaRPr kumimoji="0" lang="cs-CZ" sz="2400" b="1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ještě nikdo neviděl.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Rád poslouchám hudbu.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Myslivec zastřelil jelena.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podobná své matce.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Tvým trikům nikdo nerozumí.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Má zakázáno pít.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0909248-FA96-4E0D-A40E-E484F5D34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74120"/>
              </p:ext>
            </p:extLst>
          </p:nvPr>
        </p:nvGraphicFramePr>
        <p:xfrm>
          <a:off x="1790378" y="3867522"/>
          <a:ext cx="4104454" cy="2526645"/>
        </p:xfrm>
        <a:graphic>
          <a:graphicData uri="http://schemas.openxmlformats.org/drawingml/2006/table">
            <a:tbl>
              <a:tblPr/>
              <a:tblGrid>
                <a:gridCol w="373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31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77"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77"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77"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77"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77"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2C1E0E3-EA05-4C27-95D8-8BE9C61C2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655184"/>
              </p:ext>
            </p:extLst>
          </p:nvPr>
        </p:nvGraphicFramePr>
        <p:xfrm>
          <a:off x="7460357" y="3722683"/>
          <a:ext cx="3960442" cy="2808312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7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F8145-DB2F-439A-8B58-D9F83972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NAŠÍ DNEŠNÍ PRÁCE </a:t>
            </a:r>
          </a:p>
        </p:txBody>
      </p:sp>
      <p:pic>
        <p:nvPicPr>
          <p:cNvPr id="13" name="Zástupný obsah 12" descr="Symbol zvednutého palce obrys">
            <a:extLst>
              <a:ext uri="{FF2B5EF4-FFF2-40B4-BE49-F238E27FC236}">
                <a16:creationId xmlns:a16="http://schemas.microsoft.com/office/drawing/2014/main" id="{4F5C98E7-59BC-44F9-A8CD-32685C4A7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0245" y="2397969"/>
            <a:ext cx="2540615" cy="2540615"/>
          </a:xfrm>
        </p:spPr>
      </p:pic>
      <p:pic>
        <p:nvPicPr>
          <p:cNvPr id="16" name="Grafický objekt 15" descr="Palec dolů obrys">
            <a:extLst>
              <a:ext uri="{FF2B5EF4-FFF2-40B4-BE49-F238E27FC236}">
                <a16:creationId xmlns:a16="http://schemas.microsoft.com/office/drawing/2014/main" id="{300A4F81-64AC-44BC-9CC9-F23DE1353A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4515" y="2695062"/>
            <a:ext cx="2540615" cy="254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0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A426F-AF78-40A6-869D-6B99B492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B7F62-6D54-49D9-BE6D-6B8A90A8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Shoda podmětu s přísudkem - Práskni krtka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Shoda podmětu s přísudkem - Kvíz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Shoda podmětu s přísudkem - Třídění skupin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62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3F1D-73A7-FB41-BCAD-FC9AA7DE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0"/>
            <a:ext cx="121859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Černé pero proti listu s vystínovanými čísly">
            <a:extLst>
              <a:ext uri="{FF2B5EF4-FFF2-40B4-BE49-F238E27FC236}">
                <a16:creationId xmlns:a16="http://schemas.microsoft.com/office/drawing/2014/main" id="{0AEC6D9C-C4F1-59D1-955B-A3E72B43C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26" b="102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">
            <a:extLst>
              <a:ext uri="{FF2B5EF4-FFF2-40B4-BE49-F238E27FC236}">
                <a16:creationId xmlns:a16="http://schemas.microsoft.com/office/drawing/2014/main" id="{44037D61-FFBD-0342-90C5-D1AD7C899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02096"/>
            <a:ext cx="9421303" cy="2755904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DCE4D3-E009-0EBB-E66A-4B037FDA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642192"/>
            <a:ext cx="8393008" cy="10156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TEST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1302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8433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62260-4382-4498-8803-1DDBC474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ZEPTEJ SE SLOVESEM A PÁDOVOU OTÁZKOU NA VYZNAČENÁ SLOVA: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E265B-137C-48AF-82DD-42E808B1B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Rozbil jsem </a:t>
            </a:r>
            <a:r>
              <a:rPr lang="cs-CZ" dirty="0">
                <a:solidFill>
                  <a:srgbClr val="FF0000"/>
                </a:solidFill>
              </a:rPr>
              <a:t>zrcadlo. </a:t>
            </a:r>
          </a:p>
          <a:p>
            <a:r>
              <a:rPr lang="cs-CZ" dirty="0"/>
              <a:t>Rybář ulovil </a:t>
            </a:r>
            <a:r>
              <a:rPr lang="cs-CZ" dirty="0">
                <a:solidFill>
                  <a:srgbClr val="FF0000"/>
                </a:solidFill>
              </a:rPr>
              <a:t>kapra. </a:t>
            </a:r>
          </a:p>
          <a:p>
            <a:r>
              <a:rPr lang="cs-CZ" dirty="0"/>
              <a:t>Dám </a:t>
            </a:r>
            <a:r>
              <a:rPr lang="cs-CZ" dirty="0">
                <a:solidFill>
                  <a:srgbClr val="FF0000"/>
                </a:solidFill>
              </a:rPr>
              <a:t>babičce pusu. </a:t>
            </a:r>
          </a:p>
          <a:p>
            <a:r>
              <a:rPr lang="cs-CZ" dirty="0"/>
              <a:t>Objevili jsme </a:t>
            </a:r>
            <a:r>
              <a:rPr lang="cs-CZ" dirty="0">
                <a:solidFill>
                  <a:srgbClr val="FF0000"/>
                </a:solidFill>
              </a:rPr>
              <a:t>představení. </a:t>
            </a:r>
          </a:p>
          <a:p>
            <a:r>
              <a:rPr lang="cs-CZ" dirty="0"/>
              <a:t>Slunce prohřálo </a:t>
            </a:r>
            <a:r>
              <a:rPr lang="cs-CZ" dirty="0">
                <a:solidFill>
                  <a:srgbClr val="FF0000"/>
                </a:solidFill>
              </a:rPr>
              <a:t>vodu. </a:t>
            </a:r>
          </a:p>
          <a:p>
            <a:r>
              <a:rPr lang="cs-CZ" dirty="0"/>
              <a:t>Vzpomínám </a:t>
            </a:r>
            <a:r>
              <a:rPr lang="cs-CZ" dirty="0">
                <a:solidFill>
                  <a:srgbClr val="FF0000"/>
                </a:solidFill>
              </a:rPr>
              <a:t>na léto. </a:t>
            </a:r>
          </a:p>
          <a:p>
            <a:r>
              <a:rPr lang="cs-CZ" dirty="0"/>
              <a:t>Spoluhráč zasáhl </a:t>
            </a:r>
            <a:r>
              <a:rPr lang="cs-CZ" dirty="0">
                <a:solidFill>
                  <a:srgbClr val="FF0000"/>
                </a:solidFill>
              </a:rPr>
              <a:t>bránu. </a:t>
            </a:r>
          </a:p>
          <a:p>
            <a:r>
              <a:rPr lang="cs-CZ" dirty="0"/>
              <a:t>Uklidil jsem </a:t>
            </a:r>
            <a:r>
              <a:rPr lang="cs-CZ" dirty="0">
                <a:solidFill>
                  <a:srgbClr val="FF0000"/>
                </a:solidFill>
              </a:rPr>
              <a:t>nádobí.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8CA4A33-E5DC-4932-B741-9A9C70CA2751}"/>
              </a:ext>
            </a:extLst>
          </p:cNvPr>
          <p:cNvSpPr txBox="1"/>
          <p:nvPr/>
        </p:nvSpPr>
        <p:spPr>
          <a:xfrm>
            <a:off x="6331055" y="2272683"/>
            <a:ext cx="4722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 KTERÝ VĚTNÝ ČLEN SE PTÁME SLOVESEM A PÁDOVOU OTÁZKOU?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625F3D6-FEFA-483E-B4AE-BC39CEC706F9}"/>
              </a:ext>
            </a:extLst>
          </p:cNvPr>
          <p:cNvSpPr txBox="1"/>
          <p:nvPr/>
        </p:nvSpPr>
        <p:spPr>
          <a:xfrm>
            <a:off x="6684885" y="3568823"/>
            <a:ext cx="410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PTÁME SE VŠEMI PÁDOVÝMI OTÁZKAMI?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7DA55C6-3672-4C13-AD33-9C1A8E5E35C9}"/>
              </a:ext>
            </a:extLst>
          </p:cNvPr>
          <p:cNvSpPr txBox="1"/>
          <p:nvPr/>
        </p:nvSpPr>
        <p:spPr>
          <a:xfrm>
            <a:off x="6684884" y="4678532"/>
            <a:ext cx="436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PROČ SE NEPTÁME 1. A 5. PÁDEM? </a:t>
            </a:r>
          </a:p>
        </p:txBody>
      </p:sp>
    </p:spTree>
    <p:extLst>
      <p:ext uri="{BB962C8B-B14F-4D97-AF65-F5344CB8AC3E}">
        <p14:creationId xmlns:p14="http://schemas.microsoft.com/office/powerpoint/2010/main" val="41474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A2157-E9FE-44DF-8D94-E23AE5C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3"/>
            <a:ext cx="9486690" cy="876288"/>
          </a:xfrm>
        </p:spPr>
        <p:txBody>
          <a:bodyPr/>
          <a:lstStyle/>
          <a:p>
            <a:r>
              <a:rPr lang="cs-CZ" sz="4400" b="1" dirty="0">
                <a:latin typeface="Times New Roman" pitchFamily="16" charset="0"/>
                <a:cs typeface="Times New Roman" pitchFamily="16" charset="0"/>
              </a:rPr>
              <a:t>Předmět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43663-64A2-4486-BAD6-30364AC5C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6000"/>
              </a:lnSpc>
              <a:spcBef>
                <a:spcPts val="700"/>
              </a:spcBef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400" u="sng" dirty="0">
                <a:latin typeface="Times New Roman" pitchFamily="16" charset="0"/>
                <a:cs typeface="Times New Roman" pitchFamily="16" charset="0"/>
              </a:rPr>
              <a:t>je závislý na slovese nebo přídavném jménu</a:t>
            </a:r>
          </a:p>
          <a:p>
            <a:pPr>
              <a:lnSpc>
                <a:spcPct val="86000"/>
              </a:lnSpc>
              <a:spcBef>
                <a:spcPts val="700"/>
              </a:spcBef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sz="2400" u="sng" dirty="0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6000"/>
              </a:lnSpc>
              <a:spcBef>
                <a:spcPts val="700"/>
              </a:spcBef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400" dirty="0">
                <a:latin typeface="Times New Roman" pitchFamily="16" charset="0"/>
                <a:cs typeface="Times New Roman" pitchFamily="16" charset="0"/>
              </a:rPr>
              <a:t> označuje osobu, věc nebo jev, které jsou slovesným dějem zasaženy</a:t>
            </a:r>
          </a:p>
          <a:p>
            <a:pPr>
              <a:lnSpc>
                <a:spcPct val="86000"/>
              </a:lnSpc>
              <a:spcBef>
                <a:spcPts val="700"/>
              </a:spcBef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sz="2400" dirty="0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6000"/>
              </a:lnSpc>
              <a:spcBef>
                <a:spcPts val="700"/>
              </a:spcBef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400" dirty="0">
                <a:latin typeface="Times New Roman" pitchFamily="16" charset="0"/>
                <a:cs typeface="Times New Roman" pitchFamily="16" charset="0"/>
              </a:rPr>
              <a:t>ptáme se na něj </a:t>
            </a:r>
            <a:r>
              <a:rPr lang="cs-CZ" sz="2400" u="sng" dirty="0">
                <a:latin typeface="Times New Roman" pitchFamily="16" charset="0"/>
                <a:cs typeface="Times New Roman" pitchFamily="16" charset="0"/>
              </a:rPr>
              <a:t>všemi pádovými otázkami kromě 1. a 5. pádu </a:t>
            </a:r>
            <a:r>
              <a:rPr lang="cs-CZ" sz="2400" dirty="0">
                <a:latin typeface="Times New Roman" pitchFamily="16" charset="0"/>
                <a:cs typeface="Times New Roman" pitchFamily="16" charset="0"/>
              </a:rPr>
              <a:t>a slovesem (přídavným jménem), na kterém je závislý</a:t>
            </a:r>
          </a:p>
          <a:p>
            <a:pPr marL="341313" indent="-341313">
              <a:lnSpc>
                <a:spcPct val="8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sz="2400" dirty="0">
              <a:latin typeface="Times New Roman" pitchFamily="16" charset="0"/>
              <a:cs typeface="Times New Roman" pitchFamily="16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5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64952-FCA8-41F1-B9D2-02F8701E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37A715-CA5B-4539-ABA0-A5AF0B11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LIST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Předmět - Kvíz (wordwall.net)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63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1"/>
            <a:ext cx="91440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1920" rIns="90000" bIns="46800" anchor="ctr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sz="2400" b="1" i="1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915026" y="620714"/>
            <a:ext cx="4752975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1920" rIns="90000" bIns="46800" anchor="ctr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cs-CZ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809720" y="785793"/>
            <a:ext cx="8429684" cy="43987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1920" rIns="90000" bIns="46800" anchor="ctr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cs-CZ" sz="3200" b="1" i="1" dirty="0">
              <a:latin typeface="Times New Roman" pitchFamily="16" charset="0"/>
              <a:cs typeface="Arial Unicode MS" charset="0"/>
            </a:endParaRP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cs-CZ" sz="3200" b="1" i="1" dirty="0">
              <a:latin typeface="Times New Roman" pitchFamily="16" charset="0"/>
              <a:cs typeface="Arial Unicode MS" charset="0"/>
            </a:endParaRP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3200" b="1" i="1" dirty="0">
                <a:latin typeface="Times New Roman" pitchFamily="16" charset="0"/>
                <a:cs typeface="Arial Unicode MS" charset="0"/>
              </a:rPr>
              <a:t>Použijte podstatná jména spolu se slovesy </a:t>
            </a:r>
            <a:r>
              <a:rPr lang="cs-CZ" sz="3200" b="1" i="1" dirty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ve 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3200" b="1" i="1" dirty="0">
                <a:latin typeface="Times New Roman" pitchFamily="16" charset="0"/>
                <a:cs typeface="Arial Unicode MS" charset="0"/>
              </a:rPr>
              <a:t>větách tak, aby byla podstatná jména předměty:</a:t>
            </a:r>
            <a:br>
              <a:rPr lang="cs-CZ" sz="2400" b="1" i="1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    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cs-CZ" sz="2400" dirty="0">
              <a:latin typeface="Times New Roman" pitchFamily="16" charset="0"/>
              <a:cs typeface="Arial Unicode MS" charset="0"/>
            </a:endParaRP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>
                <a:latin typeface="Times New Roman" pitchFamily="16" charset="0"/>
                <a:cs typeface="Arial Unicode MS" charset="0"/>
              </a:rPr>
              <a:t>žížalu, motýlovi, o berušce, s ulitou, značku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>
                <a:latin typeface="Times New Roman" pitchFamily="16" charset="0"/>
                <a:cs typeface="Arial Unicode MS" charset="0"/>
              </a:rPr>
              <a:t> 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b="1" i="1" dirty="0">
                <a:latin typeface="Times New Roman" pitchFamily="16" charset="0"/>
                <a:cs typeface="Arial Unicode MS" charset="0"/>
              </a:rPr>
              <a:t>      </a:t>
            </a:r>
            <a:br>
              <a:rPr lang="cs-CZ" sz="2400" b="1" i="1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prohlíží si, ulovil, směje se, neví, tahá se</a:t>
            </a:r>
            <a:br>
              <a:rPr lang="cs-CZ" sz="2400" dirty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</a:br>
            <a:endParaRPr lang="cs-CZ" sz="24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pic>
        <p:nvPicPr>
          <p:cNvPr id="1026" name="Picture 2" descr="C:\Documents and Settings\OEM\Local Settings\Temporary Internet Files\Content.IE5\WNG5I7C9\MC90043391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6916" y="3248114"/>
            <a:ext cx="1704975" cy="1704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227FA-D05A-43F1-96A1-99E69E76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z následujících možností neobsahují předmět?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51A1F-A198-40DA-B322-75066B13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9486690" cy="4453848"/>
          </a:xfrm>
        </p:spPr>
        <p:txBody>
          <a:bodyPr>
            <a:normAutofit/>
          </a:bodyPr>
          <a:lstStyle/>
          <a:p>
            <a:r>
              <a:rPr lang="cs-CZ" dirty="0"/>
              <a:t>a) Na oslavě nebyl ani jeden dospělý. </a:t>
            </a:r>
          </a:p>
          <a:p>
            <a:r>
              <a:rPr lang="cs-CZ" dirty="0"/>
              <a:t>b) Od sousedů byla slyšet hudba. </a:t>
            </a:r>
          </a:p>
          <a:p>
            <a:r>
              <a:rPr lang="cs-CZ" dirty="0"/>
              <a:t>c) Petr už dávno odešel domů. </a:t>
            </a:r>
          </a:p>
          <a:p>
            <a:r>
              <a:rPr lang="cs-CZ" dirty="0"/>
              <a:t>d) Včera jsem ti to donesla domů.</a:t>
            </a:r>
          </a:p>
          <a:p>
            <a:r>
              <a:rPr lang="cs-CZ" dirty="0"/>
              <a:t>e) Vždy jsem toužil po snowboardu. </a:t>
            </a:r>
          </a:p>
          <a:p>
            <a:r>
              <a:rPr lang="cs-CZ" dirty="0"/>
              <a:t>f) Přemýšlel jsem o plánech na zítra. </a:t>
            </a:r>
          </a:p>
          <a:p>
            <a:r>
              <a:rPr lang="cs-CZ" dirty="0"/>
              <a:t>g) Šli jsme spolu kolem vsi do lesa. </a:t>
            </a:r>
          </a:p>
          <a:p>
            <a:r>
              <a:rPr lang="cs-CZ" dirty="0"/>
              <a:t>h) Slíbil jsem ti vrátit se včas.</a:t>
            </a:r>
          </a:p>
        </p:txBody>
      </p:sp>
    </p:spTree>
    <p:extLst>
      <p:ext uri="{BB962C8B-B14F-4D97-AF65-F5344CB8AC3E}">
        <p14:creationId xmlns:p14="http://schemas.microsoft.com/office/powerpoint/2010/main" val="126789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66939" y="6356351"/>
            <a:ext cx="75723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sz="1200" i="1" dirty="0">
              <a:solidFill>
                <a:srgbClr val="898989"/>
              </a:solidFill>
              <a:latin typeface="Calibri" pitchFamily="32" charset="0"/>
              <a:cs typeface="Arial Unicode MS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51088" y="333376"/>
            <a:ext cx="7772400" cy="893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5189" y="260351"/>
            <a:ext cx="7273925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40" rIns="90000" bIns="46800" anchor="ctr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800" b="1" i="1" dirty="0">
                <a:latin typeface="Times New Roman" pitchFamily="16" charset="0"/>
                <a:cs typeface="Arial Unicode MS" charset="0"/>
              </a:rPr>
              <a:t>4) Spojte uvedená rčení s tím, co znamenají,</a:t>
            </a:r>
            <a:br>
              <a:rPr lang="cs-CZ" sz="2800" b="1" i="1" dirty="0">
                <a:latin typeface="Times New Roman" pitchFamily="16" charset="0"/>
                <a:cs typeface="Arial Unicode MS" charset="0"/>
              </a:rPr>
            </a:br>
            <a:r>
              <a:rPr lang="cs-CZ" sz="2800" b="1" i="1" dirty="0">
                <a:latin typeface="Times New Roman" pitchFamily="16" charset="0"/>
                <a:cs typeface="Arial Unicode MS" charset="0"/>
              </a:rPr>
              <a:t>    ve rčeních podtrhněte předměty: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7568" y="1556792"/>
            <a:ext cx="5040312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1920" rIns="90000" bIns="468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>
                <a:latin typeface="Times New Roman" pitchFamily="16" charset="0"/>
                <a:cs typeface="Arial Unicode MS" charset="0"/>
              </a:rPr>
              <a:t>má pěkně nabroušený jazyk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chytat lelky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malovat čerta na zeď	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mít kliku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vytrhnout trn z paty	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z komára dělat velblouda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635750" y="1196976"/>
            <a:ext cx="4032250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1920" rIns="90000" bIns="468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000" dirty="0">
                <a:latin typeface="Times New Roman" pitchFamily="16" charset="0"/>
                <a:cs typeface="Arial Unicode MS" charset="0"/>
              </a:rPr>
              <a:t>nic nedělat, být duchem nepřítomný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je hádavý, hašteřivý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	mít štěstí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strašit, přivolávat neštěstí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přehánět</a:t>
            </a: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br>
              <a:rPr lang="cs-CZ" sz="2400" dirty="0">
                <a:latin typeface="Times New Roman" pitchFamily="16" charset="0"/>
                <a:cs typeface="Arial Unicode MS" charset="0"/>
              </a:rPr>
            </a:br>
            <a:r>
              <a:rPr lang="cs-CZ" sz="2400" dirty="0">
                <a:latin typeface="Times New Roman" pitchFamily="16" charset="0"/>
                <a:cs typeface="Arial Unicode MS" charset="0"/>
              </a:rPr>
              <a:t>pomoci</a:t>
            </a: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5807969" y="2060848"/>
            <a:ext cx="792857" cy="5045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1" y="2002"/>
              </a:cxn>
            </a:cxnLst>
            <a:rect l="0" t="0" r="r" b="b"/>
            <a:pathLst>
              <a:path w="3202" h="2003">
                <a:moveTo>
                  <a:pt x="0" y="0"/>
                </a:moveTo>
                <a:lnTo>
                  <a:pt x="3201" y="2002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664201" y="4868863"/>
            <a:ext cx="1008063" cy="647700"/>
          </a:xfrm>
          <a:custGeom>
            <a:avLst/>
            <a:gdLst/>
            <a:ahLst/>
            <a:cxnLst>
              <a:cxn ang="0">
                <a:pos x="0" y="1799"/>
              </a:cxn>
              <a:cxn ang="0">
                <a:pos x="2800" y="0"/>
              </a:cxn>
            </a:cxnLst>
            <a:rect l="0" t="0" r="r" b="b"/>
            <a:pathLst>
              <a:path w="2801" h="1800">
                <a:moveTo>
                  <a:pt x="0" y="1799"/>
                </a:moveTo>
                <a:lnTo>
                  <a:pt x="2800" y="0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935761" y="1989138"/>
            <a:ext cx="2736503" cy="647774"/>
          </a:xfrm>
          <a:custGeom>
            <a:avLst/>
            <a:gdLst/>
            <a:ahLst/>
            <a:cxnLst>
              <a:cxn ang="0">
                <a:pos x="0" y="1800"/>
              </a:cxn>
              <a:cxn ang="0">
                <a:pos x="6602" y="0"/>
              </a:cxn>
            </a:cxnLst>
            <a:rect l="0" t="0" r="r" b="b"/>
            <a:pathLst>
              <a:path w="6603" h="1801">
                <a:moveTo>
                  <a:pt x="0" y="1800"/>
                </a:moveTo>
                <a:lnTo>
                  <a:pt x="6602" y="0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871864" y="3501008"/>
            <a:ext cx="1800399" cy="5756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03" y="1997"/>
              </a:cxn>
            </a:cxnLst>
            <a:rect l="0" t="0" r="r" b="b"/>
            <a:pathLst>
              <a:path w="6404" h="1998">
                <a:moveTo>
                  <a:pt x="0" y="0"/>
                </a:moveTo>
                <a:lnTo>
                  <a:pt x="6403" y="1997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575720" y="3212977"/>
            <a:ext cx="3168352" cy="863525"/>
          </a:xfrm>
          <a:custGeom>
            <a:avLst/>
            <a:gdLst/>
            <a:ahLst/>
            <a:cxnLst>
              <a:cxn ang="0">
                <a:pos x="0" y="1997"/>
              </a:cxn>
              <a:cxn ang="0">
                <a:pos x="6601" y="0"/>
              </a:cxn>
            </a:cxnLst>
            <a:rect l="0" t="0" r="r" b="b"/>
            <a:pathLst>
              <a:path w="6602" h="1998">
                <a:moveTo>
                  <a:pt x="0" y="1997"/>
                </a:moveTo>
                <a:lnTo>
                  <a:pt x="6601" y="0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4799856" y="4797153"/>
            <a:ext cx="1873250" cy="720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3" y="2002"/>
              </a:cxn>
            </a:cxnLst>
            <a:rect l="0" t="0" r="r" b="b"/>
            <a:pathLst>
              <a:path w="5204" h="2003">
                <a:moveTo>
                  <a:pt x="0" y="0"/>
                </a:moveTo>
                <a:lnTo>
                  <a:pt x="5203" y="2002"/>
                </a:lnTo>
              </a:path>
            </a:pathLst>
          </a:custGeom>
          <a:noFill/>
          <a:ln w="57240">
            <a:solidFill>
              <a:srgbClr val="00FF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6" name="Freeform 12"/>
          <p:cNvSpPr>
            <a:spLocks noChangeArrowheads="1"/>
          </p:cNvSpPr>
          <p:nvPr/>
        </p:nvSpPr>
        <p:spPr bwMode="auto">
          <a:xfrm>
            <a:off x="5015881" y="2132856"/>
            <a:ext cx="792163" cy="153978"/>
          </a:xfrm>
          <a:custGeom>
            <a:avLst/>
            <a:gdLst/>
            <a:ahLst/>
            <a:cxnLst>
              <a:cxn ang="0">
                <a:pos x="2200" y="0"/>
              </a:cxn>
              <a:cxn ang="0">
                <a:pos x="0" y="0"/>
              </a:cxn>
            </a:cxnLst>
            <a:rect l="0" t="0" r="r" b="b"/>
            <a:pathLst>
              <a:path w="2201" h="1">
                <a:moveTo>
                  <a:pt x="2200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7" name="Freeform 13"/>
          <p:cNvSpPr>
            <a:spLocks noChangeArrowheads="1"/>
          </p:cNvSpPr>
          <p:nvPr/>
        </p:nvSpPr>
        <p:spPr bwMode="auto">
          <a:xfrm>
            <a:off x="3071664" y="2852936"/>
            <a:ext cx="647700" cy="1588"/>
          </a:xfrm>
          <a:custGeom>
            <a:avLst/>
            <a:gdLst/>
            <a:ahLst/>
            <a:cxnLst>
              <a:cxn ang="0">
                <a:pos x="1799" y="0"/>
              </a:cxn>
              <a:cxn ang="0">
                <a:pos x="0" y="0"/>
              </a:cxn>
            </a:cxnLst>
            <a:rect l="0" t="0" r="r" b="b"/>
            <a:pathLst>
              <a:path w="1800" h="1">
                <a:moveTo>
                  <a:pt x="1799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8" name="Freeform 14"/>
          <p:cNvSpPr>
            <a:spLocks noChangeArrowheads="1"/>
          </p:cNvSpPr>
          <p:nvPr/>
        </p:nvSpPr>
        <p:spPr bwMode="auto">
          <a:xfrm flipV="1">
            <a:off x="3287689" y="3501008"/>
            <a:ext cx="720080" cy="72008"/>
          </a:xfrm>
          <a:custGeom>
            <a:avLst/>
            <a:gdLst/>
            <a:ahLst/>
            <a:cxnLst>
              <a:cxn ang="0">
                <a:pos x="2201" y="0"/>
              </a:cxn>
              <a:cxn ang="0">
                <a:pos x="0" y="0"/>
              </a:cxn>
            </a:cxnLst>
            <a:rect l="0" t="0" r="r" b="b"/>
            <a:pathLst>
              <a:path w="2202" h="1">
                <a:moveTo>
                  <a:pt x="2201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9" name="Freeform 15"/>
          <p:cNvSpPr>
            <a:spLocks noChangeArrowheads="1"/>
          </p:cNvSpPr>
          <p:nvPr/>
        </p:nvSpPr>
        <p:spPr bwMode="auto">
          <a:xfrm>
            <a:off x="2711624" y="4221088"/>
            <a:ext cx="720080" cy="72008"/>
          </a:xfrm>
          <a:custGeom>
            <a:avLst/>
            <a:gdLst/>
            <a:ahLst/>
            <a:cxnLst>
              <a:cxn ang="0">
                <a:pos x="2601" y="0"/>
              </a:cxn>
              <a:cxn ang="0">
                <a:pos x="0" y="0"/>
              </a:cxn>
            </a:cxnLst>
            <a:rect l="0" t="0" r="r" b="b"/>
            <a:pathLst>
              <a:path w="2602" h="1">
                <a:moveTo>
                  <a:pt x="2601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0" name="Freeform 16"/>
          <p:cNvSpPr>
            <a:spLocks noChangeArrowheads="1"/>
          </p:cNvSpPr>
          <p:nvPr/>
        </p:nvSpPr>
        <p:spPr bwMode="auto">
          <a:xfrm>
            <a:off x="3575720" y="4897757"/>
            <a:ext cx="360040" cy="45719"/>
          </a:xfrm>
          <a:custGeom>
            <a:avLst/>
            <a:gdLst/>
            <a:ahLst/>
            <a:cxnLst>
              <a:cxn ang="0">
                <a:pos x="4401" y="0"/>
              </a:cxn>
              <a:cxn ang="0">
                <a:pos x="0" y="0"/>
              </a:cxn>
            </a:cxnLst>
            <a:rect l="0" t="0" r="r" b="b"/>
            <a:pathLst>
              <a:path w="4402" h="1">
                <a:moveTo>
                  <a:pt x="4401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1" name="Freeform 17"/>
          <p:cNvSpPr>
            <a:spLocks noChangeArrowheads="1"/>
          </p:cNvSpPr>
          <p:nvPr/>
        </p:nvSpPr>
        <p:spPr bwMode="auto">
          <a:xfrm>
            <a:off x="2279576" y="5661248"/>
            <a:ext cx="1224136" cy="72008"/>
          </a:xfrm>
          <a:custGeom>
            <a:avLst/>
            <a:gdLst/>
            <a:ahLst/>
            <a:cxnLst>
              <a:cxn ang="0">
                <a:pos x="1398" y="0"/>
              </a:cxn>
              <a:cxn ang="0">
                <a:pos x="0" y="0"/>
              </a:cxn>
            </a:cxnLst>
            <a:rect l="0" t="0" r="r" b="b"/>
            <a:pathLst>
              <a:path w="1399" h="1">
                <a:moveTo>
                  <a:pt x="1398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" name="Freeform 17"/>
          <p:cNvSpPr>
            <a:spLocks noChangeArrowheads="1"/>
          </p:cNvSpPr>
          <p:nvPr/>
        </p:nvSpPr>
        <p:spPr bwMode="auto">
          <a:xfrm flipV="1">
            <a:off x="4151784" y="5589240"/>
            <a:ext cx="1224136" cy="72008"/>
          </a:xfrm>
          <a:custGeom>
            <a:avLst/>
            <a:gdLst/>
            <a:ahLst/>
            <a:cxnLst>
              <a:cxn ang="0">
                <a:pos x="1398" y="0"/>
              </a:cxn>
              <a:cxn ang="0">
                <a:pos x="0" y="0"/>
              </a:cxn>
            </a:cxnLst>
            <a:rect l="0" t="0" r="r" b="b"/>
            <a:pathLst>
              <a:path w="1399" h="1">
                <a:moveTo>
                  <a:pt x="1398" y="0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5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21" grpId="0" animBg="1"/>
    </p:bldLst>
  </p:timing>
</p:sld>
</file>

<file path=ppt/theme/theme1.xml><?xml version="1.0" encoding="utf-8"?>
<a:theme xmlns:a="http://schemas.openxmlformats.org/drawingml/2006/main" name="Interweave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7"/>
      </a:lt2>
      <a:accent1>
        <a:srgbClr val="E72941"/>
      </a:accent1>
      <a:accent2>
        <a:srgbClr val="D54F17"/>
      </a:accent2>
      <a:accent3>
        <a:srgbClr val="CD9C24"/>
      </a:accent3>
      <a:accent4>
        <a:srgbClr val="9AAD13"/>
      </a:accent4>
      <a:accent5>
        <a:srgbClr val="66B721"/>
      </a:accent5>
      <a:accent6>
        <a:srgbClr val="1BBD15"/>
      </a:accent6>
      <a:hlink>
        <a:srgbClr val="309286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439</Words>
  <Application>Microsoft Office PowerPoint</Application>
  <PresentationFormat>Širokoúhlá obrazovka</PresentationFormat>
  <Paragraphs>89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Avenir Next</vt:lpstr>
      <vt:lpstr>Calibri</vt:lpstr>
      <vt:lpstr>Neue Haas Grotesk Text Pro</vt:lpstr>
      <vt:lpstr>Times New Roman</vt:lpstr>
      <vt:lpstr>InterweaveVTI</vt:lpstr>
      <vt:lpstr>PŘEDMĚT</vt:lpstr>
      <vt:lpstr>OPAKUJEME</vt:lpstr>
      <vt:lpstr>TEST</vt:lpstr>
      <vt:lpstr>ZEPTEJ SE SLOVESEM A PÁDOVOU OTÁZKOU NA VYZNAČENÁ SLOVA:</vt:lpstr>
      <vt:lpstr>Předmět</vt:lpstr>
      <vt:lpstr>PROCVIČOVÁNÍ</vt:lpstr>
      <vt:lpstr>Prezentace aplikace PowerPoint</vt:lpstr>
      <vt:lpstr>Které z následujících možností neobsahují předmět?</vt:lpstr>
      <vt:lpstr>Prezentace aplikace PowerPoint</vt:lpstr>
      <vt:lpstr>Prezentace aplikace PowerPoint</vt:lpstr>
      <vt:lpstr>HODNOCENÍ NAŠÍ DNEŠNÍ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</dc:title>
  <dc:creator>Smetanová, Jana</dc:creator>
  <cp:lastModifiedBy>Smetanová, Jana</cp:lastModifiedBy>
  <cp:revision>3</cp:revision>
  <dcterms:created xsi:type="dcterms:W3CDTF">2023-03-23T18:39:13Z</dcterms:created>
  <dcterms:modified xsi:type="dcterms:W3CDTF">2025-03-20T13:16:02Z</dcterms:modified>
</cp:coreProperties>
</file>