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omments/comment1.xml" ContentType="application/vnd.openxmlformats-officedocument.presentationml.comment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13"/>
  </p:notesMasterIdLst>
  <p:sldIdLst>
    <p:sldId id="256" r:id="rId2"/>
    <p:sldId id="257" r:id="rId3"/>
    <p:sldId id="26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metanová, Jana" initials="SJ" lastIdx="1" clrIdx="0">
    <p:extLst>
      <p:ext uri="{19B8F6BF-5375-455C-9EA6-DF929625EA0E}">
        <p15:presenceInfo xmlns:p15="http://schemas.microsoft.com/office/powerpoint/2012/main" userId="S::smetjan@zsodolenavoda.cz::399c8d61-5799-4274-97cc-7c1aac4e54d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62" y="1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3-03-23T19:50:09.753" idx="1">
    <p:pos x="10" y="10"/>
    <p:text/>
    <p:extLst>
      <p:ext uri="{C676402C-5697-4E1C-873F-D02D1690AC5C}">
        <p15:threadingInfo xmlns:p15="http://schemas.microsoft.com/office/powerpoint/2012/main" timeZoneBias="-60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76961B-A64F-4F4D-BC82-32C04CDEDE7A}" type="datetimeFigureOut">
              <a:rPr lang="cs-CZ" smtClean="0"/>
              <a:t>19.03.2025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6A33AA-6F2F-4AFF-8545-AB2A92BBC53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5899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B5EA534-54A0-4F30-B35E-63A86B2AA2A5}" type="slidenum">
              <a:rPr lang="cs-CZ"/>
              <a:pPr/>
              <a:t>7</a:t>
            </a:fld>
            <a:endParaRPr lang="cs-CZ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69066D4-B64D-42A6-A336-60F6294A5474}" type="slidenum">
              <a:rPr lang="cs-CZ"/>
              <a:pPr/>
              <a:t>9</a:t>
            </a:fld>
            <a:endParaRPr lang="cs-CZ"/>
          </a:p>
        </p:txBody>
      </p:sp>
      <p:sp>
        <p:nvSpPr>
          <p:cNvPr id="2252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503645-DCFE-47FC-8A66-F9A45A422E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21150" y="1247140"/>
            <a:ext cx="7891760" cy="3450844"/>
          </a:xfrm>
        </p:spPr>
        <p:txBody>
          <a:bodyPr anchor="t"/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AD509FA-7BD7-4D45-998F-0E43038F17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21150" y="4818126"/>
            <a:ext cx="7891760" cy="1268984"/>
          </a:xfrm>
        </p:spPr>
        <p:txBody>
          <a:bodyPr anchor="b"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D03A0B2-4A2F-D846-A5E6-FB7CB9A031F7}"/>
              </a:ext>
            </a:extLst>
          </p:cNvPr>
          <p:cNvSpPr/>
          <p:nvPr/>
        </p:nvSpPr>
        <p:spPr>
          <a:xfrm>
            <a:off x="1" y="1375492"/>
            <a:ext cx="2770698" cy="5482505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50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F573F1D-73A7-FB41-BCAD-FC9AA7DEF4F5}"/>
              </a:ext>
            </a:extLst>
          </p:cNvPr>
          <p:cNvSpPr/>
          <p:nvPr/>
        </p:nvSpPr>
        <p:spPr>
          <a:xfrm>
            <a:off x="0" y="-3"/>
            <a:ext cx="1373567" cy="6857999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50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DCFA51C-E4FE-4BF2-A2DD-E32DE57D8A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1449AA12-8195-4182-A7AC-2E7E59DFBDAF}" type="datetimeFigureOut">
              <a:rPr lang="en-US" smtClean="0"/>
              <a:pPr algn="r"/>
              <a:t>3/19/2025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A438448-FC2D-4A2F-B7C0-04AC50311E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21150" y="6292850"/>
            <a:ext cx="4114800" cy="365125"/>
          </a:xfrm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3B07C67E-EAD9-47D8-9559-4E091BC03B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FC975-2FD7-44A5-9E78-ECBA461560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18859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EC53B0-59B2-4B39-93E0-DCFBB932C8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87710" y="455362"/>
            <a:ext cx="9525200" cy="15504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18C5F7B-98AC-425B-80BD-6C6F3032D0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587710" y="2160016"/>
            <a:ext cx="9525200" cy="392615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88C2EE-2433-424A-878C-24514FF5D4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9AA12-8195-4182-A7AC-2E7E59DFBDAF}" type="datetimeFigureOut">
              <a:rPr lang="en-US" smtClean="0"/>
              <a:t>3/19/2025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FEFD20-ADE2-40F3-A071-6D1E97F8FB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B7D1D5-5E92-48E1-9475-EC122D3FE6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FC975-2FD7-44A5-9E78-ECBA4615607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0FCF945-5CF3-5542-A36A-9CBB738E735E}"/>
              </a:ext>
            </a:extLst>
          </p:cNvPr>
          <p:cNvSpPr/>
          <p:nvPr/>
        </p:nvSpPr>
        <p:spPr>
          <a:xfrm>
            <a:off x="0" y="565153"/>
            <a:ext cx="1133856" cy="6292847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50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3C7D61B-66C5-4341-8F2D-129A9E4D8283}"/>
              </a:ext>
            </a:extLst>
          </p:cNvPr>
          <p:cNvSpPr/>
          <p:nvPr/>
        </p:nvSpPr>
        <p:spPr>
          <a:xfrm>
            <a:off x="0" y="-3"/>
            <a:ext cx="565150" cy="6857999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49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99262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F47FBCF-6EDB-4883-92D4-612F4D1C558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846380" y="565149"/>
            <a:ext cx="2266530" cy="56118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49D2DF8-B588-416F-AA11-9F3A0DDE67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587710" y="565149"/>
            <a:ext cx="7088929" cy="56118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2F7B1D-405D-4EE7-9A23-3F21916C95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9AA12-8195-4182-A7AC-2E7E59DFBDAF}" type="datetimeFigureOut">
              <a:rPr lang="en-US" smtClean="0"/>
              <a:t>3/19/2025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7B9304-686C-431A-8E7F-D9DD19F4DF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FA240B-DB2E-46ED-8AC6-744B2C1C70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FC975-2FD7-44A5-9E78-ECBA4615607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F275F2C-778B-864A-8379-6D0726B18FDC}"/>
              </a:ext>
            </a:extLst>
          </p:cNvPr>
          <p:cNvSpPr/>
          <p:nvPr/>
        </p:nvSpPr>
        <p:spPr>
          <a:xfrm>
            <a:off x="0" y="565153"/>
            <a:ext cx="1133856" cy="6292847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50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70051C8-76B3-384B-BCF1-60BB80301FCD}"/>
              </a:ext>
            </a:extLst>
          </p:cNvPr>
          <p:cNvSpPr/>
          <p:nvPr/>
        </p:nvSpPr>
        <p:spPr>
          <a:xfrm>
            <a:off x="0" y="-3"/>
            <a:ext cx="565150" cy="6857999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49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7030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BC5DD8-8608-4B55-96D8-0AB848C028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A3CC0B-7B21-422D-937D-FBD49EE939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A0EAFA-89BC-43E9-8EB9-B6B3CD136E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9AA12-8195-4182-A7AC-2E7E59DFBDAF}" type="datetimeFigureOut">
              <a:rPr lang="en-US" smtClean="0"/>
              <a:t>3/19/2025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850944-70C2-487F-A102-58CDFB94C3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77B7B8-A972-455E-9D8C-9B8026A530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FC975-2FD7-44A5-9E78-ECBA46156075}" type="slidenum">
              <a:rPr lang="en-US" smtClean="0"/>
              <a:t>‹#›</a:t>
            </a:fld>
            <a:endParaRPr lang="en-US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CCC95119-6D9D-3542-9E0E-4171B33DC9CA}"/>
              </a:ext>
            </a:extLst>
          </p:cNvPr>
          <p:cNvSpPr/>
          <p:nvPr/>
        </p:nvSpPr>
        <p:spPr>
          <a:xfrm>
            <a:off x="0" y="565153"/>
            <a:ext cx="1133856" cy="6292847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50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EFC92F19-7317-314C-81B7-43B8B687F4E4}"/>
              </a:ext>
            </a:extLst>
          </p:cNvPr>
          <p:cNvSpPr/>
          <p:nvPr/>
        </p:nvSpPr>
        <p:spPr>
          <a:xfrm>
            <a:off x="0" y="-3"/>
            <a:ext cx="565150" cy="6857999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49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253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3087F2-AA0E-4F0C-9AD6-2353021573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21150" y="1251674"/>
            <a:ext cx="7891760" cy="2914688"/>
          </a:xfrm>
        </p:spPr>
        <p:txBody>
          <a:bodyPr anchor="t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937807-96B8-4061-A845-1287216BF5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221150" y="4818126"/>
            <a:ext cx="7891760" cy="1271524"/>
          </a:xfrm>
        </p:spPr>
        <p:txBody>
          <a:bodyPr anchor="b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2AF346-9503-4767-BCB4-84B823E274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9AA12-8195-4182-A7AC-2E7E59DFBDAF}" type="datetimeFigureOut">
              <a:rPr lang="en-US" smtClean="0"/>
              <a:t>3/19/2025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59605B-A39D-4BEE-B46F-16CF13FA0B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21150" y="6292850"/>
            <a:ext cx="41148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75834A-942D-410B-A430-43F9E01FC5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FC975-2FD7-44A5-9E78-ECBA4615607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AD199D5-C485-D449-9804-F755E0907B51}"/>
              </a:ext>
            </a:extLst>
          </p:cNvPr>
          <p:cNvSpPr/>
          <p:nvPr/>
        </p:nvSpPr>
        <p:spPr>
          <a:xfrm>
            <a:off x="1" y="1375492"/>
            <a:ext cx="2770698" cy="5482505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50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290D1A7-C550-2540-86C9-EB0FB2EB2E71}"/>
              </a:ext>
            </a:extLst>
          </p:cNvPr>
          <p:cNvSpPr/>
          <p:nvPr/>
        </p:nvSpPr>
        <p:spPr>
          <a:xfrm>
            <a:off x="0" y="-3"/>
            <a:ext cx="1373567" cy="6857999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50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1510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5FCAD2-C321-4E81-AEBE-696A90E2D9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87710" y="455362"/>
            <a:ext cx="9486690" cy="15504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F20CD1-0E09-4415-911C-0F5B7341DD8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87709" y="2160016"/>
            <a:ext cx="4425437" cy="392709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A963EDD-031A-49CA-9130-067550BD0D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648963" y="2160016"/>
            <a:ext cx="4425437" cy="39270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808E79-A0BE-49F3-AE92-7EE5CC78F1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9AA12-8195-4182-A7AC-2E7E59DFBDAF}" type="datetimeFigureOut">
              <a:rPr lang="en-US" smtClean="0"/>
              <a:t>3/19/2025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98B87C-BF1E-47CF-9A4E-FD4BE32C05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C06E71-46F6-469C-A9CA-E707EBE51B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FC975-2FD7-44A5-9E78-ECBA46156075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52659F6-6B3B-A545-A45F-FAD238210D47}"/>
              </a:ext>
            </a:extLst>
          </p:cNvPr>
          <p:cNvSpPr/>
          <p:nvPr/>
        </p:nvSpPr>
        <p:spPr>
          <a:xfrm>
            <a:off x="0" y="565153"/>
            <a:ext cx="1133856" cy="6292847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50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80637F8-15DE-2240-8BF8-D6E57A337B1A}"/>
              </a:ext>
            </a:extLst>
          </p:cNvPr>
          <p:cNvSpPr/>
          <p:nvPr/>
        </p:nvSpPr>
        <p:spPr>
          <a:xfrm>
            <a:off x="0" y="-3"/>
            <a:ext cx="565150" cy="6857999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49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2041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53B26D-64DE-4314-8BD2-25FD618FB4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91056" y="457200"/>
            <a:ext cx="9521854" cy="155448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D77613-5CEE-4B05-A937-CD43EAAABF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91057" y="2165086"/>
            <a:ext cx="4425696" cy="823912"/>
          </a:xfrm>
        </p:spPr>
        <p:txBody>
          <a:bodyPr anchor="b">
            <a:normAutofit/>
          </a:bodyPr>
          <a:lstStyle>
            <a:lvl1pPr marL="0" indent="0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43E4779-3B5A-4993-9C7F-FB19F1633F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591056" y="2988998"/>
            <a:ext cx="4425697" cy="3098112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B51081A-685C-4C18-9AE9-425106A02F6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687214" y="2165086"/>
            <a:ext cx="4425696" cy="823912"/>
          </a:xfrm>
        </p:spPr>
        <p:txBody>
          <a:bodyPr anchor="b">
            <a:normAutofit/>
          </a:bodyPr>
          <a:lstStyle>
            <a:lvl1pPr marL="0" indent="0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780F424-FE3A-4B7D-B60C-7AEA2118A58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687214" y="2988998"/>
            <a:ext cx="4425696" cy="3098112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64D2A96-CD7D-41BC-BDBE-5E29B7C0B3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9AA12-8195-4182-A7AC-2E7E59DFBDAF}" type="datetimeFigureOut">
              <a:rPr lang="en-US" smtClean="0"/>
              <a:t>3/19/2025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CD1471D-6DDE-4E56-84E9-48136966A9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CA3F451-CF28-4F57-B844-52A665440A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FC975-2FD7-44A5-9E78-ECBA46156075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D1FA03E-7A83-AB41-BB4B-25B04946559A}"/>
              </a:ext>
            </a:extLst>
          </p:cNvPr>
          <p:cNvSpPr/>
          <p:nvPr/>
        </p:nvSpPr>
        <p:spPr>
          <a:xfrm>
            <a:off x="0" y="565153"/>
            <a:ext cx="1133856" cy="6292847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50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7702630-3C98-A142-9D04-1D852974DC26}"/>
              </a:ext>
            </a:extLst>
          </p:cNvPr>
          <p:cNvSpPr/>
          <p:nvPr/>
        </p:nvSpPr>
        <p:spPr>
          <a:xfrm>
            <a:off x="0" y="-3"/>
            <a:ext cx="565150" cy="6857999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49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3175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322D7A-4502-49C3-BAFB-6D46F7A2E2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CAB67EE-A167-43D1-9C58-7B736CF28B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9AA12-8195-4182-A7AC-2E7E59DFBDAF}" type="datetimeFigureOut">
              <a:rPr lang="en-US" smtClean="0"/>
              <a:t>3/19/2025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C5605B7-599B-450E-9E8D-2A9AE3F30F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5BD2B1-8C5F-430B-A0F2-CD5281AB75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FC975-2FD7-44A5-9E78-ECBA4615607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DBA877B-B45A-BD48-8FC8-E752E7D7174F}"/>
              </a:ext>
            </a:extLst>
          </p:cNvPr>
          <p:cNvSpPr/>
          <p:nvPr/>
        </p:nvSpPr>
        <p:spPr>
          <a:xfrm>
            <a:off x="0" y="565153"/>
            <a:ext cx="1133856" cy="6292847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50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BF3343D-2AFA-B544-B40A-315F5EC680B6}"/>
              </a:ext>
            </a:extLst>
          </p:cNvPr>
          <p:cNvSpPr/>
          <p:nvPr/>
        </p:nvSpPr>
        <p:spPr>
          <a:xfrm>
            <a:off x="0" y="-3"/>
            <a:ext cx="565150" cy="6857999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49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4398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9308016-71BA-4CD3-918D-51613F7F4D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9AA12-8195-4182-A7AC-2E7E59DFBDAF}" type="datetimeFigureOut">
              <a:rPr lang="en-US" smtClean="0"/>
              <a:t>3/19/2025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5B24F46-0425-47C6-9FFB-F69AFFFE89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CE7A99-1593-4189-A514-8209CC32A2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FC975-2FD7-44A5-9E78-ECBA4615607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1C15DFD-AB97-AB43-A6C9-2808708C91B4}"/>
              </a:ext>
            </a:extLst>
          </p:cNvPr>
          <p:cNvSpPr/>
          <p:nvPr/>
        </p:nvSpPr>
        <p:spPr>
          <a:xfrm>
            <a:off x="0" y="565153"/>
            <a:ext cx="1133856" cy="6292847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50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A05BA89-ECA6-2247-ABBB-3C67160202E9}"/>
              </a:ext>
            </a:extLst>
          </p:cNvPr>
          <p:cNvSpPr/>
          <p:nvPr/>
        </p:nvSpPr>
        <p:spPr>
          <a:xfrm>
            <a:off x="0" y="-3"/>
            <a:ext cx="565150" cy="6857999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49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7571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4E933B-3FC6-4B08-9FBE-2DD48307A4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87712" y="455362"/>
            <a:ext cx="4043440" cy="158451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7FBD4A-4514-4DCE-8F18-914DF3F4EE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71232" y="565151"/>
            <a:ext cx="5358384" cy="552196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AF18C85-0675-4202-B796-3527668549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587712" y="2039874"/>
            <a:ext cx="4043440" cy="38291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0079E5-F934-4D04-866F-F7CB5B08AC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9AA12-8195-4182-A7AC-2E7E59DFBDAF}" type="datetimeFigureOut">
              <a:rPr lang="en-US" smtClean="0"/>
              <a:t>3/19/2025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05FC94-7915-439A-B937-F02D1BB03A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1B69B19-4156-4584-B1DC-4F42F200B9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FC975-2FD7-44A5-9E78-ECBA46156075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C1B6031-8ABE-F648-8E05-3D08D0D54B53}"/>
              </a:ext>
            </a:extLst>
          </p:cNvPr>
          <p:cNvSpPr/>
          <p:nvPr/>
        </p:nvSpPr>
        <p:spPr>
          <a:xfrm>
            <a:off x="0" y="565153"/>
            <a:ext cx="1133856" cy="6292847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50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DABD855-35E6-BE4F-8B03-FD12DDB32E10}"/>
              </a:ext>
            </a:extLst>
          </p:cNvPr>
          <p:cNvSpPr/>
          <p:nvPr/>
        </p:nvSpPr>
        <p:spPr>
          <a:xfrm>
            <a:off x="0" y="-3"/>
            <a:ext cx="565150" cy="6857999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49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22229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1E1F3B-090C-4BB5-84BE-8ED0FC5981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87711" y="455362"/>
            <a:ext cx="4043436" cy="158451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397C49E-9426-4B24-B2A7-C54B89DA60A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271232" y="565150"/>
            <a:ext cx="5355607" cy="552267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C7F011-0A5F-44E9-88CD-C95A33351B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587711" y="2039874"/>
            <a:ext cx="4043436" cy="38291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D721C85-27BB-4533-A21B-C379FE03A9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9AA12-8195-4182-A7AC-2E7E59DFBDAF}" type="datetimeFigureOut">
              <a:rPr lang="en-US" smtClean="0"/>
              <a:t>3/19/2025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018850-01F1-4247-9BFD-1DDC5DDDC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B365A9-4C28-480F-B370-2DFF234B73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FC975-2FD7-44A5-9E78-ECBA46156075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20EAFF3-0A84-F84B-90E4-A596F00B3DC2}"/>
              </a:ext>
            </a:extLst>
          </p:cNvPr>
          <p:cNvSpPr/>
          <p:nvPr/>
        </p:nvSpPr>
        <p:spPr>
          <a:xfrm>
            <a:off x="0" y="565153"/>
            <a:ext cx="1133856" cy="6292847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50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8392559-3C15-B249-93C9-B0F7E9E5DDD8}"/>
              </a:ext>
            </a:extLst>
          </p:cNvPr>
          <p:cNvSpPr/>
          <p:nvPr/>
        </p:nvSpPr>
        <p:spPr>
          <a:xfrm>
            <a:off x="0" y="-3"/>
            <a:ext cx="565150" cy="6857999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49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2224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F7ACD69-D2F4-4938-B590-C414049017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87710" y="455362"/>
            <a:ext cx="9486690" cy="155041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762BD4-BA0F-4CA4-BAE3-DF2B5087C0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87710" y="2160016"/>
            <a:ext cx="9486690" cy="39261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0B2FEE-249E-42F1-94D8-A8C0759EF47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018632" y="6292850"/>
            <a:ext cx="30942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49AA12-8195-4182-A7AC-2E7E59DFBDAF}" type="datetimeFigureOut">
              <a:rPr lang="en-US" smtClean="0"/>
              <a:pPr/>
              <a:t>3/19/2025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60C617-A890-4920-83B0-143C0334906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587711" y="62928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F1B4F1-B06B-4BBE-BFFF-C0B386E2449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49574" y="6292850"/>
            <a:ext cx="81381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DFC975-2FD7-44A5-9E78-ECBA4615607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408949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66" r:id="rId6"/>
    <p:sldLayoutId id="2147483662" r:id="rId7"/>
    <p:sldLayoutId id="2147483663" r:id="rId8"/>
    <p:sldLayoutId id="2147483664" r:id="rId9"/>
    <p:sldLayoutId id="2147483665" r:id="rId10"/>
    <p:sldLayoutId id="2147483667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200"/>
        </a:spcBef>
        <a:buClr>
          <a:schemeClr val="accent1"/>
        </a:buClr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10000"/>
        </a:lnSpc>
        <a:spcBef>
          <a:spcPts val="600"/>
        </a:spcBef>
        <a:buClr>
          <a:schemeClr val="accent1"/>
        </a:buClr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10000"/>
        </a:lnSpc>
        <a:spcBef>
          <a:spcPts val="600"/>
        </a:spcBef>
        <a:buClr>
          <a:schemeClr val="accent1"/>
        </a:buClr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10000"/>
        </a:lnSpc>
        <a:spcBef>
          <a:spcPts val="600"/>
        </a:spcBef>
        <a:buClr>
          <a:schemeClr val="accent1"/>
        </a:buClr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10000"/>
        </a:lnSpc>
        <a:spcBef>
          <a:spcPts val="600"/>
        </a:spcBef>
        <a:buClr>
          <a:schemeClr val="accent1"/>
        </a:buClr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svg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ordwall.net/cs/resource/15823554/shoda-podm%C4%9Btu-s-p%C5%99%C3%ADsudkem" TargetMode="External"/><Relationship Id="rId2" Type="http://schemas.openxmlformats.org/officeDocument/2006/relationships/hyperlink" Target="https://wordwall.net/cs/resource/12116656/shoda-podm%C4%9Btu-s-p%C5%99%C3%ADsudkem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ordwall.net/cs/resource/6622570/shoda-podm%C4%9Btu-s-p%C5%99%C3%ADsudkem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ordwall.net/cs/resource/31576116/p%C5%99edm%C4%9Bt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8">
            <a:extLst>
              <a:ext uri="{FF2B5EF4-FFF2-40B4-BE49-F238E27FC236}">
                <a16:creationId xmlns:a16="http://schemas.microsoft.com/office/drawing/2014/main" id="{A88F843D-1C1B-C740-AC27-E3238D0F5F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62DB31AF-0673-4C26-AB9A-C96F1FCA96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5151" y="1247140"/>
            <a:ext cx="5657899" cy="3450844"/>
          </a:xfrm>
        </p:spPr>
        <p:txBody>
          <a:bodyPr>
            <a:normAutofit/>
          </a:bodyPr>
          <a:lstStyle/>
          <a:p>
            <a:r>
              <a:rPr lang="cs-CZ"/>
              <a:t>PŘEDMĚT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6DEC33E-7ABF-4CC8-BF4C-76CA81E543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5151" y="4818126"/>
            <a:ext cx="5657899" cy="1268984"/>
          </a:xfrm>
        </p:spPr>
        <p:txBody>
          <a:bodyPr>
            <a:normAutofit/>
          </a:bodyPr>
          <a:lstStyle/>
          <a:p>
            <a:r>
              <a:rPr lang="cs-CZ" dirty="0"/>
              <a:t>ROZVÍJEJÍCÍ VĚTNÉ ČLENY </a:t>
            </a:r>
          </a:p>
        </p:txBody>
      </p:sp>
      <p:pic>
        <p:nvPicPr>
          <p:cNvPr id="16" name="Picture 3" descr="Obsah obrázku tabulka, mapa&#10;&#10;Popis byl vytvořen automaticky">
            <a:extLst>
              <a:ext uri="{FF2B5EF4-FFF2-40B4-BE49-F238E27FC236}">
                <a16:creationId xmlns:a16="http://schemas.microsoft.com/office/drawing/2014/main" id="{EB03D7EC-6689-4861-BC72-4767AA6798E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4173"/>
          <a:stretch/>
        </p:blipFill>
        <p:spPr>
          <a:xfrm>
            <a:off x="7087167" y="10"/>
            <a:ext cx="5104833" cy="6857990"/>
          </a:xfrm>
          <a:prstGeom prst="rect">
            <a:avLst/>
          </a:prstGeom>
        </p:spPr>
      </p:pic>
      <p:sp>
        <p:nvSpPr>
          <p:cNvPr id="17" name="Rectangle 10">
            <a:extLst>
              <a:ext uri="{FF2B5EF4-FFF2-40B4-BE49-F238E27FC236}">
                <a16:creationId xmlns:a16="http://schemas.microsoft.com/office/drawing/2014/main" id="{A21C8291-E3D5-4240-8FF4-E5213CBCC4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085389" y="1375492"/>
            <a:ext cx="2770698" cy="5482505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50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18" name="Rectangle 12">
            <a:extLst>
              <a:ext uri="{FF2B5EF4-FFF2-40B4-BE49-F238E27FC236}">
                <a16:creationId xmlns:a16="http://schemas.microsoft.com/office/drawing/2014/main" id="{08B44AFE-C181-7047-8CC9-CA00BD385E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085389" y="-3"/>
            <a:ext cx="1373567" cy="6857999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50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9555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49D77CD-7866-4E9E-8857-34D9B1055F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07741" y="339152"/>
            <a:ext cx="7200800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2400" b="1" i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</a:t>
            </a:r>
            <a:r>
              <a:rPr kumimoji="0" lang="cs-CZ" sz="2400" b="1" i="1" u="none" strike="noStrike" cap="none" normalizeH="0" baseline="0" dirty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Vyhledejte </a:t>
            </a:r>
            <a:r>
              <a:rPr lang="cs-CZ" sz="2400" b="1" i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holé </a:t>
            </a:r>
            <a:r>
              <a:rPr kumimoji="0" lang="cs-CZ" sz="2400" b="1" i="1" u="none" strike="noStrike" cap="none" normalizeH="0" baseline="0" dirty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předměty a</a:t>
            </a:r>
            <a:r>
              <a:rPr kumimoji="0" lang="cs-CZ" sz="2400" b="1" i="1" u="none" strike="noStrike" cap="none" normalizeH="0" dirty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doplňte do křížovky.</a:t>
            </a:r>
            <a:endParaRPr kumimoji="0" lang="cs-CZ" sz="2400" b="1" i="1" u="none" strike="noStrike" cap="none" normalizeH="0" baseline="0" dirty="0">
              <a:ln>
                <a:noFill/>
              </a:ln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 dirty="0">
              <a:ln>
                <a:noFill/>
              </a:ln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400" b="0" i="0" u="none" strike="noStrike" cap="none" normalizeH="0" baseline="0" dirty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To ještě nikdo neviděl.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400" b="0" i="0" u="none" strike="noStrike" cap="none" normalizeH="0" baseline="0" dirty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Rád poslouchám hudbu.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400" b="0" i="0" u="none" strike="noStrike" cap="none" normalizeH="0" baseline="0" dirty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Myslivec zastřelil jelena.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400" b="0" i="0" u="none" strike="noStrike" cap="none" normalizeH="0" baseline="0" dirty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Je podobná své matce.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400" b="0" i="0" u="none" strike="noStrike" cap="none" normalizeH="0" baseline="0" dirty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Tvým trikům nikdo nerozumí.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400" b="0" i="0" u="none" strike="noStrike" cap="none" normalizeH="0" baseline="0" dirty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Má zakázáno pít.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Tabulka 6">
            <a:extLst>
              <a:ext uri="{FF2B5EF4-FFF2-40B4-BE49-F238E27FC236}">
                <a16:creationId xmlns:a16="http://schemas.microsoft.com/office/drawing/2014/main" id="{A0909248-FA96-4E0D-A40E-E484F5D3421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0174120"/>
              </p:ext>
            </p:extLst>
          </p:nvPr>
        </p:nvGraphicFramePr>
        <p:xfrm>
          <a:off x="1790378" y="3867522"/>
          <a:ext cx="4104454" cy="2526645"/>
        </p:xfrm>
        <a:graphic>
          <a:graphicData uri="http://schemas.openxmlformats.org/drawingml/2006/table">
            <a:tbl>
              <a:tblPr/>
              <a:tblGrid>
                <a:gridCol w="3731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31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313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058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4042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7313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7313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7313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7313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7313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73132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144145">
                <a:tc>
                  <a:txBody>
                    <a:bodyPr/>
                    <a:lstStyle/>
                    <a:p>
                      <a:endParaRPr lang="cs-CZ" sz="1100" dirty="0">
                        <a:solidFill>
                          <a:schemeClr val="tx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1100">
                        <a:solidFill>
                          <a:schemeClr val="tx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1100">
                        <a:solidFill>
                          <a:schemeClr val="tx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1100" dirty="0">
                        <a:solidFill>
                          <a:schemeClr val="tx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tx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1100" dirty="0">
                        <a:solidFill>
                          <a:schemeClr val="tx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1100">
                        <a:solidFill>
                          <a:schemeClr val="tx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1100">
                        <a:solidFill>
                          <a:schemeClr val="tx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1100">
                        <a:solidFill>
                          <a:schemeClr val="tx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1100" dirty="0">
                        <a:solidFill>
                          <a:schemeClr val="tx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1100">
                        <a:solidFill>
                          <a:schemeClr val="tx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2177">
                <a:tc>
                  <a:txBody>
                    <a:bodyPr/>
                    <a:lstStyle/>
                    <a:p>
                      <a:endParaRPr lang="cs-CZ" sz="1100">
                        <a:solidFill>
                          <a:schemeClr val="tx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1100">
                        <a:solidFill>
                          <a:schemeClr val="tx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1100" dirty="0">
                        <a:solidFill>
                          <a:schemeClr val="tx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1100" dirty="0">
                        <a:solidFill>
                          <a:schemeClr val="tx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1100" dirty="0">
                        <a:solidFill>
                          <a:schemeClr val="tx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1100" dirty="0">
                        <a:solidFill>
                          <a:schemeClr val="tx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1100">
                        <a:solidFill>
                          <a:schemeClr val="tx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1100">
                        <a:solidFill>
                          <a:schemeClr val="tx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1100">
                        <a:solidFill>
                          <a:schemeClr val="tx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1100">
                        <a:solidFill>
                          <a:schemeClr val="tx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1100">
                        <a:solidFill>
                          <a:schemeClr val="tx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2177">
                <a:tc>
                  <a:txBody>
                    <a:bodyPr/>
                    <a:lstStyle/>
                    <a:p>
                      <a:endParaRPr lang="cs-CZ" sz="1100">
                        <a:solidFill>
                          <a:schemeClr val="tx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1100">
                        <a:solidFill>
                          <a:schemeClr val="tx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1100">
                        <a:solidFill>
                          <a:schemeClr val="tx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1100">
                        <a:solidFill>
                          <a:schemeClr val="tx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1100">
                        <a:solidFill>
                          <a:schemeClr val="tx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1100">
                        <a:solidFill>
                          <a:schemeClr val="tx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1100" dirty="0">
                        <a:solidFill>
                          <a:schemeClr val="tx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1100">
                        <a:solidFill>
                          <a:schemeClr val="tx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1100">
                        <a:solidFill>
                          <a:schemeClr val="tx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1100">
                        <a:solidFill>
                          <a:schemeClr val="tx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1100">
                        <a:solidFill>
                          <a:schemeClr val="tx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2177">
                <a:tc>
                  <a:txBody>
                    <a:bodyPr/>
                    <a:lstStyle/>
                    <a:p>
                      <a:endParaRPr lang="cs-CZ" sz="1100">
                        <a:solidFill>
                          <a:schemeClr val="tx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1100">
                        <a:solidFill>
                          <a:schemeClr val="tx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1100">
                        <a:solidFill>
                          <a:schemeClr val="tx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1100">
                        <a:solidFill>
                          <a:schemeClr val="tx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1100">
                        <a:solidFill>
                          <a:schemeClr val="tx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1100">
                        <a:solidFill>
                          <a:schemeClr val="tx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1100">
                        <a:solidFill>
                          <a:schemeClr val="tx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1100" dirty="0">
                        <a:solidFill>
                          <a:schemeClr val="tx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1100" dirty="0">
                        <a:solidFill>
                          <a:schemeClr val="tx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1100" dirty="0">
                        <a:solidFill>
                          <a:schemeClr val="tx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1100">
                        <a:solidFill>
                          <a:schemeClr val="tx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2177">
                <a:tc>
                  <a:txBody>
                    <a:bodyPr/>
                    <a:lstStyle/>
                    <a:p>
                      <a:endParaRPr lang="cs-CZ" sz="1100">
                        <a:solidFill>
                          <a:schemeClr val="tx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1100">
                        <a:solidFill>
                          <a:schemeClr val="tx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1100">
                        <a:solidFill>
                          <a:schemeClr val="tx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1100">
                        <a:solidFill>
                          <a:schemeClr val="tx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1100">
                        <a:solidFill>
                          <a:schemeClr val="tx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1100" dirty="0">
                        <a:solidFill>
                          <a:schemeClr val="tx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1100">
                        <a:solidFill>
                          <a:schemeClr val="tx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1100">
                        <a:solidFill>
                          <a:schemeClr val="tx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1100" dirty="0">
                        <a:solidFill>
                          <a:schemeClr val="tx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1100">
                        <a:solidFill>
                          <a:schemeClr val="tx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1100">
                        <a:solidFill>
                          <a:schemeClr val="tx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2177">
                <a:tc>
                  <a:txBody>
                    <a:bodyPr/>
                    <a:lstStyle/>
                    <a:p>
                      <a:endParaRPr lang="cs-CZ" sz="1100">
                        <a:solidFill>
                          <a:schemeClr val="tx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1100">
                        <a:solidFill>
                          <a:schemeClr val="tx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1100">
                        <a:solidFill>
                          <a:schemeClr val="tx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1100">
                        <a:solidFill>
                          <a:schemeClr val="tx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1100">
                        <a:solidFill>
                          <a:schemeClr val="tx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1100" dirty="0">
                        <a:solidFill>
                          <a:schemeClr val="tx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1100">
                        <a:solidFill>
                          <a:schemeClr val="tx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1100">
                        <a:solidFill>
                          <a:schemeClr val="tx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1100">
                        <a:solidFill>
                          <a:schemeClr val="tx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1100">
                        <a:solidFill>
                          <a:schemeClr val="tx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1100" dirty="0">
                        <a:solidFill>
                          <a:schemeClr val="tx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8" name="Tabulka 7">
            <a:extLst>
              <a:ext uri="{FF2B5EF4-FFF2-40B4-BE49-F238E27FC236}">
                <a16:creationId xmlns:a16="http://schemas.microsoft.com/office/drawing/2014/main" id="{12C1E0E3-EA05-4C27-95D8-8BE9C61C273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2655184"/>
              </p:ext>
            </p:extLst>
          </p:nvPr>
        </p:nvGraphicFramePr>
        <p:xfrm>
          <a:off x="7460357" y="3722683"/>
          <a:ext cx="3960442" cy="2808312"/>
        </p:xfrm>
        <a:graphic>
          <a:graphicData uri="http://schemas.openxmlformats.org/drawingml/2006/table">
            <a:tbl>
              <a:tblPr/>
              <a:tblGrid>
                <a:gridCol w="3600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00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00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16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847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600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6004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6004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6004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6004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6004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468052"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8052">
                <a:tc>
                  <a:txBody>
                    <a:bodyPr/>
                    <a:lstStyle/>
                    <a:p>
                      <a:pPr algn="ctr"/>
                      <a:endParaRPr lang="cs-CZ" sz="240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U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8052">
                <a:tc>
                  <a:txBody>
                    <a:bodyPr/>
                    <a:lstStyle/>
                    <a:p>
                      <a:pPr algn="ctr"/>
                      <a:endParaRPr lang="cs-CZ" sz="240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J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8052">
                <a:tc>
                  <a:txBody>
                    <a:bodyPr/>
                    <a:lstStyle/>
                    <a:p>
                      <a:pPr algn="ctr"/>
                      <a:endParaRPr lang="cs-CZ" sz="240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8052">
                <a:tc>
                  <a:txBody>
                    <a:bodyPr/>
                    <a:lstStyle/>
                    <a:p>
                      <a:pPr algn="ctr"/>
                      <a:endParaRPr lang="cs-CZ" sz="240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Ů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8052">
                <a:tc>
                  <a:txBody>
                    <a:bodyPr/>
                    <a:lstStyle/>
                    <a:p>
                      <a:pPr algn="ctr"/>
                      <a:endParaRPr lang="cs-CZ" sz="240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Í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5736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88F8145-DB2F-439A-8B58-D9F8397229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HODNOCENÍ NAŠÍ DNEŠNÍ PRÁCE </a:t>
            </a:r>
          </a:p>
        </p:txBody>
      </p:sp>
      <p:pic>
        <p:nvPicPr>
          <p:cNvPr id="13" name="Zástupný obsah 12" descr="Symbol zvednutého palce obrys">
            <a:extLst>
              <a:ext uri="{FF2B5EF4-FFF2-40B4-BE49-F238E27FC236}">
                <a16:creationId xmlns:a16="http://schemas.microsoft.com/office/drawing/2014/main" id="{4F5C98E7-59BC-44F9-A8CD-32685C4A7DE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330245" y="2397969"/>
            <a:ext cx="2540615" cy="2540615"/>
          </a:xfrm>
        </p:spPr>
      </p:pic>
      <p:pic>
        <p:nvPicPr>
          <p:cNvPr id="16" name="Grafický objekt 15" descr="Palec dolů obrys">
            <a:extLst>
              <a:ext uri="{FF2B5EF4-FFF2-40B4-BE49-F238E27FC236}">
                <a16:creationId xmlns:a16="http://schemas.microsoft.com/office/drawing/2014/main" id="{300A4F81-64AC-44BC-9CC9-F23DE1353A0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234515" y="2695062"/>
            <a:ext cx="2540615" cy="2540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29076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84A426F-AF78-40A6-869D-6B99B49224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OPAKUJEME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01B7F62-6D54-49D9-BE6D-6B8A90A893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Shoda podmětu s přísudkem - Práskni krtka (wordwall.net)</a:t>
            </a:r>
            <a:endParaRPr lang="cs-CZ" dirty="0"/>
          </a:p>
          <a:p>
            <a:endParaRPr lang="cs-CZ" dirty="0"/>
          </a:p>
          <a:p>
            <a:r>
              <a:rPr lang="cs-CZ" dirty="0">
                <a:hlinkClick r:id="rId3"/>
              </a:rPr>
              <a:t>Shoda podmětu s přísudkem - Kvíz (wordwall.net)</a:t>
            </a:r>
            <a:endParaRPr lang="cs-CZ" dirty="0"/>
          </a:p>
          <a:p>
            <a:endParaRPr lang="cs-CZ" dirty="0"/>
          </a:p>
          <a:p>
            <a:r>
              <a:rPr lang="cs-CZ" dirty="0">
                <a:hlinkClick r:id="rId4"/>
              </a:rPr>
              <a:t>Shoda podmětu s přísudkem - Třídění skupin (wordwall.net)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376255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2D03A0B2-4A2F-D846-A5E6-FB7CB9A031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375492"/>
            <a:ext cx="2770698" cy="5482505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50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F573F1D-73A7-FB41-BCAD-FC9AA7DEF4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"/>
            <a:ext cx="1373567" cy="6857999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50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A88F843D-1C1B-C740-AC27-E3238D0F5F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96" y="0"/>
            <a:ext cx="1218590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Černé pero proti listu s vystínovanými čísly">
            <a:extLst>
              <a:ext uri="{FF2B5EF4-FFF2-40B4-BE49-F238E27FC236}">
                <a16:creationId xmlns:a16="http://schemas.microsoft.com/office/drawing/2014/main" id="{0AEC6D9C-C4F1-59D1-955B-A3E72B43C41D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5526" b="10204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15" name="Rectangle">
            <a:extLst>
              <a:ext uri="{FF2B5EF4-FFF2-40B4-BE49-F238E27FC236}">
                <a16:creationId xmlns:a16="http://schemas.microsoft.com/office/drawing/2014/main" id="{44037D61-FFBD-0342-90C5-D1AD7C899B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102096"/>
            <a:ext cx="9421303" cy="2755904"/>
          </a:xfrm>
          <a:prstGeom prst="rect">
            <a:avLst/>
          </a:prstGeom>
          <a:solidFill>
            <a:schemeClr val="bg1">
              <a:alpha val="85000"/>
            </a:schemeClr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 defTabSz="457200"/>
            <a:endParaRPr sz="2600" cap="all" dirty="0">
              <a:solidFill>
                <a:srgbClr val="FFFFFF"/>
              </a:solidFill>
              <a:sym typeface="Avenir Next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70DCE4D3-E009-0EBB-E66A-4B037FDAF2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50" y="4642192"/>
            <a:ext cx="8393008" cy="1015663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400"/>
              <a:t>TEST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A21C8291-E3D5-4240-8FF4-E5213CBCC4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421302" y="1375492"/>
            <a:ext cx="2770698" cy="5482505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50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08B44AFE-C181-7047-8CC9-CA00BD385E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18433" y="-3"/>
            <a:ext cx="1373567" cy="6857999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50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9889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0562260-4382-4498-8803-1DDBC474D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ZEPTEJ SE SLOVESEM A PÁDOVOU OTÁZKOU NA VYZNAČENÁ SLOVA: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66E265B-137C-48AF-82DD-42E808B1B5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Rozbil jsem </a:t>
            </a:r>
            <a:r>
              <a:rPr lang="cs-CZ" dirty="0">
                <a:solidFill>
                  <a:srgbClr val="FF0000"/>
                </a:solidFill>
              </a:rPr>
              <a:t>zrcadlo. </a:t>
            </a:r>
          </a:p>
          <a:p>
            <a:r>
              <a:rPr lang="cs-CZ" dirty="0"/>
              <a:t>Rybář ulovil </a:t>
            </a:r>
            <a:r>
              <a:rPr lang="cs-CZ" dirty="0">
                <a:solidFill>
                  <a:srgbClr val="FF0000"/>
                </a:solidFill>
              </a:rPr>
              <a:t>kapra. </a:t>
            </a:r>
          </a:p>
          <a:p>
            <a:r>
              <a:rPr lang="cs-CZ" dirty="0"/>
              <a:t>Dám </a:t>
            </a:r>
            <a:r>
              <a:rPr lang="cs-CZ" dirty="0">
                <a:solidFill>
                  <a:srgbClr val="FF0000"/>
                </a:solidFill>
              </a:rPr>
              <a:t>babičce pusu. </a:t>
            </a:r>
          </a:p>
          <a:p>
            <a:r>
              <a:rPr lang="cs-CZ" dirty="0"/>
              <a:t>Objevili jsme </a:t>
            </a:r>
            <a:r>
              <a:rPr lang="cs-CZ" dirty="0">
                <a:solidFill>
                  <a:srgbClr val="FF0000"/>
                </a:solidFill>
              </a:rPr>
              <a:t>představení. </a:t>
            </a:r>
          </a:p>
          <a:p>
            <a:r>
              <a:rPr lang="cs-CZ" dirty="0"/>
              <a:t>Slunce prohřálo </a:t>
            </a:r>
            <a:r>
              <a:rPr lang="cs-CZ" dirty="0">
                <a:solidFill>
                  <a:srgbClr val="FF0000"/>
                </a:solidFill>
              </a:rPr>
              <a:t>vodu. </a:t>
            </a:r>
          </a:p>
          <a:p>
            <a:r>
              <a:rPr lang="cs-CZ" dirty="0"/>
              <a:t>Vzpomínám </a:t>
            </a:r>
            <a:r>
              <a:rPr lang="cs-CZ" dirty="0">
                <a:solidFill>
                  <a:srgbClr val="FF0000"/>
                </a:solidFill>
              </a:rPr>
              <a:t>na léto. </a:t>
            </a:r>
          </a:p>
          <a:p>
            <a:r>
              <a:rPr lang="cs-CZ" dirty="0"/>
              <a:t>Spoluhráč zasáhl </a:t>
            </a:r>
            <a:r>
              <a:rPr lang="cs-CZ" dirty="0">
                <a:solidFill>
                  <a:srgbClr val="FF0000"/>
                </a:solidFill>
              </a:rPr>
              <a:t>bránu. </a:t>
            </a:r>
          </a:p>
          <a:p>
            <a:r>
              <a:rPr lang="cs-CZ" dirty="0"/>
              <a:t>Uklidil jsem </a:t>
            </a:r>
            <a:r>
              <a:rPr lang="cs-CZ" dirty="0">
                <a:solidFill>
                  <a:srgbClr val="FF0000"/>
                </a:solidFill>
              </a:rPr>
              <a:t>nádobí. 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18CA4A33-E5DC-4932-B741-9A9C70CA2751}"/>
              </a:ext>
            </a:extLst>
          </p:cNvPr>
          <p:cNvSpPr txBox="1"/>
          <p:nvPr/>
        </p:nvSpPr>
        <p:spPr>
          <a:xfrm>
            <a:off x="6331055" y="2272683"/>
            <a:ext cx="47229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NA KTERÝ VĚTNÝ ČLEN SE PTÁME SLOVESEM A PÁDOVOU OTÁZKOU? 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2625F3D6-FEFA-483E-B4AE-BC39CEC706F9}"/>
              </a:ext>
            </a:extLst>
          </p:cNvPr>
          <p:cNvSpPr txBox="1"/>
          <p:nvPr/>
        </p:nvSpPr>
        <p:spPr>
          <a:xfrm>
            <a:off x="6684885" y="3568823"/>
            <a:ext cx="41014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PTÁME SE VŠEMI PÁDOVÝMI OTÁZKAMI? 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77DA55C6-3672-4C13-AD33-9C1A8E5E35C9}"/>
              </a:ext>
            </a:extLst>
          </p:cNvPr>
          <p:cNvSpPr txBox="1"/>
          <p:nvPr/>
        </p:nvSpPr>
        <p:spPr>
          <a:xfrm>
            <a:off x="6684884" y="4678532"/>
            <a:ext cx="43690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PROČ SE NEPTÁME 1. A 5. PÁDEM? </a:t>
            </a:r>
          </a:p>
        </p:txBody>
      </p:sp>
    </p:spTree>
    <p:extLst>
      <p:ext uri="{BB962C8B-B14F-4D97-AF65-F5344CB8AC3E}">
        <p14:creationId xmlns:p14="http://schemas.microsoft.com/office/powerpoint/2010/main" val="4147492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F3A2157-E9FE-44DF-8D94-E23AE5C110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87710" y="455363"/>
            <a:ext cx="9486690" cy="876288"/>
          </a:xfrm>
        </p:spPr>
        <p:txBody>
          <a:bodyPr/>
          <a:lstStyle/>
          <a:p>
            <a:r>
              <a:rPr lang="cs-CZ" sz="4400" b="1" dirty="0">
                <a:latin typeface="Times New Roman" pitchFamily="16" charset="0"/>
                <a:cs typeface="Times New Roman" pitchFamily="16" charset="0"/>
              </a:rPr>
              <a:t>Předmět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1743663-64A2-4486-BAD6-30364AC5C7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6000"/>
              </a:lnSpc>
              <a:spcBef>
                <a:spcPts val="700"/>
              </a:spcBef>
              <a:buFontTx/>
              <a:buChar char="-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cs-CZ" sz="2400" u="sng" dirty="0">
                <a:latin typeface="Times New Roman" pitchFamily="16" charset="0"/>
                <a:cs typeface="Times New Roman" pitchFamily="16" charset="0"/>
              </a:rPr>
              <a:t>je závislý na slovese nebo přídavném jménu</a:t>
            </a:r>
          </a:p>
          <a:p>
            <a:pPr>
              <a:lnSpc>
                <a:spcPct val="86000"/>
              </a:lnSpc>
              <a:spcBef>
                <a:spcPts val="700"/>
              </a:spcBef>
              <a:buFontTx/>
              <a:buChar char="-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endParaRPr lang="cs-CZ" sz="2400" u="sng" dirty="0">
              <a:latin typeface="Times New Roman" pitchFamily="16" charset="0"/>
              <a:cs typeface="Times New Roman" pitchFamily="16" charset="0"/>
            </a:endParaRPr>
          </a:p>
          <a:p>
            <a:pPr>
              <a:lnSpc>
                <a:spcPct val="86000"/>
              </a:lnSpc>
              <a:spcBef>
                <a:spcPts val="700"/>
              </a:spcBef>
              <a:buFontTx/>
              <a:buChar char="-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cs-CZ" sz="2400" dirty="0">
                <a:latin typeface="Times New Roman" pitchFamily="16" charset="0"/>
                <a:cs typeface="Times New Roman" pitchFamily="16" charset="0"/>
              </a:rPr>
              <a:t> označuje osobu, věc nebo jev, které jsou slovesným dějem zasaženy</a:t>
            </a:r>
          </a:p>
          <a:p>
            <a:pPr>
              <a:lnSpc>
                <a:spcPct val="86000"/>
              </a:lnSpc>
              <a:spcBef>
                <a:spcPts val="700"/>
              </a:spcBef>
              <a:buFontTx/>
              <a:buChar char="-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endParaRPr lang="cs-CZ" sz="2400" dirty="0">
              <a:latin typeface="Times New Roman" pitchFamily="16" charset="0"/>
              <a:cs typeface="Times New Roman" pitchFamily="16" charset="0"/>
            </a:endParaRPr>
          </a:p>
          <a:p>
            <a:pPr>
              <a:lnSpc>
                <a:spcPct val="86000"/>
              </a:lnSpc>
              <a:spcBef>
                <a:spcPts val="700"/>
              </a:spcBef>
              <a:buFontTx/>
              <a:buChar char="-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cs-CZ" sz="2400" dirty="0">
                <a:latin typeface="Times New Roman" pitchFamily="16" charset="0"/>
                <a:cs typeface="Times New Roman" pitchFamily="16" charset="0"/>
              </a:rPr>
              <a:t>ptáme se na něj </a:t>
            </a:r>
            <a:r>
              <a:rPr lang="cs-CZ" sz="2400" u="sng" dirty="0">
                <a:latin typeface="Times New Roman" pitchFamily="16" charset="0"/>
                <a:cs typeface="Times New Roman" pitchFamily="16" charset="0"/>
              </a:rPr>
              <a:t>všemi pádovými otázkami kromě 1. a 5. pádu </a:t>
            </a:r>
            <a:r>
              <a:rPr lang="cs-CZ" sz="2400" dirty="0">
                <a:latin typeface="Times New Roman" pitchFamily="16" charset="0"/>
                <a:cs typeface="Times New Roman" pitchFamily="16" charset="0"/>
              </a:rPr>
              <a:t>a slovesem (přídavným jménem), na kterém je závislý</a:t>
            </a:r>
          </a:p>
          <a:p>
            <a:pPr marL="341313" indent="-341313">
              <a:lnSpc>
                <a:spcPct val="86000"/>
              </a:lnSpc>
              <a:spcBef>
                <a:spcPts val="700"/>
              </a:spcBef>
              <a:buClrTx/>
              <a:buSz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endParaRPr lang="cs-CZ" sz="2400" dirty="0">
              <a:latin typeface="Times New Roman" pitchFamily="16" charset="0"/>
              <a:cs typeface="Times New Roman" pitchFamily="16" charset="0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974571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464952-FCA8-41F1-B9D2-02F8701E97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PROCVIČOVÁNÍ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A37A715-CA5B-4539-ABA0-A5AF0B1152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PRACOVNÍ LIST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>
                <a:hlinkClick r:id="rId2"/>
              </a:rPr>
              <a:t>Předmět - Kvíz (wordwall.net)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376385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1524000" y="1"/>
            <a:ext cx="9144000" cy="10080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61920" rIns="90000" bIns="46800" anchor="ctr"/>
          <a:lstStyle/>
          <a:p>
            <a:pPr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cs-CZ" sz="2400" b="1" i="1" dirty="0">
              <a:solidFill>
                <a:srgbClr val="000000"/>
              </a:solidFill>
              <a:latin typeface="Times New Roman" pitchFamily="16" charset="0"/>
              <a:cs typeface="Arial Unicode MS" charset="0"/>
            </a:endParaRP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5915026" y="620714"/>
            <a:ext cx="4752975" cy="15843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61920" rIns="90000" bIns="46800" anchor="ctr"/>
          <a:lstStyle/>
          <a:p>
            <a:pPr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endParaRPr lang="cs-CZ" sz="2400" b="1" dirty="0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1809720" y="785793"/>
            <a:ext cx="8429684" cy="439876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61920" rIns="90000" bIns="46800" anchor="ctr"/>
          <a:lstStyle/>
          <a:p>
            <a:pPr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endParaRPr lang="cs-CZ" sz="3200" b="1" i="1" dirty="0">
              <a:latin typeface="Times New Roman" pitchFamily="16" charset="0"/>
              <a:cs typeface="Arial Unicode MS" charset="0"/>
            </a:endParaRPr>
          </a:p>
          <a:p>
            <a:pPr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endParaRPr lang="cs-CZ" sz="3200" b="1" i="1" dirty="0">
              <a:latin typeface="Times New Roman" pitchFamily="16" charset="0"/>
              <a:cs typeface="Arial Unicode MS" charset="0"/>
            </a:endParaRPr>
          </a:p>
          <a:p>
            <a:pPr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r>
              <a:rPr lang="cs-CZ" sz="3200" b="1" i="1" dirty="0">
                <a:latin typeface="Times New Roman" pitchFamily="16" charset="0"/>
                <a:cs typeface="Arial Unicode MS" charset="0"/>
              </a:rPr>
              <a:t>Použijte podstatná jména spolu se slovesy </a:t>
            </a:r>
            <a:r>
              <a:rPr lang="cs-CZ" sz="3200" b="1" i="1" dirty="0">
                <a:solidFill>
                  <a:srgbClr val="000000"/>
                </a:solidFill>
                <a:latin typeface="Times New Roman" pitchFamily="16" charset="0"/>
                <a:cs typeface="Arial Unicode MS" charset="0"/>
              </a:rPr>
              <a:t>ve </a:t>
            </a:r>
          </a:p>
          <a:p>
            <a:pPr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r>
              <a:rPr lang="cs-CZ" sz="3200" b="1" i="1" dirty="0">
                <a:latin typeface="Times New Roman" pitchFamily="16" charset="0"/>
                <a:cs typeface="Arial Unicode MS" charset="0"/>
              </a:rPr>
              <a:t>větách tak, aby byla podstatná jména předměty:</a:t>
            </a:r>
            <a:br>
              <a:rPr lang="cs-CZ" sz="2400" b="1" i="1" dirty="0">
                <a:latin typeface="Times New Roman" pitchFamily="16" charset="0"/>
                <a:cs typeface="Arial Unicode MS" charset="0"/>
              </a:rPr>
            </a:br>
            <a:r>
              <a:rPr lang="cs-CZ" sz="2400" dirty="0">
                <a:latin typeface="Times New Roman" pitchFamily="16" charset="0"/>
                <a:cs typeface="Arial Unicode MS" charset="0"/>
              </a:rPr>
              <a:t>    </a:t>
            </a:r>
          </a:p>
          <a:p>
            <a:pPr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endParaRPr lang="cs-CZ" sz="2400" dirty="0">
              <a:latin typeface="Times New Roman" pitchFamily="16" charset="0"/>
              <a:cs typeface="Arial Unicode MS" charset="0"/>
            </a:endParaRPr>
          </a:p>
          <a:p>
            <a:pPr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r>
              <a:rPr lang="cs-CZ" sz="2400" dirty="0">
                <a:latin typeface="Times New Roman" pitchFamily="16" charset="0"/>
                <a:cs typeface="Arial Unicode MS" charset="0"/>
              </a:rPr>
              <a:t>žížalu, motýlovi, o berušce, s ulitou, značku</a:t>
            </a:r>
          </a:p>
          <a:p>
            <a:pPr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r>
              <a:rPr lang="cs-CZ" sz="2400" dirty="0">
                <a:latin typeface="Times New Roman" pitchFamily="16" charset="0"/>
                <a:cs typeface="Arial Unicode MS" charset="0"/>
              </a:rPr>
              <a:t> </a:t>
            </a:r>
            <a:br>
              <a:rPr lang="cs-CZ" sz="2400" dirty="0">
                <a:latin typeface="Times New Roman" pitchFamily="16" charset="0"/>
                <a:cs typeface="Arial Unicode MS" charset="0"/>
              </a:rPr>
            </a:br>
            <a:r>
              <a:rPr lang="cs-CZ" sz="2400" b="1" i="1" dirty="0">
                <a:latin typeface="Times New Roman" pitchFamily="16" charset="0"/>
                <a:cs typeface="Arial Unicode MS" charset="0"/>
              </a:rPr>
              <a:t>      </a:t>
            </a:r>
            <a:br>
              <a:rPr lang="cs-CZ" sz="2400" b="1" i="1" dirty="0">
                <a:latin typeface="Times New Roman" pitchFamily="16" charset="0"/>
                <a:cs typeface="Arial Unicode MS" charset="0"/>
              </a:rPr>
            </a:br>
            <a:r>
              <a:rPr lang="cs-CZ" sz="2400" dirty="0">
                <a:latin typeface="Times New Roman" pitchFamily="16" charset="0"/>
                <a:cs typeface="Arial Unicode MS" charset="0"/>
              </a:rPr>
              <a:t>prohlíží si, ulovil, směje se, neví, tahá se</a:t>
            </a:r>
            <a:br>
              <a:rPr lang="cs-CZ" sz="2400" dirty="0">
                <a:solidFill>
                  <a:srgbClr val="000000"/>
                </a:solidFill>
                <a:latin typeface="Times New Roman" pitchFamily="16" charset="0"/>
                <a:cs typeface="Arial Unicode MS" charset="0"/>
              </a:rPr>
            </a:br>
            <a:endParaRPr lang="cs-CZ" sz="2400" dirty="0">
              <a:solidFill>
                <a:srgbClr val="000000"/>
              </a:solidFill>
              <a:latin typeface="Times New Roman" pitchFamily="16" charset="0"/>
              <a:cs typeface="Arial Unicode MS" charset="0"/>
            </a:endParaRPr>
          </a:p>
        </p:txBody>
      </p:sp>
      <p:pic>
        <p:nvPicPr>
          <p:cNvPr id="1026" name="Picture 2" descr="C:\Documents and Settings\OEM\Local Settings\Temporary Internet Files\Content.IE5\WNG5I7C9\MC900433911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386916" y="3248114"/>
            <a:ext cx="1704975" cy="1704975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-#ppt_w/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-#ppt_w/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w/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47227FA-D05A-43F1-96A1-99E69E76C2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Které z následujících možností neobsahují předmět?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2351A1F-A198-40DA-B322-75066B1305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87710" y="2160016"/>
            <a:ext cx="9486690" cy="4453848"/>
          </a:xfrm>
        </p:spPr>
        <p:txBody>
          <a:bodyPr>
            <a:normAutofit/>
          </a:bodyPr>
          <a:lstStyle/>
          <a:p>
            <a:r>
              <a:rPr lang="cs-CZ" dirty="0"/>
              <a:t>a) Na oslavě nebyl ani jeden dospělý. </a:t>
            </a:r>
          </a:p>
          <a:p>
            <a:r>
              <a:rPr lang="cs-CZ" dirty="0"/>
              <a:t>b) Od sousedů byla slyšet hudba. </a:t>
            </a:r>
          </a:p>
          <a:p>
            <a:r>
              <a:rPr lang="cs-CZ" dirty="0"/>
              <a:t>c) Petr už dávno odešel domů. </a:t>
            </a:r>
          </a:p>
          <a:p>
            <a:r>
              <a:rPr lang="cs-CZ" dirty="0"/>
              <a:t>d) Včera jsem ti to donesla domů.</a:t>
            </a:r>
          </a:p>
          <a:p>
            <a:r>
              <a:rPr lang="cs-CZ" dirty="0"/>
              <a:t>e) Vždy jsem toužil po snowboardu. </a:t>
            </a:r>
          </a:p>
          <a:p>
            <a:r>
              <a:rPr lang="cs-CZ" dirty="0"/>
              <a:t>f) Přemýšlel jsem o plánech na zítra. </a:t>
            </a:r>
          </a:p>
          <a:p>
            <a:r>
              <a:rPr lang="cs-CZ" dirty="0"/>
              <a:t>g) Šli jsme spolu kolem vsi do lesa. </a:t>
            </a:r>
          </a:p>
          <a:p>
            <a:r>
              <a:rPr lang="cs-CZ" dirty="0"/>
              <a:t>h) Slíbil jsem ti vrátit se včas.</a:t>
            </a:r>
          </a:p>
        </p:txBody>
      </p:sp>
    </p:spTree>
    <p:extLst>
      <p:ext uri="{BB962C8B-B14F-4D97-AF65-F5344CB8AC3E}">
        <p14:creationId xmlns:p14="http://schemas.microsoft.com/office/powerpoint/2010/main" val="12678954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Text Box 1"/>
          <p:cNvSpPr txBox="1">
            <a:spLocks noChangeArrowheads="1"/>
          </p:cNvSpPr>
          <p:nvPr/>
        </p:nvSpPr>
        <p:spPr bwMode="auto">
          <a:xfrm>
            <a:off x="2166939" y="6356351"/>
            <a:ext cx="7572375" cy="36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ctr"/>
          <a:lstStyle/>
          <a:p>
            <a:pPr algn="ctr">
              <a:lnSpc>
                <a:spcPct val="102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endParaRPr lang="cs-CZ" sz="1200" i="1" dirty="0">
              <a:solidFill>
                <a:srgbClr val="898989"/>
              </a:solidFill>
              <a:latin typeface="Calibri" pitchFamily="32" charset="0"/>
              <a:cs typeface="Arial Unicode MS" charset="0"/>
            </a:endParaRPr>
          </a:p>
        </p:txBody>
      </p:sp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2351088" y="333376"/>
            <a:ext cx="7772400" cy="8937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2135189" y="260351"/>
            <a:ext cx="7273925" cy="9366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64440" rIns="90000" bIns="46800" anchor="ctr"/>
          <a:lstStyle/>
          <a:p>
            <a:pPr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cs-CZ" sz="2800" b="1" i="1" dirty="0">
                <a:latin typeface="Times New Roman" pitchFamily="16" charset="0"/>
                <a:cs typeface="Arial Unicode MS" charset="0"/>
              </a:rPr>
              <a:t>4) Spojte uvedená rčení s tím, co znamenají,</a:t>
            </a:r>
            <a:br>
              <a:rPr lang="cs-CZ" sz="2800" b="1" i="1" dirty="0">
                <a:latin typeface="Times New Roman" pitchFamily="16" charset="0"/>
                <a:cs typeface="Arial Unicode MS" charset="0"/>
              </a:rPr>
            </a:br>
            <a:r>
              <a:rPr lang="cs-CZ" sz="2800" b="1" i="1" dirty="0">
                <a:latin typeface="Times New Roman" pitchFamily="16" charset="0"/>
                <a:cs typeface="Arial Unicode MS" charset="0"/>
              </a:rPr>
              <a:t>    ve rčeních podtrhněte předměty:</a:t>
            </a:r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2207568" y="1556792"/>
            <a:ext cx="5040312" cy="42481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61920" rIns="90000" bIns="46800" anchor="ctr"/>
          <a:lstStyle/>
          <a:p>
            <a:pPr>
              <a:lnSpc>
                <a:spcPct val="95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sz="2400" dirty="0">
                <a:latin typeface="Times New Roman" pitchFamily="16" charset="0"/>
                <a:cs typeface="Arial Unicode MS" charset="0"/>
              </a:rPr>
              <a:t>má pěkně nabroušený jazyk</a:t>
            </a:r>
            <a:br>
              <a:rPr lang="cs-CZ" sz="2400" dirty="0">
                <a:latin typeface="Times New Roman" pitchFamily="16" charset="0"/>
                <a:cs typeface="Arial Unicode MS" charset="0"/>
              </a:rPr>
            </a:br>
            <a:br>
              <a:rPr lang="cs-CZ" sz="2400" dirty="0">
                <a:latin typeface="Times New Roman" pitchFamily="16" charset="0"/>
                <a:cs typeface="Arial Unicode MS" charset="0"/>
              </a:rPr>
            </a:br>
            <a:r>
              <a:rPr lang="cs-CZ" sz="2400" dirty="0">
                <a:latin typeface="Times New Roman" pitchFamily="16" charset="0"/>
                <a:cs typeface="Arial Unicode MS" charset="0"/>
              </a:rPr>
              <a:t>chytat lelky</a:t>
            </a:r>
            <a:br>
              <a:rPr lang="cs-CZ" sz="2400" dirty="0">
                <a:latin typeface="Times New Roman" pitchFamily="16" charset="0"/>
                <a:cs typeface="Arial Unicode MS" charset="0"/>
              </a:rPr>
            </a:br>
            <a:br>
              <a:rPr lang="cs-CZ" sz="2400" dirty="0">
                <a:latin typeface="Times New Roman" pitchFamily="16" charset="0"/>
                <a:cs typeface="Arial Unicode MS" charset="0"/>
              </a:rPr>
            </a:br>
            <a:r>
              <a:rPr lang="cs-CZ" sz="2400" dirty="0">
                <a:latin typeface="Times New Roman" pitchFamily="16" charset="0"/>
                <a:cs typeface="Arial Unicode MS" charset="0"/>
              </a:rPr>
              <a:t>malovat čerta na zeď	</a:t>
            </a:r>
            <a:br>
              <a:rPr lang="cs-CZ" sz="2400" dirty="0">
                <a:latin typeface="Times New Roman" pitchFamily="16" charset="0"/>
                <a:cs typeface="Arial Unicode MS" charset="0"/>
              </a:rPr>
            </a:br>
            <a:br>
              <a:rPr lang="cs-CZ" sz="2400" dirty="0">
                <a:latin typeface="Times New Roman" pitchFamily="16" charset="0"/>
                <a:cs typeface="Arial Unicode MS" charset="0"/>
              </a:rPr>
            </a:br>
            <a:r>
              <a:rPr lang="cs-CZ" sz="2400" dirty="0">
                <a:latin typeface="Times New Roman" pitchFamily="16" charset="0"/>
                <a:cs typeface="Arial Unicode MS" charset="0"/>
              </a:rPr>
              <a:t>mít kliku</a:t>
            </a:r>
            <a:br>
              <a:rPr lang="cs-CZ" sz="2400" dirty="0">
                <a:latin typeface="Times New Roman" pitchFamily="16" charset="0"/>
                <a:cs typeface="Arial Unicode MS" charset="0"/>
              </a:rPr>
            </a:br>
            <a:br>
              <a:rPr lang="cs-CZ" sz="2400" dirty="0">
                <a:latin typeface="Times New Roman" pitchFamily="16" charset="0"/>
                <a:cs typeface="Arial Unicode MS" charset="0"/>
              </a:rPr>
            </a:br>
            <a:r>
              <a:rPr lang="cs-CZ" sz="2400" dirty="0">
                <a:latin typeface="Times New Roman" pitchFamily="16" charset="0"/>
                <a:cs typeface="Arial Unicode MS" charset="0"/>
              </a:rPr>
              <a:t>vytrhnout trn z paty	</a:t>
            </a:r>
            <a:br>
              <a:rPr lang="cs-CZ" sz="2400" dirty="0">
                <a:latin typeface="Times New Roman" pitchFamily="16" charset="0"/>
                <a:cs typeface="Arial Unicode MS" charset="0"/>
              </a:rPr>
            </a:br>
            <a:br>
              <a:rPr lang="cs-CZ" sz="2400" dirty="0">
                <a:latin typeface="Times New Roman" pitchFamily="16" charset="0"/>
                <a:cs typeface="Arial Unicode MS" charset="0"/>
              </a:rPr>
            </a:br>
            <a:r>
              <a:rPr lang="cs-CZ" sz="2400" dirty="0">
                <a:latin typeface="Times New Roman" pitchFamily="16" charset="0"/>
                <a:cs typeface="Arial Unicode MS" charset="0"/>
              </a:rPr>
              <a:t>z komára dělat velblouda</a:t>
            </a:r>
          </a:p>
        </p:txBody>
      </p:sp>
      <p:sp>
        <p:nvSpPr>
          <p:cNvPr id="11269" name="Rectangle 5"/>
          <p:cNvSpPr>
            <a:spLocks noChangeArrowheads="1"/>
          </p:cNvSpPr>
          <p:nvPr/>
        </p:nvSpPr>
        <p:spPr bwMode="auto">
          <a:xfrm>
            <a:off x="6635750" y="1196976"/>
            <a:ext cx="4032250" cy="46085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61920" rIns="90000" bIns="46800" anchor="ctr"/>
          <a:lstStyle/>
          <a:p>
            <a:pPr>
              <a:lnSpc>
                <a:spcPct val="95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br>
              <a:rPr lang="cs-CZ" sz="2400" dirty="0">
                <a:latin typeface="Times New Roman" pitchFamily="16" charset="0"/>
                <a:cs typeface="Arial Unicode MS" charset="0"/>
              </a:rPr>
            </a:br>
            <a:r>
              <a:rPr lang="cs-CZ" sz="2000" dirty="0">
                <a:latin typeface="Times New Roman" pitchFamily="16" charset="0"/>
                <a:cs typeface="Arial Unicode MS" charset="0"/>
              </a:rPr>
              <a:t>nic nedělat, být duchem nepřítomný</a:t>
            </a:r>
            <a:br>
              <a:rPr lang="cs-CZ" sz="2400" dirty="0">
                <a:latin typeface="Times New Roman" pitchFamily="16" charset="0"/>
                <a:cs typeface="Arial Unicode MS" charset="0"/>
              </a:rPr>
            </a:br>
            <a:br>
              <a:rPr lang="cs-CZ" sz="2400" dirty="0">
                <a:latin typeface="Times New Roman" pitchFamily="16" charset="0"/>
                <a:cs typeface="Arial Unicode MS" charset="0"/>
              </a:rPr>
            </a:br>
            <a:r>
              <a:rPr lang="cs-CZ" sz="2400" dirty="0">
                <a:latin typeface="Times New Roman" pitchFamily="16" charset="0"/>
                <a:cs typeface="Arial Unicode MS" charset="0"/>
              </a:rPr>
              <a:t>je hádavý, hašteřivý</a:t>
            </a:r>
            <a:br>
              <a:rPr lang="cs-CZ" sz="2400" dirty="0">
                <a:latin typeface="Times New Roman" pitchFamily="16" charset="0"/>
                <a:cs typeface="Arial Unicode MS" charset="0"/>
              </a:rPr>
            </a:br>
            <a:br>
              <a:rPr lang="cs-CZ" sz="2400" dirty="0">
                <a:latin typeface="Times New Roman" pitchFamily="16" charset="0"/>
                <a:cs typeface="Arial Unicode MS" charset="0"/>
              </a:rPr>
            </a:br>
            <a:r>
              <a:rPr lang="cs-CZ" sz="2400" dirty="0">
                <a:latin typeface="Times New Roman" pitchFamily="16" charset="0"/>
                <a:cs typeface="Arial Unicode MS" charset="0"/>
              </a:rPr>
              <a:t>	mít štěstí</a:t>
            </a:r>
            <a:br>
              <a:rPr lang="cs-CZ" sz="2400" dirty="0">
                <a:latin typeface="Times New Roman" pitchFamily="16" charset="0"/>
                <a:cs typeface="Arial Unicode MS" charset="0"/>
              </a:rPr>
            </a:br>
            <a:br>
              <a:rPr lang="cs-CZ" sz="2400" dirty="0">
                <a:latin typeface="Times New Roman" pitchFamily="16" charset="0"/>
                <a:cs typeface="Arial Unicode MS" charset="0"/>
              </a:rPr>
            </a:br>
            <a:r>
              <a:rPr lang="cs-CZ" sz="2400" dirty="0">
                <a:latin typeface="Times New Roman" pitchFamily="16" charset="0"/>
                <a:cs typeface="Arial Unicode MS" charset="0"/>
              </a:rPr>
              <a:t>strašit, přivolávat neštěstí</a:t>
            </a:r>
            <a:br>
              <a:rPr lang="cs-CZ" sz="2400" dirty="0">
                <a:latin typeface="Times New Roman" pitchFamily="16" charset="0"/>
                <a:cs typeface="Arial Unicode MS" charset="0"/>
              </a:rPr>
            </a:br>
            <a:br>
              <a:rPr lang="cs-CZ" sz="2400" dirty="0">
                <a:latin typeface="Times New Roman" pitchFamily="16" charset="0"/>
                <a:cs typeface="Arial Unicode MS" charset="0"/>
              </a:rPr>
            </a:br>
            <a:r>
              <a:rPr lang="cs-CZ" sz="2400" dirty="0">
                <a:latin typeface="Times New Roman" pitchFamily="16" charset="0"/>
                <a:cs typeface="Arial Unicode MS" charset="0"/>
              </a:rPr>
              <a:t>přehánět</a:t>
            </a:r>
            <a:br>
              <a:rPr lang="cs-CZ" sz="2400" dirty="0">
                <a:latin typeface="Times New Roman" pitchFamily="16" charset="0"/>
                <a:cs typeface="Arial Unicode MS" charset="0"/>
              </a:rPr>
            </a:br>
            <a:br>
              <a:rPr lang="cs-CZ" sz="2400" dirty="0">
                <a:latin typeface="Times New Roman" pitchFamily="16" charset="0"/>
                <a:cs typeface="Arial Unicode MS" charset="0"/>
              </a:rPr>
            </a:br>
            <a:r>
              <a:rPr lang="cs-CZ" sz="2400" dirty="0">
                <a:latin typeface="Times New Roman" pitchFamily="16" charset="0"/>
                <a:cs typeface="Arial Unicode MS" charset="0"/>
              </a:rPr>
              <a:t>pomoci</a:t>
            </a:r>
          </a:p>
        </p:txBody>
      </p:sp>
      <p:sp>
        <p:nvSpPr>
          <p:cNvPr id="11270" name="Freeform 6"/>
          <p:cNvSpPr>
            <a:spLocks/>
          </p:cNvSpPr>
          <p:nvPr/>
        </p:nvSpPr>
        <p:spPr bwMode="auto">
          <a:xfrm>
            <a:off x="5807969" y="2060848"/>
            <a:ext cx="792857" cy="504552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3201" y="2002"/>
              </a:cxn>
            </a:cxnLst>
            <a:rect l="0" t="0" r="r" b="b"/>
            <a:pathLst>
              <a:path w="3202" h="2003">
                <a:moveTo>
                  <a:pt x="0" y="0"/>
                </a:moveTo>
                <a:lnTo>
                  <a:pt x="3201" y="2002"/>
                </a:lnTo>
              </a:path>
            </a:pathLst>
          </a:custGeom>
          <a:noFill/>
          <a:ln w="57240">
            <a:solidFill>
              <a:srgbClr val="00FF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11271" name="Freeform 7"/>
          <p:cNvSpPr>
            <a:spLocks/>
          </p:cNvSpPr>
          <p:nvPr/>
        </p:nvSpPr>
        <p:spPr bwMode="auto">
          <a:xfrm>
            <a:off x="5664201" y="4868863"/>
            <a:ext cx="1008063" cy="647700"/>
          </a:xfrm>
          <a:custGeom>
            <a:avLst/>
            <a:gdLst/>
            <a:ahLst/>
            <a:cxnLst>
              <a:cxn ang="0">
                <a:pos x="0" y="1799"/>
              </a:cxn>
              <a:cxn ang="0">
                <a:pos x="2800" y="0"/>
              </a:cxn>
            </a:cxnLst>
            <a:rect l="0" t="0" r="r" b="b"/>
            <a:pathLst>
              <a:path w="2801" h="1800">
                <a:moveTo>
                  <a:pt x="0" y="1799"/>
                </a:moveTo>
                <a:lnTo>
                  <a:pt x="2800" y="0"/>
                </a:lnTo>
              </a:path>
            </a:pathLst>
          </a:custGeom>
          <a:noFill/>
          <a:ln w="57240">
            <a:solidFill>
              <a:srgbClr val="00FF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11272" name="Freeform 8"/>
          <p:cNvSpPr>
            <a:spLocks/>
          </p:cNvSpPr>
          <p:nvPr/>
        </p:nvSpPr>
        <p:spPr bwMode="auto">
          <a:xfrm>
            <a:off x="3935761" y="1989138"/>
            <a:ext cx="2736503" cy="647774"/>
          </a:xfrm>
          <a:custGeom>
            <a:avLst/>
            <a:gdLst/>
            <a:ahLst/>
            <a:cxnLst>
              <a:cxn ang="0">
                <a:pos x="0" y="1800"/>
              </a:cxn>
              <a:cxn ang="0">
                <a:pos x="6602" y="0"/>
              </a:cxn>
            </a:cxnLst>
            <a:rect l="0" t="0" r="r" b="b"/>
            <a:pathLst>
              <a:path w="6603" h="1801">
                <a:moveTo>
                  <a:pt x="0" y="1800"/>
                </a:moveTo>
                <a:lnTo>
                  <a:pt x="6602" y="0"/>
                </a:lnTo>
              </a:path>
            </a:pathLst>
          </a:custGeom>
          <a:noFill/>
          <a:ln w="57240">
            <a:solidFill>
              <a:srgbClr val="00FF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11273" name="Freeform 9"/>
          <p:cNvSpPr>
            <a:spLocks/>
          </p:cNvSpPr>
          <p:nvPr/>
        </p:nvSpPr>
        <p:spPr bwMode="auto">
          <a:xfrm>
            <a:off x="4871864" y="3501008"/>
            <a:ext cx="1800399" cy="575692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6403" y="1997"/>
              </a:cxn>
            </a:cxnLst>
            <a:rect l="0" t="0" r="r" b="b"/>
            <a:pathLst>
              <a:path w="6404" h="1998">
                <a:moveTo>
                  <a:pt x="0" y="0"/>
                </a:moveTo>
                <a:lnTo>
                  <a:pt x="6403" y="1997"/>
                </a:lnTo>
              </a:path>
            </a:pathLst>
          </a:custGeom>
          <a:noFill/>
          <a:ln w="57240">
            <a:solidFill>
              <a:srgbClr val="00FF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11274" name="Freeform 10"/>
          <p:cNvSpPr>
            <a:spLocks/>
          </p:cNvSpPr>
          <p:nvPr/>
        </p:nvSpPr>
        <p:spPr bwMode="auto">
          <a:xfrm>
            <a:off x="3575720" y="3212977"/>
            <a:ext cx="3168352" cy="863525"/>
          </a:xfrm>
          <a:custGeom>
            <a:avLst/>
            <a:gdLst/>
            <a:ahLst/>
            <a:cxnLst>
              <a:cxn ang="0">
                <a:pos x="0" y="1997"/>
              </a:cxn>
              <a:cxn ang="0">
                <a:pos x="6601" y="0"/>
              </a:cxn>
            </a:cxnLst>
            <a:rect l="0" t="0" r="r" b="b"/>
            <a:pathLst>
              <a:path w="6602" h="1998">
                <a:moveTo>
                  <a:pt x="0" y="1997"/>
                </a:moveTo>
                <a:lnTo>
                  <a:pt x="6601" y="0"/>
                </a:lnTo>
              </a:path>
            </a:pathLst>
          </a:custGeom>
          <a:noFill/>
          <a:ln w="57240">
            <a:solidFill>
              <a:srgbClr val="00FF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11275" name="Freeform 11"/>
          <p:cNvSpPr>
            <a:spLocks/>
          </p:cNvSpPr>
          <p:nvPr/>
        </p:nvSpPr>
        <p:spPr bwMode="auto">
          <a:xfrm>
            <a:off x="4799856" y="4797153"/>
            <a:ext cx="1873250" cy="72072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5203" y="2002"/>
              </a:cxn>
            </a:cxnLst>
            <a:rect l="0" t="0" r="r" b="b"/>
            <a:pathLst>
              <a:path w="5204" h="2003">
                <a:moveTo>
                  <a:pt x="0" y="0"/>
                </a:moveTo>
                <a:lnTo>
                  <a:pt x="5203" y="2002"/>
                </a:lnTo>
              </a:path>
            </a:pathLst>
          </a:custGeom>
          <a:noFill/>
          <a:ln w="57240">
            <a:solidFill>
              <a:srgbClr val="00FF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11276" name="Freeform 12"/>
          <p:cNvSpPr>
            <a:spLocks noChangeArrowheads="1"/>
          </p:cNvSpPr>
          <p:nvPr/>
        </p:nvSpPr>
        <p:spPr bwMode="auto">
          <a:xfrm>
            <a:off x="5015881" y="2132856"/>
            <a:ext cx="792163" cy="153978"/>
          </a:xfrm>
          <a:custGeom>
            <a:avLst/>
            <a:gdLst/>
            <a:ahLst/>
            <a:cxnLst>
              <a:cxn ang="0">
                <a:pos x="2200" y="0"/>
              </a:cxn>
              <a:cxn ang="0">
                <a:pos x="0" y="0"/>
              </a:cxn>
            </a:cxnLst>
            <a:rect l="0" t="0" r="r" b="b"/>
            <a:pathLst>
              <a:path w="2201" h="1">
                <a:moveTo>
                  <a:pt x="2200" y="0"/>
                </a:moveTo>
                <a:lnTo>
                  <a:pt x="0" y="0"/>
                </a:lnTo>
              </a:path>
            </a:pathLst>
          </a:custGeom>
          <a:noFill/>
          <a:ln w="3816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11277" name="Freeform 13"/>
          <p:cNvSpPr>
            <a:spLocks noChangeArrowheads="1"/>
          </p:cNvSpPr>
          <p:nvPr/>
        </p:nvSpPr>
        <p:spPr bwMode="auto">
          <a:xfrm>
            <a:off x="3071664" y="2852936"/>
            <a:ext cx="647700" cy="1588"/>
          </a:xfrm>
          <a:custGeom>
            <a:avLst/>
            <a:gdLst/>
            <a:ahLst/>
            <a:cxnLst>
              <a:cxn ang="0">
                <a:pos x="1799" y="0"/>
              </a:cxn>
              <a:cxn ang="0">
                <a:pos x="0" y="0"/>
              </a:cxn>
            </a:cxnLst>
            <a:rect l="0" t="0" r="r" b="b"/>
            <a:pathLst>
              <a:path w="1800" h="1">
                <a:moveTo>
                  <a:pt x="1799" y="0"/>
                </a:moveTo>
                <a:lnTo>
                  <a:pt x="0" y="0"/>
                </a:lnTo>
              </a:path>
            </a:pathLst>
          </a:custGeom>
          <a:noFill/>
          <a:ln w="3816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11278" name="Freeform 14"/>
          <p:cNvSpPr>
            <a:spLocks noChangeArrowheads="1"/>
          </p:cNvSpPr>
          <p:nvPr/>
        </p:nvSpPr>
        <p:spPr bwMode="auto">
          <a:xfrm flipV="1">
            <a:off x="3287689" y="3501008"/>
            <a:ext cx="720080" cy="72008"/>
          </a:xfrm>
          <a:custGeom>
            <a:avLst/>
            <a:gdLst/>
            <a:ahLst/>
            <a:cxnLst>
              <a:cxn ang="0">
                <a:pos x="2201" y="0"/>
              </a:cxn>
              <a:cxn ang="0">
                <a:pos x="0" y="0"/>
              </a:cxn>
            </a:cxnLst>
            <a:rect l="0" t="0" r="r" b="b"/>
            <a:pathLst>
              <a:path w="2202" h="1">
                <a:moveTo>
                  <a:pt x="2201" y="0"/>
                </a:moveTo>
                <a:lnTo>
                  <a:pt x="0" y="0"/>
                </a:lnTo>
              </a:path>
            </a:pathLst>
          </a:custGeom>
          <a:noFill/>
          <a:ln w="3816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11279" name="Freeform 15"/>
          <p:cNvSpPr>
            <a:spLocks noChangeArrowheads="1"/>
          </p:cNvSpPr>
          <p:nvPr/>
        </p:nvSpPr>
        <p:spPr bwMode="auto">
          <a:xfrm>
            <a:off x="2711624" y="4221088"/>
            <a:ext cx="720080" cy="72008"/>
          </a:xfrm>
          <a:custGeom>
            <a:avLst/>
            <a:gdLst/>
            <a:ahLst/>
            <a:cxnLst>
              <a:cxn ang="0">
                <a:pos x="2601" y="0"/>
              </a:cxn>
              <a:cxn ang="0">
                <a:pos x="0" y="0"/>
              </a:cxn>
            </a:cxnLst>
            <a:rect l="0" t="0" r="r" b="b"/>
            <a:pathLst>
              <a:path w="2602" h="1">
                <a:moveTo>
                  <a:pt x="2601" y="0"/>
                </a:moveTo>
                <a:lnTo>
                  <a:pt x="0" y="0"/>
                </a:lnTo>
              </a:path>
            </a:pathLst>
          </a:custGeom>
          <a:noFill/>
          <a:ln w="3816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11280" name="Freeform 16"/>
          <p:cNvSpPr>
            <a:spLocks noChangeArrowheads="1"/>
          </p:cNvSpPr>
          <p:nvPr/>
        </p:nvSpPr>
        <p:spPr bwMode="auto">
          <a:xfrm>
            <a:off x="3575720" y="4897757"/>
            <a:ext cx="360040" cy="45719"/>
          </a:xfrm>
          <a:custGeom>
            <a:avLst/>
            <a:gdLst/>
            <a:ahLst/>
            <a:cxnLst>
              <a:cxn ang="0">
                <a:pos x="4401" y="0"/>
              </a:cxn>
              <a:cxn ang="0">
                <a:pos x="0" y="0"/>
              </a:cxn>
            </a:cxnLst>
            <a:rect l="0" t="0" r="r" b="b"/>
            <a:pathLst>
              <a:path w="4402" h="1">
                <a:moveTo>
                  <a:pt x="4401" y="0"/>
                </a:moveTo>
                <a:lnTo>
                  <a:pt x="0" y="0"/>
                </a:lnTo>
              </a:path>
            </a:pathLst>
          </a:custGeom>
          <a:noFill/>
          <a:ln w="3816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11281" name="Freeform 17"/>
          <p:cNvSpPr>
            <a:spLocks noChangeArrowheads="1"/>
          </p:cNvSpPr>
          <p:nvPr/>
        </p:nvSpPr>
        <p:spPr bwMode="auto">
          <a:xfrm>
            <a:off x="2279576" y="5661248"/>
            <a:ext cx="1224136" cy="72008"/>
          </a:xfrm>
          <a:custGeom>
            <a:avLst/>
            <a:gdLst/>
            <a:ahLst/>
            <a:cxnLst>
              <a:cxn ang="0">
                <a:pos x="1398" y="0"/>
              </a:cxn>
              <a:cxn ang="0">
                <a:pos x="0" y="0"/>
              </a:cxn>
            </a:cxnLst>
            <a:rect l="0" t="0" r="r" b="b"/>
            <a:pathLst>
              <a:path w="1399" h="1">
                <a:moveTo>
                  <a:pt x="1398" y="0"/>
                </a:moveTo>
                <a:lnTo>
                  <a:pt x="0" y="0"/>
                </a:lnTo>
              </a:path>
            </a:pathLst>
          </a:custGeom>
          <a:noFill/>
          <a:ln w="3816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21" name="Freeform 17"/>
          <p:cNvSpPr>
            <a:spLocks noChangeArrowheads="1"/>
          </p:cNvSpPr>
          <p:nvPr/>
        </p:nvSpPr>
        <p:spPr bwMode="auto">
          <a:xfrm flipV="1">
            <a:off x="4151784" y="5589240"/>
            <a:ext cx="1224136" cy="72008"/>
          </a:xfrm>
          <a:custGeom>
            <a:avLst/>
            <a:gdLst/>
            <a:ahLst/>
            <a:cxnLst>
              <a:cxn ang="0">
                <a:pos x="1398" y="0"/>
              </a:cxn>
              <a:cxn ang="0">
                <a:pos x="0" y="0"/>
              </a:cxn>
            </a:cxnLst>
            <a:rect l="0" t="0" r="r" b="b"/>
            <a:pathLst>
              <a:path w="1399" h="1">
                <a:moveTo>
                  <a:pt x="1398" y="0"/>
                </a:moveTo>
                <a:lnTo>
                  <a:pt x="0" y="0"/>
                </a:lnTo>
              </a:path>
            </a:pathLst>
          </a:custGeom>
          <a:noFill/>
          <a:ln w="3816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ransition spd="slow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-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-#ppt_w/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112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w/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112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25" dur="2000"/>
                                        <p:tgtEl>
                                          <p:spTgt spid="11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30" dur="2000"/>
                                        <p:tgtEl>
                                          <p:spTgt spid="11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35" dur="2000"/>
                                        <p:tgtEl>
                                          <p:spTgt spid="11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40" dur="2000"/>
                                        <p:tgtEl>
                                          <p:spTgt spid="11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45" dur="2000"/>
                                        <p:tgtEl>
                                          <p:spTgt spid="11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50" dur="2000"/>
                                        <p:tgtEl>
                                          <p:spTgt spid="11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3000" fill="hold"/>
                                        <p:tgtEl>
                                          <p:spTgt spid="112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-#ppt_w/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3000" fill="hold"/>
                                        <p:tgtEl>
                                          <p:spTgt spid="112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3000" fill="hold"/>
                                        <p:tgtEl>
                                          <p:spTgt spid="112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-#ppt_w/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3000" fill="hold"/>
                                        <p:tgtEl>
                                          <p:spTgt spid="112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3000" fill="hold"/>
                                        <p:tgtEl>
                                          <p:spTgt spid="112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-#ppt_w/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3000" fill="hold"/>
                                        <p:tgtEl>
                                          <p:spTgt spid="112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3000" fill="hold"/>
                                        <p:tgtEl>
                                          <p:spTgt spid="112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-#ppt_w/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3000" fill="hold"/>
                                        <p:tgtEl>
                                          <p:spTgt spid="112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3000" fill="hold"/>
                                        <p:tgtEl>
                                          <p:spTgt spid="112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-#ppt_w/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3000" fill="hold"/>
                                        <p:tgtEl>
                                          <p:spTgt spid="112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3000" fill="hold"/>
                                        <p:tgtEl>
                                          <p:spTgt spid="112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-#ppt_w/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3000" fill="hold"/>
                                        <p:tgtEl>
                                          <p:spTgt spid="112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3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-#ppt_w/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3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0" grpId="0" animBg="1"/>
      <p:bldP spid="11271" grpId="0" animBg="1"/>
      <p:bldP spid="11272" grpId="0" animBg="1"/>
      <p:bldP spid="11273" grpId="0" animBg="1"/>
      <p:bldP spid="11274" grpId="0" animBg="1"/>
      <p:bldP spid="11275" grpId="0" animBg="1"/>
      <p:bldP spid="11276" grpId="0" animBg="1"/>
      <p:bldP spid="11277" grpId="0" animBg="1"/>
      <p:bldP spid="11278" grpId="0" animBg="1"/>
      <p:bldP spid="11279" grpId="0" animBg="1"/>
      <p:bldP spid="11280" grpId="0" animBg="1"/>
      <p:bldP spid="11281" grpId="0" animBg="1"/>
      <p:bldP spid="21" grpId="0" animBg="1"/>
    </p:bldLst>
  </p:timing>
</p:sld>
</file>

<file path=ppt/theme/theme1.xml><?xml version="1.0" encoding="utf-8"?>
<a:theme xmlns:a="http://schemas.openxmlformats.org/drawingml/2006/main" name="InterweaveVTI">
  <a:themeElements>
    <a:clrScheme name="AnalogousFromRegularSeedRightStep">
      <a:dk1>
        <a:srgbClr val="000000"/>
      </a:dk1>
      <a:lt1>
        <a:srgbClr val="FFFFFF"/>
      </a:lt1>
      <a:dk2>
        <a:srgbClr val="412D24"/>
      </a:dk2>
      <a:lt2>
        <a:srgbClr val="E2E8E7"/>
      </a:lt2>
      <a:accent1>
        <a:srgbClr val="E72941"/>
      </a:accent1>
      <a:accent2>
        <a:srgbClr val="D54F17"/>
      </a:accent2>
      <a:accent3>
        <a:srgbClr val="CD9C24"/>
      </a:accent3>
      <a:accent4>
        <a:srgbClr val="9AAD13"/>
      </a:accent4>
      <a:accent5>
        <a:srgbClr val="66B721"/>
      </a:accent5>
      <a:accent6>
        <a:srgbClr val="1BBD15"/>
      </a:accent6>
      <a:hlink>
        <a:srgbClr val="309286"/>
      </a:hlink>
      <a:folHlink>
        <a:srgbClr val="7F7F7F"/>
      </a:folHlink>
    </a:clrScheme>
    <a:fontScheme name="Interweave">
      <a:majorFont>
        <a:latin typeface="Neue Haas Grotesk Text Pro"/>
        <a:ea typeface=""/>
        <a:cs typeface=""/>
      </a:majorFont>
      <a:minorFont>
        <a:latin typeface="Neue Haas Grotesk Tex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rweaveVTI" id="{2A5AE21D-FC75-4AD0-BC12-FA563BC24905}" vid="{9A4A41B8-EB69-44BB-8E15-B517E25CF8C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1742</TotalTime>
  <Words>439</Words>
  <Application>Microsoft Office PowerPoint</Application>
  <PresentationFormat>Širokoúhlá obrazovka</PresentationFormat>
  <Paragraphs>89</Paragraphs>
  <Slides>11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7" baseType="lpstr">
      <vt:lpstr>Arial</vt:lpstr>
      <vt:lpstr>Avenir Next</vt:lpstr>
      <vt:lpstr>Calibri</vt:lpstr>
      <vt:lpstr>Neue Haas Grotesk Text Pro</vt:lpstr>
      <vt:lpstr>Times New Roman</vt:lpstr>
      <vt:lpstr>InterweaveVTI</vt:lpstr>
      <vt:lpstr>PŘEDMĚT</vt:lpstr>
      <vt:lpstr>OPAKUJEME</vt:lpstr>
      <vt:lpstr>TEST</vt:lpstr>
      <vt:lpstr>ZEPTEJ SE SLOVESEM A PÁDOVOU OTÁZKOU NA VYZNAČENÁ SLOVA:</vt:lpstr>
      <vt:lpstr>Předmět</vt:lpstr>
      <vt:lpstr>PROCVIČOVÁNÍ</vt:lpstr>
      <vt:lpstr>Prezentace aplikace PowerPoint</vt:lpstr>
      <vt:lpstr>Které z následujících možností neobsahují předmět?</vt:lpstr>
      <vt:lpstr>Prezentace aplikace PowerPoint</vt:lpstr>
      <vt:lpstr>Prezentace aplikace PowerPoint</vt:lpstr>
      <vt:lpstr>HODNOCENÍ NAŠÍ DNEŠNÍ PRÁCE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PŘEDMĚT</dc:title>
  <dc:creator>Smetanová, Jana</dc:creator>
  <cp:lastModifiedBy>Smetanová, Jana</cp:lastModifiedBy>
  <cp:revision>3</cp:revision>
  <dcterms:created xsi:type="dcterms:W3CDTF">2023-03-23T18:39:13Z</dcterms:created>
  <dcterms:modified xsi:type="dcterms:W3CDTF">2025-03-20T13:16:02Z</dcterms:modified>
</cp:coreProperties>
</file>