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1" r:id="rId3"/>
    <p:sldId id="262" r:id="rId4"/>
    <p:sldId id="257" r:id="rId5"/>
    <p:sldId id="258" r:id="rId6"/>
    <p:sldId id="263" r:id="rId7"/>
    <p:sldId id="264" r:id="rId8"/>
    <p:sldId id="265" r:id="rId9"/>
    <p:sldId id="266" r:id="rId10"/>
    <p:sldId id="26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hyperlink" Target="https://wordwall.net/cs/resource/51815298/%c4%8desk%c3%bd-jazyk/shoda-p%c5%99%c3%adsudku-s-n%c4%9bkolikan%c3%a1sobn%c3%bdm-podm%c4%9btem" TargetMode="Externa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5" Type="http://schemas.openxmlformats.org/officeDocument/2006/relationships/hyperlink" Target="https://wordwall.net/cs/resource/51815298/%c4%8desk%c3%bd-jazyk/shoda-p%c5%99%c3%adsudku-s-n%c4%9bkolikan%c3%a1sobn%c3%bdm-podm%c4%9btem" TargetMode="External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1B4B10-EEB3-48AD-982F-5F199B3BC825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A5E76EE-7451-4902-B7F1-234A00D680A5}">
      <dgm:prSet/>
      <dgm:spPr/>
      <dgm:t>
        <a:bodyPr/>
        <a:lstStyle/>
        <a:p>
          <a:r>
            <a:rPr lang="cs-CZ"/>
            <a:t>PRACOVNÍ LIST</a:t>
          </a:r>
          <a:endParaRPr lang="en-US" dirty="0"/>
        </a:p>
      </dgm:t>
    </dgm:pt>
    <dgm:pt modelId="{7B8C3242-EC48-40FB-8880-03DB3234DA4E}" type="parTrans" cxnId="{F8FB0A70-2B11-4045-8D00-96203B2F5CCF}">
      <dgm:prSet/>
      <dgm:spPr/>
      <dgm:t>
        <a:bodyPr/>
        <a:lstStyle/>
        <a:p>
          <a:endParaRPr lang="en-US"/>
        </a:p>
      </dgm:t>
    </dgm:pt>
    <dgm:pt modelId="{21D5A4CF-770D-456C-B0AC-769638298E8E}" type="sibTrans" cxnId="{F8FB0A70-2B11-4045-8D00-96203B2F5CCF}">
      <dgm:prSet/>
      <dgm:spPr/>
      <dgm:t>
        <a:bodyPr/>
        <a:lstStyle/>
        <a:p>
          <a:endParaRPr lang="en-US"/>
        </a:p>
      </dgm:t>
    </dgm:pt>
    <dgm:pt modelId="{DA8C54E6-F4AC-43DC-A752-14C86E450216}">
      <dgm:prSet/>
      <dgm:spPr/>
      <dgm:t>
        <a:bodyPr/>
        <a:lstStyle/>
        <a:p>
          <a:r>
            <a:rPr lang="cs-CZ">
              <a:hlinkClick xmlns:r="http://schemas.openxmlformats.org/officeDocument/2006/relationships" r:id="rId1"/>
            </a:rPr>
            <a:t>Shoda přísudku s několikanásobným podmětem - Třídění skupin (wordwall.net)</a:t>
          </a:r>
          <a:endParaRPr lang="en-US"/>
        </a:p>
      </dgm:t>
    </dgm:pt>
    <dgm:pt modelId="{457C9E52-4127-46E0-9A1F-34D5B4B4E589}" type="parTrans" cxnId="{1D428ED3-0565-463C-AD6E-9311E55F63E6}">
      <dgm:prSet/>
      <dgm:spPr/>
      <dgm:t>
        <a:bodyPr/>
        <a:lstStyle/>
        <a:p>
          <a:endParaRPr lang="en-US"/>
        </a:p>
      </dgm:t>
    </dgm:pt>
    <dgm:pt modelId="{3391FF5D-F0D2-47EF-82D1-F9550FABA592}" type="sibTrans" cxnId="{1D428ED3-0565-463C-AD6E-9311E55F63E6}">
      <dgm:prSet/>
      <dgm:spPr/>
      <dgm:t>
        <a:bodyPr/>
        <a:lstStyle/>
        <a:p>
          <a:endParaRPr lang="en-US"/>
        </a:p>
      </dgm:t>
    </dgm:pt>
    <dgm:pt modelId="{C18BD99A-1B7B-4E86-8BF4-6F4B2AACA0CA}" type="pres">
      <dgm:prSet presAssocID="{7D1B4B10-EEB3-48AD-982F-5F199B3BC825}" presName="root" presStyleCnt="0">
        <dgm:presLayoutVars>
          <dgm:dir/>
          <dgm:resizeHandles val="exact"/>
        </dgm:presLayoutVars>
      </dgm:prSet>
      <dgm:spPr/>
    </dgm:pt>
    <dgm:pt modelId="{304F59A8-F362-45CB-9D4C-DA3A4486A05C}" type="pres">
      <dgm:prSet presAssocID="{9A5E76EE-7451-4902-B7F1-234A00D680A5}" presName="compNode" presStyleCnt="0"/>
      <dgm:spPr/>
    </dgm:pt>
    <dgm:pt modelId="{E1DDA77D-8CAC-4DD1-A028-7257FFE32567}" type="pres">
      <dgm:prSet presAssocID="{9A5E76EE-7451-4902-B7F1-234A00D680A5}" presName="bgRect" presStyleLbl="bgShp" presStyleIdx="0" presStyleCnt="2"/>
      <dgm:spPr/>
    </dgm:pt>
    <dgm:pt modelId="{1602E9B7-66A9-43F8-A81B-BCE937569DC0}" type="pres">
      <dgm:prSet presAssocID="{9A5E76EE-7451-4902-B7F1-234A00D680A5}" presName="iconRect" presStyleLbl="node1" presStyleIdx="0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00309F87-986A-4C19-99E1-0B98D5BF3458}" type="pres">
      <dgm:prSet presAssocID="{9A5E76EE-7451-4902-B7F1-234A00D680A5}" presName="spaceRect" presStyleCnt="0"/>
      <dgm:spPr/>
    </dgm:pt>
    <dgm:pt modelId="{FADAD67B-6451-44F0-9948-A5965EB14D9C}" type="pres">
      <dgm:prSet presAssocID="{9A5E76EE-7451-4902-B7F1-234A00D680A5}" presName="parTx" presStyleLbl="revTx" presStyleIdx="0" presStyleCnt="2">
        <dgm:presLayoutVars>
          <dgm:chMax val="0"/>
          <dgm:chPref val="0"/>
        </dgm:presLayoutVars>
      </dgm:prSet>
      <dgm:spPr/>
    </dgm:pt>
    <dgm:pt modelId="{EB4B460D-40C6-42E4-B458-A8575F3E0A89}" type="pres">
      <dgm:prSet presAssocID="{21D5A4CF-770D-456C-B0AC-769638298E8E}" presName="sibTrans" presStyleCnt="0"/>
      <dgm:spPr/>
    </dgm:pt>
    <dgm:pt modelId="{C4FCA4EF-3BCF-4413-9A0E-18AF78D29A8B}" type="pres">
      <dgm:prSet presAssocID="{DA8C54E6-F4AC-43DC-A752-14C86E450216}" presName="compNode" presStyleCnt="0"/>
      <dgm:spPr/>
    </dgm:pt>
    <dgm:pt modelId="{D88C843B-AAEC-4A86-9899-8396D5B9D905}" type="pres">
      <dgm:prSet presAssocID="{DA8C54E6-F4AC-43DC-A752-14C86E450216}" presName="bgRect" presStyleLbl="bgShp" presStyleIdx="1" presStyleCnt="2"/>
      <dgm:spPr/>
    </dgm:pt>
    <dgm:pt modelId="{DB7B05BE-9CAF-4E8E-9B40-1E251711F77A}" type="pres">
      <dgm:prSet presAssocID="{DA8C54E6-F4AC-43DC-A752-14C86E450216}" presName="iconRect" presStyleLbl="node1" presStyleIdx="1" presStyleCnt="2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nching Diagram"/>
        </a:ext>
      </dgm:extLst>
    </dgm:pt>
    <dgm:pt modelId="{5A65D3C8-8798-4AB7-A2F4-3488A2BFEA0E}" type="pres">
      <dgm:prSet presAssocID="{DA8C54E6-F4AC-43DC-A752-14C86E450216}" presName="spaceRect" presStyleCnt="0"/>
      <dgm:spPr/>
    </dgm:pt>
    <dgm:pt modelId="{5D71BDDA-D6D1-458C-B37D-BAE83537080D}" type="pres">
      <dgm:prSet presAssocID="{DA8C54E6-F4AC-43DC-A752-14C86E450216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6FEA6C15-E670-4455-8E4B-66250B71508D}" type="presOf" srcId="{7D1B4B10-EEB3-48AD-982F-5F199B3BC825}" destId="{C18BD99A-1B7B-4E86-8BF4-6F4B2AACA0CA}" srcOrd="0" destOrd="0" presId="urn:microsoft.com/office/officeart/2018/2/layout/IconVerticalSolidList"/>
    <dgm:cxn modelId="{F8FB0A70-2B11-4045-8D00-96203B2F5CCF}" srcId="{7D1B4B10-EEB3-48AD-982F-5F199B3BC825}" destId="{9A5E76EE-7451-4902-B7F1-234A00D680A5}" srcOrd="0" destOrd="0" parTransId="{7B8C3242-EC48-40FB-8880-03DB3234DA4E}" sibTransId="{21D5A4CF-770D-456C-B0AC-769638298E8E}"/>
    <dgm:cxn modelId="{BCEB60C9-6679-472B-AF9A-EAFA3C08D74E}" type="presOf" srcId="{9A5E76EE-7451-4902-B7F1-234A00D680A5}" destId="{FADAD67B-6451-44F0-9948-A5965EB14D9C}" srcOrd="0" destOrd="0" presId="urn:microsoft.com/office/officeart/2018/2/layout/IconVerticalSolidList"/>
    <dgm:cxn modelId="{1D428ED3-0565-463C-AD6E-9311E55F63E6}" srcId="{7D1B4B10-EEB3-48AD-982F-5F199B3BC825}" destId="{DA8C54E6-F4AC-43DC-A752-14C86E450216}" srcOrd="1" destOrd="0" parTransId="{457C9E52-4127-46E0-9A1F-34D5B4B4E589}" sibTransId="{3391FF5D-F0D2-47EF-82D1-F9550FABA592}"/>
    <dgm:cxn modelId="{652C11ED-CD01-4B94-A246-AEE6BA5FA020}" type="presOf" srcId="{DA8C54E6-F4AC-43DC-A752-14C86E450216}" destId="{5D71BDDA-D6D1-458C-B37D-BAE83537080D}" srcOrd="0" destOrd="0" presId="urn:microsoft.com/office/officeart/2018/2/layout/IconVerticalSolidList"/>
    <dgm:cxn modelId="{7262D806-FE2C-4E4F-A64C-56DE7764B3F7}" type="presParOf" srcId="{C18BD99A-1B7B-4E86-8BF4-6F4B2AACA0CA}" destId="{304F59A8-F362-45CB-9D4C-DA3A4486A05C}" srcOrd="0" destOrd="0" presId="urn:microsoft.com/office/officeart/2018/2/layout/IconVerticalSolidList"/>
    <dgm:cxn modelId="{6BB667DA-82C6-4E68-8D99-9029DC2968C9}" type="presParOf" srcId="{304F59A8-F362-45CB-9D4C-DA3A4486A05C}" destId="{E1DDA77D-8CAC-4DD1-A028-7257FFE32567}" srcOrd="0" destOrd="0" presId="urn:microsoft.com/office/officeart/2018/2/layout/IconVerticalSolidList"/>
    <dgm:cxn modelId="{8A294AC1-30D9-464D-9FFA-6ED466C8993A}" type="presParOf" srcId="{304F59A8-F362-45CB-9D4C-DA3A4486A05C}" destId="{1602E9B7-66A9-43F8-A81B-BCE937569DC0}" srcOrd="1" destOrd="0" presId="urn:microsoft.com/office/officeart/2018/2/layout/IconVerticalSolidList"/>
    <dgm:cxn modelId="{B9A07383-1FA0-4952-860A-42AFB8701B04}" type="presParOf" srcId="{304F59A8-F362-45CB-9D4C-DA3A4486A05C}" destId="{00309F87-986A-4C19-99E1-0B98D5BF3458}" srcOrd="2" destOrd="0" presId="urn:microsoft.com/office/officeart/2018/2/layout/IconVerticalSolidList"/>
    <dgm:cxn modelId="{E38F02EF-A816-49A7-9F1C-AFDB41DAC077}" type="presParOf" srcId="{304F59A8-F362-45CB-9D4C-DA3A4486A05C}" destId="{FADAD67B-6451-44F0-9948-A5965EB14D9C}" srcOrd="3" destOrd="0" presId="urn:microsoft.com/office/officeart/2018/2/layout/IconVerticalSolidList"/>
    <dgm:cxn modelId="{B3A9A4AE-5039-4AB7-8BB9-445A7757BF58}" type="presParOf" srcId="{C18BD99A-1B7B-4E86-8BF4-6F4B2AACA0CA}" destId="{EB4B460D-40C6-42E4-B458-A8575F3E0A89}" srcOrd="1" destOrd="0" presId="urn:microsoft.com/office/officeart/2018/2/layout/IconVerticalSolidList"/>
    <dgm:cxn modelId="{63490FB0-BF7A-4084-BF13-7E10ECC1A2F3}" type="presParOf" srcId="{C18BD99A-1B7B-4E86-8BF4-6F4B2AACA0CA}" destId="{C4FCA4EF-3BCF-4413-9A0E-18AF78D29A8B}" srcOrd="2" destOrd="0" presId="urn:microsoft.com/office/officeart/2018/2/layout/IconVerticalSolidList"/>
    <dgm:cxn modelId="{433309A3-CE65-42BD-81B7-ACBEDBB73F9B}" type="presParOf" srcId="{C4FCA4EF-3BCF-4413-9A0E-18AF78D29A8B}" destId="{D88C843B-AAEC-4A86-9899-8396D5B9D905}" srcOrd="0" destOrd="0" presId="urn:microsoft.com/office/officeart/2018/2/layout/IconVerticalSolidList"/>
    <dgm:cxn modelId="{706747D2-1C15-4A46-AAAF-1F9EAAA55716}" type="presParOf" srcId="{C4FCA4EF-3BCF-4413-9A0E-18AF78D29A8B}" destId="{DB7B05BE-9CAF-4E8E-9B40-1E251711F77A}" srcOrd="1" destOrd="0" presId="urn:microsoft.com/office/officeart/2018/2/layout/IconVerticalSolidList"/>
    <dgm:cxn modelId="{70FDB4B8-451A-4FF9-A344-A22ACB203FEF}" type="presParOf" srcId="{C4FCA4EF-3BCF-4413-9A0E-18AF78D29A8B}" destId="{5A65D3C8-8798-4AB7-A2F4-3488A2BFEA0E}" srcOrd="2" destOrd="0" presId="urn:microsoft.com/office/officeart/2018/2/layout/IconVerticalSolidList"/>
    <dgm:cxn modelId="{EB9D0CBC-6D03-41F2-ACE1-1278CD3D1F9B}" type="presParOf" srcId="{C4FCA4EF-3BCF-4413-9A0E-18AF78D29A8B}" destId="{5D71BDDA-D6D1-458C-B37D-BAE83537080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DDA77D-8CAC-4DD1-A028-7257FFE32567}">
      <dsp:nvSpPr>
        <dsp:cNvPr id="0" name=""/>
        <dsp:cNvSpPr/>
      </dsp:nvSpPr>
      <dsp:spPr>
        <a:xfrm>
          <a:off x="0" y="735468"/>
          <a:ext cx="8229600" cy="13577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02E9B7-66A9-43F8-A81B-BCE937569DC0}">
      <dsp:nvSpPr>
        <dsp:cNvPr id="0" name=""/>
        <dsp:cNvSpPr/>
      </dsp:nvSpPr>
      <dsp:spPr>
        <a:xfrm>
          <a:off x="410731" y="1040971"/>
          <a:ext cx="746783" cy="74678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DAD67B-6451-44F0-9948-A5965EB14D9C}">
      <dsp:nvSpPr>
        <dsp:cNvPr id="0" name=""/>
        <dsp:cNvSpPr/>
      </dsp:nvSpPr>
      <dsp:spPr>
        <a:xfrm>
          <a:off x="1568246" y="735468"/>
          <a:ext cx="6661353" cy="1357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699" tIns="143699" rIns="143699" bIns="143699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PRACOVNÍ LIST</a:t>
          </a:r>
          <a:endParaRPr lang="en-US" sz="2400" kern="1200" dirty="0"/>
        </a:p>
      </dsp:txBody>
      <dsp:txXfrm>
        <a:off x="1568246" y="735468"/>
        <a:ext cx="6661353" cy="1357788"/>
      </dsp:txXfrm>
    </dsp:sp>
    <dsp:sp modelId="{D88C843B-AAEC-4A86-9899-8396D5B9D905}">
      <dsp:nvSpPr>
        <dsp:cNvPr id="0" name=""/>
        <dsp:cNvSpPr/>
      </dsp:nvSpPr>
      <dsp:spPr>
        <a:xfrm>
          <a:off x="0" y="2432705"/>
          <a:ext cx="8229600" cy="13577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7B05BE-9CAF-4E8E-9B40-1E251711F77A}">
      <dsp:nvSpPr>
        <dsp:cNvPr id="0" name=""/>
        <dsp:cNvSpPr/>
      </dsp:nvSpPr>
      <dsp:spPr>
        <a:xfrm>
          <a:off x="410731" y="2738207"/>
          <a:ext cx="746783" cy="74678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71BDDA-D6D1-458C-B37D-BAE83537080D}">
      <dsp:nvSpPr>
        <dsp:cNvPr id="0" name=""/>
        <dsp:cNvSpPr/>
      </dsp:nvSpPr>
      <dsp:spPr>
        <a:xfrm>
          <a:off x="1568246" y="2432705"/>
          <a:ext cx="6661353" cy="1357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699" tIns="143699" rIns="143699" bIns="143699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>
              <a:hlinkClick xmlns:r="http://schemas.openxmlformats.org/officeDocument/2006/relationships" r:id="rId5"/>
            </a:rPr>
            <a:t>Shoda přísudku s několikanásobným podmětem - Třídění skupin (wordwall.net)</a:t>
          </a:r>
          <a:endParaRPr lang="en-US" sz="2400" kern="1200"/>
        </a:p>
      </dsp:txBody>
      <dsp:txXfrm>
        <a:off x="1568246" y="2432705"/>
        <a:ext cx="6661353" cy="13577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4466E3-007E-42CB-AD1A-11D313C74E14}" type="datetimeFigureOut">
              <a:rPr lang="cs-CZ" smtClean="0"/>
              <a:pPr/>
              <a:t>18.03.2025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39B138-0336-4BCB-94CE-7C3C9B74BA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66E3-007E-42CB-AD1A-11D313C74E14}" type="datetimeFigureOut">
              <a:rPr lang="cs-CZ" smtClean="0"/>
              <a:pPr/>
              <a:t>18.03.2025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B138-0336-4BCB-94CE-7C3C9B74BA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66E3-007E-42CB-AD1A-11D313C74E14}" type="datetimeFigureOut">
              <a:rPr lang="cs-CZ" smtClean="0"/>
              <a:pPr/>
              <a:t>18.03.2025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B138-0336-4BCB-94CE-7C3C9B74BA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66E3-007E-42CB-AD1A-11D313C74E14}" type="datetimeFigureOut">
              <a:rPr lang="cs-CZ" smtClean="0"/>
              <a:pPr/>
              <a:t>18.03.2025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B138-0336-4BCB-94CE-7C3C9B74BA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66E3-007E-42CB-AD1A-11D313C74E14}" type="datetimeFigureOut">
              <a:rPr lang="cs-CZ" smtClean="0"/>
              <a:pPr/>
              <a:t>18.03.2025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B138-0336-4BCB-94CE-7C3C9B74BA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66E3-007E-42CB-AD1A-11D313C74E14}" type="datetimeFigureOut">
              <a:rPr lang="cs-CZ" smtClean="0"/>
              <a:pPr/>
              <a:t>18.03.2025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B138-0336-4BCB-94CE-7C3C9B74BA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66E3-007E-42CB-AD1A-11D313C74E14}" type="datetimeFigureOut">
              <a:rPr lang="cs-CZ" smtClean="0"/>
              <a:pPr/>
              <a:t>18.03.2025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B138-0336-4BCB-94CE-7C3C9B74BA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66E3-007E-42CB-AD1A-11D313C74E14}" type="datetimeFigureOut">
              <a:rPr lang="cs-CZ" smtClean="0"/>
              <a:pPr/>
              <a:t>18.03.2025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B138-0336-4BCB-94CE-7C3C9B74BA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66E3-007E-42CB-AD1A-11D313C74E14}" type="datetimeFigureOut">
              <a:rPr lang="cs-CZ" smtClean="0"/>
              <a:pPr/>
              <a:t>18.03.2025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B138-0336-4BCB-94CE-7C3C9B74BA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D4466E3-007E-42CB-AD1A-11D313C74E14}" type="datetimeFigureOut">
              <a:rPr lang="cs-CZ" smtClean="0"/>
              <a:pPr/>
              <a:t>18.03.2025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B138-0336-4BCB-94CE-7C3C9B74BA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4466E3-007E-42CB-AD1A-11D313C74E14}" type="datetimeFigureOut">
              <a:rPr lang="cs-CZ" smtClean="0"/>
              <a:pPr/>
              <a:t>18.03.2025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39B138-0336-4BCB-94CE-7C3C9B74BA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D4466E3-007E-42CB-AD1A-11D313C74E14}" type="datetimeFigureOut">
              <a:rPr lang="cs-CZ" smtClean="0"/>
              <a:pPr/>
              <a:t>18.03.2025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339B138-0336-4BCB-94CE-7C3C9B74BAF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cs/resource/33572900/p%C5%99%C3%ADsudek" TargetMode="External"/><Relationship Id="rId2" Type="http://schemas.openxmlformats.org/officeDocument/2006/relationships/hyperlink" Target="https://wordwall.net/cs/resource/39067645/%c4%8desk%c3%bd-jazyk/podm%c4%9bt-vyj%c3%a1d%c5%99en%c3%bd-nevyj%c3%a1d%c5%99en%c3%bd-v%c5%a1eobecn%c3%b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Shoda přísudku </a:t>
            </a:r>
            <a:br>
              <a:rPr lang="cs-CZ" dirty="0"/>
            </a:br>
            <a:r>
              <a:rPr lang="cs-CZ" dirty="0"/>
              <a:t>s podmětem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DC1F96-47C5-4620-A124-4F5CAAA490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>
            <a:normAutofit/>
          </a:bodyPr>
          <a:lstStyle/>
          <a:p>
            <a:r>
              <a:rPr lang="cs-CZ" dirty="0"/>
              <a:t>JAK SE TI DNES PRACOVALO?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27E4F2-7135-4FC4-9ECE-9227FFD62F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>
            <a:normAutofit/>
          </a:bodyPr>
          <a:lstStyle/>
          <a:p>
            <a:r>
              <a:rPr lang="cs-CZ"/>
              <a:t>K HODNOCENÍ POUŽIJ BAREVNÉ KARTIČKY </a:t>
            </a:r>
          </a:p>
        </p:txBody>
      </p:sp>
    </p:spTree>
    <p:extLst>
      <p:ext uri="{BB962C8B-B14F-4D97-AF65-F5344CB8AC3E}">
        <p14:creationId xmlns:p14="http://schemas.microsoft.com/office/powerpoint/2010/main" val="2281715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F775DD1F-BC5B-4041-852A-AA37A0E51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Podmět vyjádřený, nevyjádřený, všeobecný - Otevřít krabici (wordwall.net)</a:t>
            </a:r>
            <a:endParaRPr lang="cs-CZ" dirty="0"/>
          </a:p>
          <a:p>
            <a:pPr marL="109728" indent="0">
              <a:buNone/>
            </a:pPr>
            <a:endParaRPr lang="cs-CZ" dirty="0"/>
          </a:p>
          <a:p>
            <a:r>
              <a:rPr lang="cs-CZ" dirty="0">
                <a:hlinkClick r:id="rId3"/>
              </a:rPr>
              <a:t>Přísudek - Třídění skupin (wordwall.net)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72E3F6B-0861-4152-9A0C-6E1C3861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OPAKUJEME</a:t>
            </a:r>
          </a:p>
        </p:txBody>
      </p:sp>
    </p:spTree>
    <p:extLst>
      <p:ext uri="{BB962C8B-B14F-4D97-AF65-F5344CB8AC3E}">
        <p14:creationId xmlns:p14="http://schemas.microsoft.com/office/powerpoint/2010/main" val="1362604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8AC28B2-9680-449E-AD2D-2C46FED14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Připomeňme si pravidla shody přísudku s podmětem: </a:t>
            </a:r>
          </a:p>
        </p:txBody>
      </p:sp>
    </p:spTree>
    <p:extLst>
      <p:ext uri="{BB962C8B-B14F-4D97-AF65-F5344CB8AC3E}">
        <p14:creationId xmlns:p14="http://schemas.microsoft.com/office/powerpoint/2010/main" val="3957273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836712"/>
          <a:ext cx="8229600" cy="4815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5608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PODMĚT RODU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KONCOVKA PŘÍSUDKU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608"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  <a:p>
                      <a:pPr algn="ctr"/>
                      <a:r>
                        <a:rPr lang="cs-CZ" sz="2800" dirty="0"/>
                        <a:t>mužského životného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5705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mužského neživotného</a:t>
                      </a:r>
                    </a:p>
                    <a:p>
                      <a:pPr algn="ctr"/>
                      <a:endParaRPr lang="cs-CZ" sz="2800" dirty="0"/>
                    </a:p>
                    <a:p>
                      <a:pPr algn="ctr"/>
                      <a:r>
                        <a:rPr lang="cs-CZ" sz="2800" dirty="0"/>
                        <a:t>ženského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y</a:t>
                      </a:r>
                    </a:p>
                    <a:p>
                      <a:pPr algn="ctr"/>
                      <a:endParaRPr lang="cs-CZ" sz="2800" dirty="0"/>
                    </a:p>
                    <a:p>
                      <a:pPr algn="ctr"/>
                      <a:endParaRPr lang="cs-CZ" sz="2800" dirty="0"/>
                    </a:p>
                    <a:p>
                      <a:pPr algn="ctr"/>
                      <a:r>
                        <a:rPr lang="cs-CZ" sz="280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608"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  <a:p>
                      <a:pPr algn="ctr"/>
                      <a:r>
                        <a:rPr lang="cs-CZ" sz="2800" dirty="0"/>
                        <a:t>středního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  <a:p>
                      <a:pPr algn="ctr"/>
                      <a:r>
                        <a:rPr lang="cs-CZ" sz="28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196753"/>
          <a:ext cx="8229600" cy="4781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071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PODMĚT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KONCOVKA PŘÍSUDKU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81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Dny, dni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81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Rodiče, koně, lidičky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971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Ledoborce, uzenáče, ukazatele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971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Sněhuláci, ledoborci, ukazatelé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162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Lidé</a:t>
                      </a:r>
                      <a:r>
                        <a:rPr lang="cs-CZ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sz="2800" baseline="0" dirty="0"/>
                        <a:t>se sešl</a:t>
                      </a:r>
                      <a:r>
                        <a:rPr lang="cs-CZ" sz="2800" baseline="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800" baseline="0" dirty="0"/>
                        <a:t>. </a:t>
                      </a:r>
                      <a:endParaRPr lang="cs-CZ" sz="2800" dirty="0"/>
                    </a:p>
                    <a:p>
                      <a:pPr algn="ctr"/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Davy</a:t>
                      </a:r>
                      <a:r>
                        <a:rPr lang="cs-CZ" sz="2800" dirty="0"/>
                        <a:t> lidí se sešl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cs-CZ" sz="2800" dirty="0"/>
                        <a:t>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/>
              <a:t>Pozor!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25F2F181-3A66-47BC-95D0-945DFB26DD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>
            <a:normAutofit/>
          </a:bodyPr>
          <a:lstStyle/>
          <a:p>
            <a:r>
              <a:rPr lang="cs-CZ" dirty="0"/>
              <a:t>PROCVIČUJEME:</a:t>
            </a:r>
          </a:p>
        </p:txBody>
      </p:sp>
    </p:spTree>
    <p:extLst>
      <p:ext uri="{BB962C8B-B14F-4D97-AF65-F5344CB8AC3E}">
        <p14:creationId xmlns:p14="http://schemas.microsoft.com/office/powerpoint/2010/main" val="1784771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45650"/>
          </a:xfrm>
        </p:spPr>
        <p:txBody>
          <a:bodyPr>
            <a:normAutofit/>
          </a:bodyPr>
          <a:lstStyle/>
          <a:p>
            <a:r>
              <a:rPr lang="cs-CZ" dirty="0"/>
              <a:t>Shoda přísudku </a:t>
            </a:r>
            <a:br>
              <a:rPr lang="cs-CZ" dirty="0"/>
            </a:br>
            <a:r>
              <a:rPr lang="cs-CZ" dirty="0"/>
              <a:t>s několikanásobným podmětem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836712"/>
          <a:ext cx="8229600" cy="5911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5608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PODMĚT RODU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KONCOVKA PŘÍSUDKU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608"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  <a:p>
                      <a:pPr algn="ctr"/>
                      <a:r>
                        <a:rPr lang="cs-CZ" sz="2800" dirty="0"/>
                        <a:t>je-li jeden z podmětů rodu mužského životného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  <a:p>
                      <a:pPr algn="ctr"/>
                      <a:endParaRPr lang="cs-CZ" sz="2800" dirty="0"/>
                    </a:p>
                    <a:p>
                      <a:pPr algn="ctr"/>
                      <a:r>
                        <a:rPr lang="cs-CZ" sz="2800" dirty="0"/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5705"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  <a:p>
                      <a:pPr algn="ctr"/>
                      <a:r>
                        <a:rPr lang="cs-CZ" sz="2800" dirty="0"/>
                        <a:t>ostatní</a:t>
                      </a:r>
                      <a:r>
                        <a:rPr lang="cs-CZ" sz="2800" baseline="0" dirty="0"/>
                        <a:t> případy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  <a:p>
                      <a:pPr algn="ctr"/>
                      <a:r>
                        <a:rPr lang="cs-CZ" sz="280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608"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  <a:p>
                      <a:pPr algn="ctr"/>
                      <a:r>
                        <a:rPr lang="cs-CZ" sz="2800" dirty="0"/>
                        <a:t>všechny</a:t>
                      </a:r>
                      <a:r>
                        <a:rPr lang="cs-CZ" sz="2800" baseline="0" dirty="0"/>
                        <a:t> podměty rodu </a:t>
                      </a:r>
                      <a:r>
                        <a:rPr lang="cs-CZ" sz="2800" dirty="0"/>
                        <a:t>středního </a:t>
                      </a:r>
                      <a:r>
                        <a:rPr lang="cs-CZ" sz="2800"/>
                        <a:t>v mn.č.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  <a:p>
                      <a:pPr algn="ctr"/>
                      <a:r>
                        <a:rPr lang="cs-CZ" sz="28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24B864D6-2FC8-4766-B13B-3AFD533FC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PROCVIČUJEME</a:t>
            </a:r>
          </a:p>
        </p:txBody>
      </p:sp>
      <p:graphicFrame>
        <p:nvGraphicFramePr>
          <p:cNvPr id="5" name="Zástupný obsah 1">
            <a:extLst>
              <a:ext uri="{FF2B5EF4-FFF2-40B4-BE49-F238E27FC236}">
                <a16:creationId xmlns:a16="http://schemas.microsoft.com/office/drawing/2014/main" id="{28C2EFE0-2C29-4B4A-49C3-FBE9E6F5FE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1585429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66087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138</TotalTime>
  <Words>148</Words>
  <Application>Microsoft Office PowerPoint</Application>
  <PresentationFormat>Předvádění na obrazovce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Lucida Sans Unicode</vt:lpstr>
      <vt:lpstr>Verdana</vt:lpstr>
      <vt:lpstr>Wingdings 2</vt:lpstr>
      <vt:lpstr>Wingdings 3</vt:lpstr>
      <vt:lpstr>Shluk</vt:lpstr>
      <vt:lpstr>Shoda přísudku  s podmětem </vt:lpstr>
      <vt:lpstr>OPAKUJEME</vt:lpstr>
      <vt:lpstr>Prezentace aplikace PowerPoint</vt:lpstr>
      <vt:lpstr>Prezentace aplikace PowerPoint</vt:lpstr>
      <vt:lpstr>Pozor!</vt:lpstr>
      <vt:lpstr>PROCVIČUJEME:</vt:lpstr>
      <vt:lpstr>Shoda přísudku  s několikanásobným podmětem </vt:lpstr>
      <vt:lpstr>Prezentace aplikace PowerPoint</vt:lpstr>
      <vt:lpstr>PROCVIČUJEME</vt:lpstr>
      <vt:lpstr>JAK SE TI DNES PRACOVALO?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Shoda přísudku  s podmětem</dc:title>
  <dc:creator>smetjan</dc:creator>
  <cp:lastModifiedBy>Smetanová, Jana</cp:lastModifiedBy>
  <cp:revision>8</cp:revision>
  <dcterms:created xsi:type="dcterms:W3CDTF">2012-02-06T16:00:41Z</dcterms:created>
  <dcterms:modified xsi:type="dcterms:W3CDTF">2025-03-18T07:36:14Z</dcterms:modified>
</cp:coreProperties>
</file>