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57" r:id="rId9"/>
    <p:sldId id="258" r:id="rId10"/>
    <p:sldId id="259" r:id="rId11"/>
    <p:sldId id="260" r:id="rId12"/>
    <p:sldId id="261" r:id="rId13"/>
    <p:sldId id="268" r:id="rId14"/>
    <p:sldId id="272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63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1-27T07:32:16.938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0 0,'0'0,"25"0,-25 0,25 0,-25 0,25 0,-25 0,49 0,1 0,-25 0,24 0,26 0,-26 0,1 0,-25 0,24 0,1 0,-25 0,-1 0,1 0,-25 0,25 0,-25 0,25 0,0 0,-25 0,24 0,-24 0,0 0,25 0,-25 0,0 0,25 0,0 0,-25 0,49 0,-24 0,25 0,-25 0,0 0,24 0,-49 0,25 0,25 0,-50 0,49 0,-49 0,25 0,-25 0,25 0,-25 0,25 0,-1 0,-24 0,25 0,-25 0,25 0,-25 0,25 0,0 0,-25 0,24 0,1 0,-25 0,25 0,0 0,0 0,-25 0,24 0,-24 0,25 0,0 0,-25 0,25 0,-25 0,25 0,-25 0,24 0,1 0,-25 0,25 0,-25 0,25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1-27T07:32:19.407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0 0,'0'0,"25"0,0 0,-1 0,-24 0,25 0,25 0,-50 0,25 0,-1 0,1 0,0 0,-25 0,25 0,-25 0,25 0,-1 0,-24 0,25 0,-25 0,25 0,0 0,0 0,-25 0,24 0,-24 0,25 0,0 0,0 0,0 0,-1 0,1 0,-25 0,25 0,0 0,0 0,24 0,-24 0,0 0,0 0,-25 0,49 0,-24 0,-25 0,50 0,-25 0,-25 0,49 0,-49 0,25 0,0 0,0 0,-1 0,1 0,0 0,0 0,-25 0,49 0,-24 0,-25 0,25 0,0 0,24 0,-49 0,25 0,25 0,-50 0,25 0,-1 0,1 0,0 0,25 0,-1 0,-24 0,25 0,-25 0,-1 0,1 0,0 0,0 0,0 0,-25 0,24 0,-24 0,25 0,0 0,-25 0,25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1-30T08:59:11.986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0 14,'0'0,"25"0,-25 0,0 0,0 0,25 0,-25 0,25 0,-25 0,25 0,-25 0,24 0,1 0,-25 0,25 0,-25 0,0 0,0 0,25 0,-25 0,25 0,-25 0,24 0,-24 0,25 0,0 0,-25 0,25 0,0 0,-1 0,1 0,0 0,0 0,0 0,-25 0,25 0,-1 0,-24 0,25 0,-25 0,25 0,0 0,0 0,-1 0,1 0,0 0,0 0,0 0,-1 0,1 0,-25 0,25 0,0 0,-25 0,25 0,-25 0,24 0,-24 0,25 0,0 0,-25 0,25 0,-25 0,25 0,-25 0,49 0,-49 0,25 0,25 0,-50 0,24 0,-24 0,50 0,-50 0,25 0,0 0,-1 0,1 0,-25 0,25 0,-25 0,25 0,0 0,-1 0,1 0,0 0,-1 0,-24 0,50 0,-50 0,24 0,1 0,0 0,0 0,-25 0,25 0,-25 0,24 0,1 0,-25 0,25 0,-25 0,25 0,-25 0,49 0,-49 0,25 0,25 0,-50 0,49 0,-24 0,-25 0,25 0,0 0,0 0,-25 0,24 0,1 0,0 0,-25 0,25 0,-25 0,25 0,-25 0,24 0,1 0,-25 0,25 0,0 0,0 0,-1 0,1 0,0 0,25 0,-26 0,26 0,-25 0,25 0,-1 0,-24 0,0 0,0 0,-25 0,24 0,-24 0,25 0,0 0,-25 0,25 0,-25 0,25 0,-25 0,24 0,1 0,-25 0,25 0,-25 0,50 0,-50 0,24 0,-24 0,25 0,-25 0,25 0,-25 0,25-14</inkml:trace>
  <inkml:trace contextRef="#ctx0" brushRef="#br0" timeOffset="2938">4761 41,'0'0,"25"0,-25 0,25 0,-1 0,1 0,0 0,-25 0,50 0,-50 0,24 0,-24 0,25 0,0 0,0 0,-25 0,25 0,-25 0,24 0,-24 0,25 0,0 0,0 0,0 0,-1 0,-24 0,25 0,0 0,0 0,-25 0,25 0,-25 0,24 0,-24 0,50 0,-50 0,25 0,-25 0,25 0,-25 0,24 0,1 0,0 0,0 0,0 0,-1 0,-24 0,25 0,0 0,-25 0,25 0,-25 0,25 0,-25 0,25 0,-1 0,-24 0,25 0,-25 0,25 0,-25 0,25 0,-25 0,0-14</inkml:trace>
</inkml:ink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BBAD39C-6579-48F9-84AE-2061F98398ED}" type="datetimeFigureOut">
              <a:rPr lang="cs-CZ" smtClean="0"/>
              <a:pPr/>
              <a:t>14.03.2025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AD8921-1FA4-40B7-8C98-E6A89A202EB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AD39C-6579-48F9-84AE-2061F98398ED}" type="datetimeFigureOut">
              <a:rPr lang="cs-CZ" smtClean="0"/>
              <a:pPr/>
              <a:t>14.03.2025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D8921-1FA4-40B7-8C98-E6A89A202EB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AD39C-6579-48F9-84AE-2061F98398ED}" type="datetimeFigureOut">
              <a:rPr lang="cs-CZ" smtClean="0"/>
              <a:pPr/>
              <a:t>14.03.2025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D8921-1FA4-40B7-8C98-E6A89A202EB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AD39C-6579-48F9-84AE-2061F98398ED}" type="datetimeFigureOut">
              <a:rPr lang="cs-CZ" smtClean="0"/>
              <a:pPr/>
              <a:t>14.03.2025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D8921-1FA4-40B7-8C98-E6A89A202EB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AD39C-6579-48F9-84AE-2061F98398ED}" type="datetimeFigureOut">
              <a:rPr lang="cs-CZ" smtClean="0"/>
              <a:pPr/>
              <a:t>14.03.2025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D8921-1FA4-40B7-8C98-E6A89A202EB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AD39C-6579-48F9-84AE-2061F98398ED}" type="datetimeFigureOut">
              <a:rPr lang="cs-CZ" smtClean="0"/>
              <a:pPr/>
              <a:t>14.03.2025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D8921-1FA4-40B7-8C98-E6A89A202EB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AD39C-6579-48F9-84AE-2061F98398ED}" type="datetimeFigureOut">
              <a:rPr lang="cs-CZ" smtClean="0"/>
              <a:pPr/>
              <a:t>14.03.2025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D8921-1FA4-40B7-8C98-E6A89A202EB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AD39C-6579-48F9-84AE-2061F98398ED}" type="datetimeFigureOut">
              <a:rPr lang="cs-CZ" smtClean="0"/>
              <a:pPr/>
              <a:t>14.03.2025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D8921-1FA4-40B7-8C98-E6A89A202EB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AD39C-6579-48F9-84AE-2061F98398ED}" type="datetimeFigureOut">
              <a:rPr lang="cs-CZ" smtClean="0"/>
              <a:pPr/>
              <a:t>14.03.2025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D8921-1FA4-40B7-8C98-E6A89A202EB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BBAD39C-6579-48F9-84AE-2061F98398ED}" type="datetimeFigureOut">
              <a:rPr lang="cs-CZ" smtClean="0"/>
              <a:pPr/>
              <a:t>14.03.2025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D8921-1FA4-40B7-8C98-E6A89A202EB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BBAD39C-6579-48F9-84AE-2061F98398ED}" type="datetimeFigureOut">
              <a:rPr lang="cs-CZ" smtClean="0"/>
              <a:pPr/>
              <a:t>14.03.2025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AD8921-1FA4-40B7-8C98-E6A89A202EB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BBAD39C-6579-48F9-84AE-2061F98398ED}" type="datetimeFigureOut">
              <a:rPr lang="cs-CZ" smtClean="0"/>
              <a:pPr/>
              <a:t>14.03.2025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FAD8921-1FA4-40B7-8C98-E6A89A202EB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customXml" Target="../ink/ink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cs/resource/11991631/v%C4%9Bta-jedno%C4%8Dlenn%C3%A1-dvoj%C4%8Dlenn%C3%A1-ekvivalent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Základní větné členy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6000" dirty="0">
                <a:solidFill>
                  <a:srgbClr val="FF0000"/>
                </a:solidFill>
              </a:rPr>
              <a:t>PŘÍSUDEK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cs-CZ" dirty="0"/>
              <a:t>Mladost </a:t>
            </a:r>
            <a:r>
              <a:rPr lang="cs-CZ" dirty="0">
                <a:solidFill>
                  <a:srgbClr val="FF0000"/>
                </a:solidFill>
              </a:rPr>
              <a:t>– radost. </a:t>
            </a:r>
            <a:r>
              <a:rPr lang="cs-CZ" dirty="0"/>
              <a:t>(je) </a:t>
            </a:r>
          </a:p>
          <a:p>
            <a:pPr>
              <a:lnSpc>
                <a:spcPct val="200000"/>
              </a:lnSpc>
            </a:pPr>
            <a:r>
              <a:rPr lang="cs-CZ" dirty="0"/>
              <a:t>Mladí ležáci </a:t>
            </a:r>
            <a:r>
              <a:rPr lang="cs-CZ" dirty="0">
                <a:solidFill>
                  <a:srgbClr val="FF0000"/>
                </a:solidFill>
              </a:rPr>
              <a:t>– staří žebráci. </a:t>
            </a:r>
            <a:r>
              <a:rPr lang="cs-CZ" dirty="0"/>
              <a:t>(jsou) </a:t>
            </a:r>
          </a:p>
          <a:p>
            <a:pPr>
              <a:lnSpc>
                <a:spcPct val="200000"/>
              </a:lnSpc>
            </a:pPr>
            <a:r>
              <a:rPr lang="cs-CZ" dirty="0"/>
              <a:t>přísudek nemá sponu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DAB68C0-23DB-4B85-809D-5FF32CA6A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Přísudek jmenný (beze spony)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cs-CZ" dirty="0"/>
              <a:t>Žába hop do vody. </a:t>
            </a:r>
            <a:endParaRPr lang="cs-CZ" dirty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endParaRPr lang="cs-CZ" dirty="0"/>
          </a:p>
          <a:p>
            <a:pPr>
              <a:lnSpc>
                <a:spcPct val="200000"/>
              </a:lnSpc>
            </a:pPr>
            <a:r>
              <a:rPr lang="cs-CZ" dirty="0"/>
              <a:t>Dveře vrz. 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DEDE5FA-44D8-4EB8-ADA5-FC083C0A1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Přísudek je vyjádřený citoslovce</a:t>
            </a:r>
            <a:endParaRPr lang="cs-CZ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26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969049" y="3933056"/>
              <a:ext cx="608012" cy="1588"/>
            </p14:xfrm>
          </p:contentPart>
        </mc:Choice>
        <mc:Fallback xmlns="">
          <p:pic>
            <p:nvPicPr>
              <p:cNvPr id="1026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59684" y="3891768"/>
                <a:ext cx="626742" cy="841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27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874838" y="2178050"/>
              <a:ext cx="696912" cy="1588"/>
            </p14:xfrm>
          </p:contentPart>
        </mc:Choice>
        <mc:Fallback xmlns="">
          <p:pic>
            <p:nvPicPr>
              <p:cNvPr id="1027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65479" y="2136762"/>
                <a:ext cx="71563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složený ze dvou sloves </a:t>
            </a:r>
          </a:p>
          <a:p>
            <a:pPr marL="109728" indent="0">
              <a:buNone/>
            </a:pPr>
            <a:r>
              <a:rPr lang="cs-CZ" dirty="0">
                <a:solidFill>
                  <a:srgbClr val="FF0000"/>
                </a:solidFill>
              </a:rPr>
              <a:t>muset, smět, moci, mít (povinnost), chtít, </a:t>
            </a:r>
          </a:p>
          <a:p>
            <a:pPr marL="109728" indent="0">
              <a:buNone/>
            </a:pPr>
            <a:r>
              <a:rPr lang="cs-CZ" dirty="0">
                <a:solidFill>
                  <a:srgbClr val="FF0000"/>
                </a:solidFill>
              </a:rPr>
              <a:t>začít, začínat, přestat, přestávat, zůstat, zůstávat </a:t>
            </a:r>
          </a:p>
          <a:p>
            <a:pPr marL="109728" indent="0">
              <a:buNone/>
            </a:pPr>
            <a:r>
              <a:rPr lang="cs-CZ" dirty="0"/>
              <a:t>+ infinitivu plnovýznamového slovesa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/>
              <a:t>př.: Musím už jít domů.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Přísudek složený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8434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619672" y="4653136"/>
              <a:ext cx="2089150" cy="26988"/>
            </p14:xfrm>
          </p:contentPart>
        </mc:Choice>
        <mc:Fallback xmlns="">
          <p:pic>
            <p:nvPicPr>
              <p:cNvPr id="18434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10313" y="4645252"/>
                <a:ext cx="2107867" cy="42756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Zavřená kniha obrys">
            <a:extLst>
              <a:ext uri="{FF2B5EF4-FFF2-40B4-BE49-F238E27FC236}">
                <a16:creationId xmlns:a16="http://schemas.microsoft.com/office/drawing/2014/main" id="{25AB1987-1237-49D5-A4B8-C5FD82FE78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76056" y="2332037"/>
            <a:ext cx="4525963" cy="4525963"/>
          </a:xfrm>
        </p:spPr>
      </p:pic>
      <p:sp>
        <p:nvSpPr>
          <p:cNvPr id="3" name="Nadpis 2">
            <a:extLst>
              <a:ext uri="{FF2B5EF4-FFF2-40B4-BE49-F238E27FC236}">
                <a16:creationId xmlns:a16="http://schemas.microsoft.com/office/drawing/2014/main" id="{28DAD21B-2234-4508-9141-DE9DA3156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484784"/>
            <a:ext cx="8229600" cy="2376264"/>
          </a:xfrm>
        </p:spPr>
        <p:txBody>
          <a:bodyPr anchor="ctr">
            <a:normAutofit fontScale="90000"/>
          </a:bodyPr>
          <a:lstStyle/>
          <a:p>
            <a:r>
              <a:rPr lang="cs-CZ" dirty="0"/>
              <a:t>PS str. 52/2</a:t>
            </a:r>
            <a:br>
              <a:rPr lang="cs-CZ" dirty="0"/>
            </a:br>
            <a:r>
              <a:rPr lang="cs-CZ" dirty="0"/>
              <a:t>PS str. 47/6</a:t>
            </a:r>
            <a:br>
              <a:rPr lang="cs-CZ" dirty="0"/>
            </a:br>
            <a:r>
              <a:rPr lang="cs-CZ" dirty="0"/>
              <a:t>PS str. 48/7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6023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19F47B-D7A4-43BC-B14D-4A1C3611A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MI DNES PRACOVALO?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FB4E74-7EE6-447C-A3B5-35C9AFE7D3A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6500" dirty="0">
                <a:sym typeface="Wingdings" panose="05000000000000000000" pitchFamily="2" charset="2"/>
              </a:rPr>
              <a:t></a:t>
            </a:r>
            <a:endParaRPr lang="cs-CZ" sz="26500" dirty="0"/>
          </a:p>
        </p:txBody>
      </p:sp>
    </p:spTree>
    <p:extLst>
      <p:ext uri="{BB962C8B-B14F-4D97-AF65-F5344CB8AC3E}">
        <p14:creationId xmlns:p14="http://schemas.microsoft.com/office/powerpoint/2010/main" val="850246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50CF6865-CE9E-4A66-AC50-F8D3BEDC90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>
            <a:normAutofit/>
          </a:bodyPr>
          <a:lstStyle/>
          <a:p>
            <a:r>
              <a:rPr lang="cs-CZ" dirty="0"/>
              <a:t>PROCVIČUJEME PRAVOPIS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31866492-00E5-1E2D-5F23-1B5DDF0C39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201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976678DB-83F2-4677-A219-F8C51E734A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>
            <a:normAutofit/>
          </a:bodyPr>
          <a:lstStyle/>
          <a:p>
            <a:r>
              <a:rPr lang="cs-CZ" dirty="0"/>
              <a:t>OPAKUJEME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1BDE76E-FE7D-4318-B4B9-CAF2C99D9E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Věta jednočlenná, dvojčlenná, ekvivalent - Třídění skupin (wordwall.net)</a:t>
            </a:r>
            <a:endParaRPr lang="cs-CZ" dirty="0"/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6202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Kontrolní seznam se souvislou výplní">
            <a:extLst>
              <a:ext uri="{FF2B5EF4-FFF2-40B4-BE49-F238E27FC236}">
                <a16:creationId xmlns:a16="http://schemas.microsoft.com/office/drawing/2014/main" id="{9826DC03-8CE5-48FF-98A1-F4B413A930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09018" y="1481328"/>
            <a:ext cx="4525963" cy="4525963"/>
          </a:xfrm>
        </p:spPr>
      </p:pic>
      <p:sp>
        <p:nvSpPr>
          <p:cNvPr id="3" name="Nadpis 2">
            <a:extLst>
              <a:ext uri="{FF2B5EF4-FFF2-40B4-BE49-F238E27FC236}">
                <a16:creationId xmlns:a16="http://schemas.microsoft.com/office/drawing/2014/main" id="{32F371D8-5C85-40ED-B9FF-61D6AD9E8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cs-CZ" dirty="0"/>
              <a:t>TEST</a:t>
            </a:r>
          </a:p>
        </p:txBody>
      </p:sp>
    </p:spTree>
    <p:extLst>
      <p:ext uri="{BB962C8B-B14F-4D97-AF65-F5344CB8AC3E}">
        <p14:creationId xmlns:p14="http://schemas.microsoft.com/office/powerpoint/2010/main" val="4272747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FDB70300-F320-4455-8E8E-549DD6A3C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VYJÁDŘENÝ</a:t>
            </a:r>
          </a:p>
          <a:p>
            <a:endParaRPr lang="cs-CZ" dirty="0"/>
          </a:p>
          <a:p>
            <a:r>
              <a:rPr lang="cs-CZ" dirty="0"/>
              <a:t>NEVYJÁDŘENÝ</a:t>
            </a:r>
          </a:p>
          <a:p>
            <a:endParaRPr lang="cs-CZ" dirty="0"/>
          </a:p>
          <a:p>
            <a:r>
              <a:rPr lang="cs-CZ" dirty="0"/>
              <a:t>VŠEOBECNÝ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944264C-A8EA-43FD-BEFD-69DEB179A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ZNÁME PODMĚTY? </a:t>
            </a:r>
          </a:p>
        </p:txBody>
      </p:sp>
    </p:spTree>
    <p:extLst>
      <p:ext uri="{BB962C8B-B14F-4D97-AF65-F5344CB8AC3E}">
        <p14:creationId xmlns:p14="http://schemas.microsoft.com/office/powerpoint/2010/main" val="333063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2A805F52-3BEE-4ED8-8651-123FBF184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PS str. 51/1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91D8963-8228-48D5-B6E1-6ABE78C9F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ZVÁDLI JSME DOMÁCÍ ÚKOL?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BAC2031-2C85-4CAA-A7CC-8F5734314A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787" y="2060848"/>
            <a:ext cx="9013213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94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68E53513-F13F-453B-B3AF-33FF14F33D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>
            <a:normAutofit/>
          </a:bodyPr>
          <a:lstStyle/>
          <a:p>
            <a:r>
              <a:rPr lang="cs-CZ" dirty="0"/>
              <a:t>A jaké máme druhy přísudků? 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D9F65E65-57A2-3F44-905F-50653DDB9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710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buNone/>
            </a:pPr>
            <a:endParaRPr lang="cs-CZ" dirty="0"/>
          </a:p>
          <a:p>
            <a:pPr>
              <a:lnSpc>
                <a:spcPct val="200000"/>
              </a:lnSpc>
            </a:pPr>
            <a:r>
              <a:rPr lang="cs-CZ" dirty="0"/>
              <a:t>Petr </a:t>
            </a:r>
            <a:r>
              <a:rPr lang="cs-CZ" u="wavyHeavy" dirty="0">
                <a:solidFill>
                  <a:srgbClr val="FF0000"/>
                </a:solidFill>
              </a:rPr>
              <a:t>čte</a:t>
            </a:r>
            <a:r>
              <a:rPr lang="cs-CZ" dirty="0"/>
              <a:t> knihu. </a:t>
            </a:r>
          </a:p>
          <a:p>
            <a:pPr>
              <a:lnSpc>
                <a:spcPct val="200000"/>
              </a:lnSpc>
            </a:pPr>
            <a:r>
              <a:rPr lang="cs-CZ" u="sng" dirty="0">
                <a:solidFill>
                  <a:srgbClr val="FF0000"/>
                </a:solidFill>
              </a:rPr>
              <a:t>Vrátili bychom se </a:t>
            </a:r>
            <a:r>
              <a:rPr lang="cs-CZ" dirty="0"/>
              <a:t>včas. </a:t>
            </a:r>
          </a:p>
          <a:p>
            <a:pPr>
              <a:lnSpc>
                <a:spcPct val="200000"/>
              </a:lnSpc>
            </a:pPr>
            <a:r>
              <a:rPr lang="cs-CZ" dirty="0"/>
              <a:t>přísudek je vyjádřený slovesem 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5EE694A-5DA4-4F47-A2C7-FE6750247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Přísudek slovesný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200000"/>
              </a:lnSpc>
              <a:buBlip>
                <a:blip r:embed="rId2"/>
              </a:buBlip>
            </a:pPr>
            <a:r>
              <a:rPr lang="cs-CZ" sz="2400" dirty="0"/>
              <a:t>Zahrádka </a:t>
            </a:r>
            <a:r>
              <a:rPr lang="cs-CZ" sz="2400" u="sng" dirty="0">
                <a:solidFill>
                  <a:srgbClr val="FF0000"/>
                </a:solidFill>
              </a:rPr>
              <a:t>je krásná.</a:t>
            </a:r>
          </a:p>
          <a:p>
            <a:pPr>
              <a:lnSpc>
                <a:spcPct val="200000"/>
              </a:lnSpc>
              <a:buBlip>
                <a:blip r:embed="rId2"/>
              </a:buBlip>
            </a:pPr>
            <a:r>
              <a:rPr lang="cs-CZ" sz="2400" dirty="0"/>
              <a:t>Matka </a:t>
            </a:r>
            <a:r>
              <a:rPr lang="cs-CZ" sz="2400" u="sng" dirty="0">
                <a:solidFill>
                  <a:srgbClr val="FF0000"/>
                </a:solidFill>
              </a:rPr>
              <a:t>byla učitelkou.</a:t>
            </a:r>
          </a:p>
          <a:p>
            <a:pPr>
              <a:lnSpc>
                <a:spcPct val="200000"/>
              </a:lnSpc>
              <a:buBlip>
                <a:blip r:embed="rId2"/>
              </a:buBlip>
            </a:pPr>
            <a:r>
              <a:rPr lang="cs-CZ" sz="2400" dirty="0"/>
              <a:t>Bratr </a:t>
            </a:r>
            <a:r>
              <a:rPr lang="cs-CZ" sz="2400" u="sng" dirty="0">
                <a:solidFill>
                  <a:srgbClr val="FF0000"/>
                </a:solidFill>
              </a:rPr>
              <a:t>se stane ředitelem.</a:t>
            </a:r>
          </a:p>
          <a:p>
            <a:pPr>
              <a:lnSpc>
                <a:spcPct val="200000"/>
              </a:lnSpc>
              <a:buBlip>
                <a:blip r:embed="rId2"/>
              </a:buBlip>
            </a:pP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přísudek je vyjádřen sponou a přídavným (podstatným) jménem</a:t>
            </a:r>
            <a:endParaRPr lang="cs-CZ" sz="2400" dirty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  <a:buBlip>
                <a:blip r:embed="rId2"/>
              </a:buBlip>
            </a:pPr>
            <a:r>
              <a:rPr lang="cs-CZ" sz="2400" dirty="0">
                <a:solidFill>
                  <a:srgbClr val="00B050"/>
                </a:solidFill>
              </a:rPr>
              <a:t>spona: být, bývat, stát se, stávat se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B538744-0EAC-4F71-9ED0-3B31781C2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 </a:t>
            </a:r>
            <a:r>
              <a:rPr lang="cs-CZ" sz="4400" dirty="0">
                <a:solidFill>
                  <a:srgbClr val="FF0000"/>
                </a:solidFill>
              </a:rPr>
              <a:t>Přísudek jmenný se sponou. 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195</TotalTime>
  <Words>200</Words>
  <Application>Microsoft Office PowerPoint</Application>
  <PresentationFormat>Předvádění na obrazovce (4:3)</PresentationFormat>
  <Paragraphs>44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Lucida Sans Unicode</vt:lpstr>
      <vt:lpstr>Verdana</vt:lpstr>
      <vt:lpstr>Wingdings</vt:lpstr>
      <vt:lpstr>Wingdings 2</vt:lpstr>
      <vt:lpstr>Wingdings 3</vt:lpstr>
      <vt:lpstr>Shluk</vt:lpstr>
      <vt:lpstr>Základní větné členy</vt:lpstr>
      <vt:lpstr>PROCVIČUJEME PRAVOPIS</vt:lpstr>
      <vt:lpstr>OPAKUJEME</vt:lpstr>
      <vt:lpstr>TEST</vt:lpstr>
      <vt:lpstr>JAKÉ ZNÁME PODMĚTY? </vt:lpstr>
      <vt:lpstr>ZVÁDLI JSME DOMÁCÍ ÚKOL? </vt:lpstr>
      <vt:lpstr>A jaké máme druhy přísudků? </vt:lpstr>
      <vt:lpstr>Přísudek slovesný </vt:lpstr>
      <vt:lpstr> Přísudek jmenný se sponou. </vt:lpstr>
      <vt:lpstr>Přísudek jmenný (beze spony) </vt:lpstr>
      <vt:lpstr>Přísudek je vyjádřený citoslovce</vt:lpstr>
      <vt:lpstr>Přísudek složený</vt:lpstr>
      <vt:lpstr>PS str. 52/2 PS str. 47/6 PS str. 48/7 </vt:lpstr>
      <vt:lpstr>JAK SE MI DNES PRACOVALO?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větné členy</dc:title>
  <dc:creator>smetjan</dc:creator>
  <cp:lastModifiedBy>Smetanová, Jana</cp:lastModifiedBy>
  <cp:revision>9</cp:revision>
  <dcterms:created xsi:type="dcterms:W3CDTF">2012-01-26T12:39:33Z</dcterms:created>
  <dcterms:modified xsi:type="dcterms:W3CDTF">2025-03-14T08:17:33Z</dcterms:modified>
</cp:coreProperties>
</file>