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60" r:id="rId4"/>
    <p:sldId id="261" r:id="rId5"/>
    <p:sldId id="262" r:id="rId6"/>
    <p:sldId id="258" r:id="rId7"/>
    <p:sldId id="257" r:id="rId8"/>
    <p:sldId id="259" r:id="rId9"/>
    <p:sldId id="270" r:id="rId10"/>
    <p:sldId id="263" r:id="rId11"/>
    <p:sldId id="267" r:id="rId12"/>
    <p:sldId id="264" r:id="rId13"/>
    <p:sldId id="265" r:id="rId14"/>
    <p:sldId id="266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21F70-2DD0-4CD5-9546-5BD7C401C41E}" v="555" dt="2025-03-20T08:51:40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DEC6E-4520-1A70-90E5-8C0AF4C0B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14C578-B8D3-C733-267F-A69023E06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66126A-A5FB-EF1E-B5F7-F8FA7B13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A91BCC-4BB2-E936-4C17-5CD8F32C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00531E-80D0-3AD2-FA92-4A8167E2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0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0510B-05DA-8A7A-FED7-4684CCDF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620582-FA37-315C-2E9D-263AD7BBC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54DAE-FF1D-8949-F62B-AF2A1387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F18E6D-C093-5C8E-272D-E823D304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3C2F93-ADED-8CA2-D24E-38768A62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C8309E-C708-BFE1-A816-DD357C6F3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04635C-3F32-7B5F-7E4D-1B76A781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F7A140-3E99-3CA9-6C34-08FC6DDA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5BE0A7-88D1-ECAC-61D5-BCCA70CF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F9F775-A2EA-2DD1-CB94-659E9DF0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11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EC771-CE2A-C102-D1BE-9E31F933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18006-5771-1D06-C8E5-9984C167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899702-6E78-6A20-0E3A-B3491902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E055-FDBE-43C5-83AA-56B25DA42B9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F3F41B-9300-1B2B-09F6-7F4D9507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A572B-E14B-F302-AE62-01804D61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44488-B8DD-233C-F160-5BB92E4B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7C05B-396F-65EF-2894-993DDCD8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9A4E45-395D-1482-79EA-E8128E86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774276-575A-05E4-739A-73EC595E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25E565-9FFC-62B3-34C2-220F5F56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84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A62E1-6A86-9B39-CDA8-341F530A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AE4403-D942-2BF9-AE32-240329D1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EBA92F-A1A4-C11B-289A-2DD9B8C4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974B4E-D14E-C639-4351-263F37DF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7F84DF-B86F-8091-9691-A7B07570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98341-86F1-6E48-693C-2B0DA0AC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6D94F-0B18-6F0C-503D-EBF6B7FD7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221010-75DE-79EE-F2D9-446EE2541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C263E7-2D56-162E-7189-EA745806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A1D4CB-7B3A-67E9-4EB4-25F97FF8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889B35-61F3-F0FE-0F25-BB5A3CE1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2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5571F-EABB-62CE-3596-1ED463B3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CB0FB0-68B2-22CC-9D62-5EC6B1733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93A0E9-C1AC-7293-AAD6-100739F94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4CAC1E-CE38-0323-FA04-61C176649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040FD3-6B21-09D7-DB95-904AA6F5A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E586E6-039B-69CD-2194-55C10E09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6EBF0E-1385-B4D5-53B6-556C470A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257020-955C-A1E0-E8E7-B9C13CEA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95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E06CD-8E11-1036-64BC-84AD0B91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36703B-536D-382A-597D-4C021F4D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5296C3-EDE5-2702-B004-ADE6FDAF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223A08-6102-E8B3-FDFD-3D4BB98B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48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C90FE2-EC22-ED67-58E8-58965E34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F02980-D4C3-3B63-EBCF-79A6875B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5A7D61-40CB-B82B-4A4F-162DF14C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938BB-BB43-8040-2827-15C414F7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9DFBB-3D92-27E3-1962-8226E76D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EA14E8-F204-0EB5-B0EE-4628F6DB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DF7441-4B09-20BD-7F0F-4156A233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BACC0B-99F4-9168-E944-85FE2D8E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1D8CC6-C449-9C0F-B2E5-43FB3ABA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7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8F1C8-D2AA-FA00-05E1-DFA15A71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CCEA8C-ADE5-CC0F-8A64-CB5BD0AD2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8D87D1-A73C-7365-CDDE-B726E6301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C081EF-8748-464F-442B-DE7E3C84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4E6B36-686F-F23A-D294-27EEF666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19116E-6488-0356-05A5-72F4C71F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73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7A9AD4-126A-C56D-F8CC-939CFE88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BBC980-E196-607B-1A91-9B51FF793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212ED7-92C4-E033-16C5-9082676CB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B2A5E-13BC-4419-8B35-7EC77511C87F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D66794-BAF7-33F0-AA40-0B1EAA146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C11E94-173A-8189-2092-2E1C27CE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18EBC-09DE-4316-8C95-1BC028A11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722084-E8D4-4125-68A0-76C19110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1808B5-8740-7CBE-3444-6D531628F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F5BADE-DA7C-8381-68A1-438A23980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AE055-FDBE-43C5-83AA-56B25DA42B9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928401-F8A6-FABC-8BE2-077EC0942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010B6-BCE4-784C-F8D7-EC740EF9A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F517EE-178F-4C60-9EFA-3D5BD1E9D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5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lavne-dny.cz/episode/673526/den-kdy-bylo-zalozeno-nato-4-dube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ordwall.net/cs/resource/88214695/studen%c3%a1-v%c3%a1lk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10017568/den-kdy-zacala-studena-valka-22-kveten-19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udená válka a ruští špioni | Prima Zoom - Prima Zoom">
            <a:extLst>
              <a:ext uri="{FF2B5EF4-FFF2-40B4-BE49-F238E27FC236}">
                <a16:creationId xmlns:a16="http://schemas.microsoft.com/office/drawing/2014/main" id="{5967A47E-4F8D-E4D4-A1DF-A7FA074B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8A68CE-B265-4BCC-FFA2-71CE7348E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156" y="1060841"/>
            <a:ext cx="11057641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10500" b="1" u="sng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STUDENÁ VÁLKA</a:t>
            </a:r>
            <a:endParaRPr lang="cs-CZ" sz="10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FF5CDC-8487-5701-6BDC-594F119E9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776" y="5141026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44. + 45. hodina</a:t>
            </a:r>
          </a:p>
        </p:txBody>
      </p:sp>
    </p:spTree>
    <p:extLst>
      <p:ext uri="{BB962C8B-B14F-4D97-AF65-F5344CB8AC3E}">
        <p14:creationId xmlns:p14="http://schemas.microsoft.com/office/powerpoint/2010/main" val="7620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269D5-00FD-31DD-B48D-10261A1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7133-A134-A90F-CE87-C114A0B0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dirty="0">
                <a:hlinkClick r:id="rId2"/>
              </a:rPr>
              <a:t>Slavné dny - Stream.cz</a:t>
            </a:r>
            <a:r>
              <a:rPr lang="cs-CZ" dirty="0"/>
              <a:t> - </a:t>
            </a:r>
            <a:r>
              <a:rPr lang="cs-CZ" b="1" i="1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Trivia Seznam"/>
              </a:rPr>
              <a:t>4. 4. 1949 Den, kdy bylo založeno NATO</a:t>
            </a:r>
          </a:p>
        </p:txBody>
      </p:sp>
      <p:pic>
        <p:nvPicPr>
          <p:cNvPr id="1026" name="Picture 2" descr="Videoprodukce Praha a Brno | KREJTA">
            <a:extLst>
              <a:ext uri="{FF2B5EF4-FFF2-40B4-BE49-F238E27FC236}">
                <a16:creationId xmlns:a16="http://schemas.microsoft.com/office/drawing/2014/main" id="{51D0AA52-B77B-3E64-5B22-A7F11B2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86" y="2684282"/>
            <a:ext cx="6471216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lajka Severoatlantické aliance – Wikipedie">
            <a:extLst>
              <a:ext uri="{FF2B5EF4-FFF2-40B4-BE49-F238E27FC236}">
                <a16:creationId xmlns:a16="http://schemas.microsoft.com/office/drawing/2014/main" id="{5AD14710-69B7-6687-9BAB-530CE94A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2795" y="3923240"/>
            <a:ext cx="1670312" cy="12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2AA4F9-69C8-33D1-93C0-10276F1B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VÝCHODNÍHO BLOKU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28608-2800-7E12-E5C8-8F2DBAF7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67" y="1842716"/>
            <a:ext cx="7371357" cy="4758456"/>
          </a:xfrm>
        </p:spPr>
        <p:txBody>
          <a:bodyPr anchor="t">
            <a:noAutofit/>
          </a:bodyPr>
          <a:lstStyle/>
          <a:p>
            <a:r>
              <a:rPr lang="cs-CZ" sz="2400" dirty="0"/>
              <a:t>na V od železné opony se ve státech dostávali k moci komunisté</a:t>
            </a:r>
          </a:p>
          <a:p>
            <a:pPr lvl="1"/>
            <a:r>
              <a:rPr lang="cs-CZ" dirty="0"/>
              <a:t>počátek budování socialismu</a:t>
            </a:r>
          </a:p>
          <a:p>
            <a:pPr lvl="1"/>
            <a:r>
              <a:rPr lang="cs-CZ" dirty="0"/>
              <a:t>oficiální názvy státu – lidově demokratické → demokracie ale potlačována → totalitní státy</a:t>
            </a:r>
          </a:p>
          <a:p>
            <a:pPr lvl="1"/>
            <a:endParaRPr lang="cs-CZ" dirty="0"/>
          </a:p>
          <a:p>
            <a:r>
              <a:rPr lang="cs-CZ" sz="2400" dirty="0"/>
              <a:t>jediný stát, který se z V bloku vzepřel byla Jugoslávie</a:t>
            </a:r>
          </a:p>
          <a:p>
            <a:pPr lvl="1"/>
            <a:r>
              <a:rPr lang="cs-CZ" dirty="0"/>
              <a:t>Stalin vyhrožoval hospodářskými sankcemi a armádou → </a:t>
            </a:r>
          </a:p>
          <a:p>
            <a:pPr lvl="1"/>
            <a:r>
              <a:rPr lang="cs-CZ" dirty="0"/>
              <a:t>Jugoslávie si uhájila nezávislost</a:t>
            </a:r>
          </a:p>
          <a:p>
            <a:pPr lvl="1"/>
            <a:r>
              <a:rPr lang="cs-CZ" dirty="0"/>
              <a:t>sloužila ale jako odstrašující případ pro další státy, kdyby se také chtěly náhodou vzepřít</a:t>
            </a:r>
          </a:p>
          <a:p>
            <a:endParaRPr lang="cs-CZ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B40E07-CFDD-9FDB-74FC-6DC1875C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r="1" b="1485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2AA4F9-69C8-33D1-93C0-10276F1B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479" y="704754"/>
            <a:ext cx="6802745" cy="1455996"/>
          </a:xfrm>
        </p:spPr>
        <p:txBody>
          <a:bodyPr anchor="b">
            <a:normAutofit/>
          </a:bodyPr>
          <a:lstStyle/>
          <a:p>
            <a:pPr algn="ctr"/>
            <a:r>
              <a:rPr lang="cs-CZ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VÝCHODNÍHO BLOKU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0D6747E-AF92-F78F-202B-5557AA90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881" y="3362892"/>
            <a:ext cx="2312840" cy="27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Vlajka RVHP">
            <a:extLst>
              <a:ext uri="{FF2B5EF4-FFF2-40B4-BE49-F238E27FC236}">
                <a16:creationId xmlns:a16="http://schemas.microsoft.com/office/drawing/2014/main" id="{1B9FFDCE-0039-6B1B-0A56-474297C7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49" y="193097"/>
            <a:ext cx="3759105" cy="25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D8DECE08-5B70-AB3B-68F5-F2F87949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98" y="2189790"/>
            <a:ext cx="8017502" cy="4560833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RVHP – vznik v roce 1949, 8 zakládajících států východního bloku, hospodářské společenství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VARŠAVSKÁ SMLOUVA – vojenské sjednocení východního bloku, vznik 1955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v roce 1953 – smrt J. V. Stalina → částečná změna postoje ke státům </a:t>
            </a:r>
            <a:r>
              <a:rPr lang="cs-CZ" sz="2400" dirty="0" err="1">
                <a:solidFill>
                  <a:schemeClr val="tx2"/>
                </a:solidFill>
              </a:rPr>
              <a:t>vých</a:t>
            </a:r>
            <a:r>
              <a:rPr lang="cs-CZ" sz="2400" dirty="0">
                <a:solidFill>
                  <a:schemeClr val="tx2"/>
                </a:solidFill>
              </a:rPr>
              <a:t>. bloku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nástupce Nikita Chruščov</a:t>
            </a:r>
          </a:p>
          <a:p>
            <a:r>
              <a:rPr lang="cs-CZ" sz="2400" dirty="0">
                <a:solidFill>
                  <a:schemeClr val="tx2"/>
                </a:solidFill>
              </a:rPr>
              <a:t>každý stát si může zvolit svou cestu socialismu</a:t>
            </a:r>
          </a:p>
          <a:p>
            <a:r>
              <a:rPr lang="cs-CZ" sz="2400" dirty="0">
                <a:solidFill>
                  <a:schemeClr val="tx2"/>
                </a:solidFill>
              </a:rPr>
              <a:t>tvrdá kritika Stalinova režimu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B1C3B-A2C3-3EB2-43D3-D4B2CA10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5" y="365125"/>
            <a:ext cx="11755225" cy="1325563"/>
          </a:xfrm>
        </p:spPr>
        <p:txBody>
          <a:bodyPr>
            <a:noAutofit/>
          </a:bodyPr>
          <a:lstStyle/>
          <a:p>
            <a:pPr algn="ctr"/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– SOUPEŘENÍ Z A V - ORGANIZACE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B239BD2-7979-F971-E2EF-E7FEB1282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61752"/>
              </p:ext>
            </p:extLst>
          </p:nvPr>
        </p:nvGraphicFramePr>
        <p:xfrm>
          <a:off x="496213" y="1328659"/>
          <a:ext cx="11196427" cy="256989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59549">
                  <a:extLst>
                    <a:ext uri="{9D8B030D-6E8A-4147-A177-3AD203B41FA5}">
                      <a16:colId xmlns:a16="http://schemas.microsoft.com/office/drawing/2014/main" val="1446913152"/>
                    </a:ext>
                  </a:extLst>
                </a:gridCol>
                <a:gridCol w="4318439">
                  <a:extLst>
                    <a:ext uri="{9D8B030D-6E8A-4147-A177-3AD203B41FA5}">
                      <a16:colId xmlns:a16="http://schemas.microsoft.com/office/drawing/2014/main" val="1195871958"/>
                    </a:ext>
                  </a:extLst>
                </a:gridCol>
                <a:gridCol w="4318439">
                  <a:extLst>
                    <a:ext uri="{9D8B030D-6E8A-4147-A177-3AD203B41FA5}">
                      <a16:colId xmlns:a16="http://schemas.microsoft.com/office/drawing/2014/main" val="3934186251"/>
                    </a:ext>
                  </a:extLst>
                </a:gridCol>
              </a:tblGrid>
              <a:tr h="6424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HOSPODÁŘSKÉ SPOLEČENSTVÍ</a:t>
                      </a:r>
                      <a:endParaRPr lang="cs-CZ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4250"/>
                  </a:ext>
                </a:extLst>
              </a:tr>
              <a:tr h="642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ZÁPAD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VÝCHOD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8668449"/>
                  </a:ext>
                </a:extLst>
              </a:tr>
              <a:tr h="642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NÁZEV</a:t>
                      </a: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241770"/>
                  </a:ext>
                </a:extLst>
              </a:tr>
              <a:tr h="642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VZNIK</a:t>
                      </a: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360405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DB5FDFC-476E-E273-D2A0-533920DDE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94774"/>
              </p:ext>
            </p:extLst>
          </p:nvPr>
        </p:nvGraphicFramePr>
        <p:xfrm>
          <a:off x="496213" y="4275595"/>
          <a:ext cx="11196426" cy="21063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85216">
                  <a:extLst>
                    <a:ext uri="{9D8B030D-6E8A-4147-A177-3AD203B41FA5}">
                      <a16:colId xmlns:a16="http://schemas.microsoft.com/office/drawing/2014/main" val="1446913152"/>
                    </a:ext>
                  </a:extLst>
                </a:gridCol>
                <a:gridCol w="4299188">
                  <a:extLst>
                    <a:ext uri="{9D8B030D-6E8A-4147-A177-3AD203B41FA5}">
                      <a16:colId xmlns:a16="http://schemas.microsoft.com/office/drawing/2014/main" val="1195871958"/>
                    </a:ext>
                  </a:extLst>
                </a:gridCol>
                <a:gridCol w="4312022">
                  <a:extLst>
                    <a:ext uri="{9D8B030D-6E8A-4147-A177-3AD203B41FA5}">
                      <a16:colId xmlns:a16="http://schemas.microsoft.com/office/drawing/2014/main" val="3934186251"/>
                    </a:ext>
                  </a:extLst>
                </a:gridCol>
              </a:tblGrid>
              <a:tr h="5265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VOJENSKÉ SPOLEČENSTVÍ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4250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ZÁPAD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VÝCHOD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8668449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NÁZEV</a:t>
                      </a: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241770"/>
                  </a:ext>
                </a:extLst>
              </a:tr>
              <a:tr h="526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VZNIK</a:t>
                      </a:r>
                      <a:endParaRPr lang="cs-CZ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360405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1DA7F2CB-E8B0-857C-2AB2-CBE17C3189D6}"/>
              </a:ext>
            </a:extLst>
          </p:cNvPr>
          <p:cNvSpPr txBox="1"/>
          <p:nvPr/>
        </p:nvSpPr>
        <p:spPr>
          <a:xfrm>
            <a:off x="3106524" y="2741242"/>
            <a:ext cx="422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Evropské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hosp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. společenství (EHS)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99E735-A88B-A3C0-C8CD-144351C6F2C0}"/>
              </a:ext>
            </a:extLst>
          </p:cNvPr>
          <p:cNvSpPr txBox="1"/>
          <p:nvPr/>
        </p:nvSpPr>
        <p:spPr>
          <a:xfrm>
            <a:off x="7609132" y="2741242"/>
            <a:ext cx="422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Rada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vzáj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hosp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. pomoci (RVHP)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0108A7-6FB7-4E9E-682C-6AE3E59AEE1D}"/>
              </a:ext>
            </a:extLst>
          </p:cNvPr>
          <p:cNvSpPr txBox="1"/>
          <p:nvPr/>
        </p:nvSpPr>
        <p:spPr>
          <a:xfrm>
            <a:off x="3385924" y="5385466"/>
            <a:ext cx="422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Severoatlantická aliance (NATO)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61090F-D89E-C6BA-4A07-9C881045D25F}"/>
              </a:ext>
            </a:extLst>
          </p:cNvPr>
          <p:cNvSpPr txBox="1"/>
          <p:nvPr/>
        </p:nvSpPr>
        <p:spPr>
          <a:xfrm>
            <a:off x="3385924" y="3429000"/>
            <a:ext cx="3561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1957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B821898-E418-6555-D2BF-748116B00E46}"/>
              </a:ext>
            </a:extLst>
          </p:cNvPr>
          <p:cNvSpPr txBox="1"/>
          <p:nvPr/>
        </p:nvSpPr>
        <p:spPr>
          <a:xfrm>
            <a:off x="7609132" y="3371713"/>
            <a:ext cx="3684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1949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2675E3B-C218-F042-F8C6-A57E9474C3F6}"/>
              </a:ext>
            </a:extLst>
          </p:cNvPr>
          <p:cNvSpPr txBox="1"/>
          <p:nvPr/>
        </p:nvSpPr>
        <p:spPr>
          <a:xfrm>
            <a:off x="7339617" y="5379934"/>
            <a:ext cx="422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Varšavská smlouva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EAF74DC-913B-2E4F-F0D8-6A54CB83B5CF}"/>
              </a:ext>
            </a:extLst>
          </p:cNvPr>
          <p:cNvSpPr txBox="1"/>
          <p:nvPr/>
        </p:nvSpPr>
        <p:spPr>
          <a:xfrm>
            <a:off x="3055135" y="5958832"/>
            <a:ext cx="422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1949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C8581A7-87D5-568B-4C36-F48443413E90}"/>
              </a:ext>
            </a:extLst>
          </p:cNvPr>
          <p:cNvSpPr txBox="1"/>
          <p:nvPr/>
        </p:nvSpPr>
        <p:spPr>
          <a:xfrm>
            <a:off x="7329732" y="5878174"/>
            <a:ext cx="422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1955</a:t>
            </a:r>
          </a:p>
        </p:txBody>
      </p:sp>
    </p:spTree>
    <p:extLst>
      <p:ext uri="{BB962C8B-B14F-4D97-AF65-F5344CB8AC3E}">
        <p14:creationId xmlns:p14="http://schemas.microsoft.com/office/powerpoint/2010/main" val="15101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9560F-445D-FCD6-46AD-F733F9F7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KŘÍŽOVKA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F3B9ADD-CAD2-0A80-5EAD-FBFBE3D27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3975"/>
              </p:ext>
            </p:extLst>
          </p:nvPr>
        </p:nvGraphicFramePr>
        <p:xfrm>
          <a:off x="1411481" y="1690688"/>
          <a:ext cx="8024750" cy="4615848"/>
        </p:xfrm>
        <a:graphic>
          <a:graphicData uri="http://schemas.openxmlformats.org/drawingml/2006/table">
            <a:tbl>
              <a:tblPr firstRow="1" firstCol="1" bandRow="1"/>
              <a:tblGrid>
                <a:gridCol w="636148">
                  <a:extLst>
                    <a:ext uri="{9D8B030D-6E8A-4147-A177-3AD203B41FA5}">
                      <a16:colId xmlns:a16="http://schemas.microsoft.com/office/drawing/2014/main" val="134367616"/>
                    </a:ext>
                  </a:extLst>
                </a:gridCol>
                <a:gridCol w="565907">
                  <a:extLst>
                    <a:ext uri="{9D8B030D-6E8A-4147-A177-3AD203B41FA5}">
                      <a16:colId xmlns:a16="http://schemas.microsoft.com/office/drawing/2014/main" val="343112061"/>
                    </a:ext>
                  </a:extLst>
                </a:gridCol>
                <a:gridCol w="557955">
                  <a:extLst>
                    <a:ext uri="{9D8B030D-6E8A-4147-A177-3AD203B41FA5}">
                      <a16:colId xmlns:a16="http://schemas.microsoft.com/office/drawing/2014/main" val="560853263"/>
                    </a:ext>
                  </a:extLst>
                </a:gridCol>
                <a:gridCol w="560606">
                  <a:extLst>
                    <a:ext uri="{9D8B030D-6E8A-4147-A177-3AD203B41FA5}">
                      <a16:colId xmlns:a16="http://schemas.microsoft.com/office/drawing/2014/main" val="3732591544"/>
                    </a:ext>
                  </a:extLst>
                </a:gridCol>
                <a:gridCol w="559280">
                  <a:extLst>
                    <a:ext uri="{9D8B030D-6E8A-4147-A177-3AD203B41FA5}">
                      <a16:colId xmlns:a16="http://schemas.microsoft.com/office/drawing/2014/main" val="1246709658"/>
                    </a:ext>
                  </a:extLst>
                </a:gridCol>
                <a:gridCol w="618920">
                  <a:extLst>
                    <a:ext uri="{9D8B030D-6E8A-4147-A177-3AD203B41FA5}">
                      <a16:colId xmlns:a16="http://schemas.microsoft.com/office/drawing/2014/main" val="3354316044"/>
                    </a:ext>
                  </a:extLst>
                </a:gridCol>
                <a:gridCol w="603015">
                  <a:extLst>
                    <a:ext uri="{9D8B030D-6E8A-4147-A177-3AD203B41FA5}">
                      <a16:colId xmlns:a16="http://schemas.microsoft.com/office/drawing/2014/main" val="680120650"/>
                    </a:ext>
                  </a:extLst>
                </a:gridCol>
                <a:gridCol w="561932">
                  <a:extLst>
                    <a:ext uri="{9D8B030D-6E8A-4147-A177-3AD203B41FA5}">
                      <a16:colId xmlns:a16="http://schemas.microsoft.com/office/drawing/2014/main" val="3210972812"/>
                    </a:ext>
                  </a:extLst>
                </a:gridCol>
                <a:gridCol w="561932">
                  <a:extLst>
                    <a:ext uri="{9D8B030D-6E8A-4147-A177-3AD203B41FA5}">
                      <a16:colId xmlns:a16="http://schemas.microsoft.com/office/drawing/2014/main" val="4165336342"/>
                    </a:ext>
                  </a:extLst>
                </a:gridCol>
                <a:gridCol w="557955">
                  <a:extLst>
                    <a:ext uri="{9D8B030D-6E8A-4147-A177-3AD203B41FA5}">
                      <a16:colId xmlns:a16="http://schemas.microsoft.com/office/drawing/2014/main" val="506985003"/>
                    </a:ext>
                  </a:extLst>
                </a:gridCol>
                <a:gridCol w="560606">
                  <a:extLst>
                    <a:ext uri="{9D8B030D-6E8A-4147-A177-3AD203B41FA5}">
                      <a16:colId xmlns:a16="http://schemas.microsoft.com/office/drawing/2014/main" val="1384176858"/>
                    </a:ext>
                  </a:extLst>
                </a:gridCol>
                <a:gridCol w="561932">
                  <a:extLst>
                    <a:ext uri="{9D8B030D-6E8A-4147-A177-3AD203B41FA5}">
                      <a16:colId xmlns:a16="http://schemas.microsoft.com/office/drawing/2014/main" val="312108971"/>
                    </a:ext>
                  </a:extLst>
                </a:gridCol>
                <a:gridCol w="561932">
                  <a:extLst>
                    <a:ext uri="{9D8B030D-6E8A-4147-A177-3AD203B41FA5}">
                      <a16:colId xmlns:a16="http://schemas.microsoft.com/office/drawing/2014/main" val="3540514650"/>
                    </a:ext>
                  </a:extLst>
                </a:gridCol>
                <a:gridCol w="556630">
                  <a:extLst>
                    <a:ext uri="{9D8B030D-6E8A-4147-A177-3AD203B41FA5}">
                      <a16:colId xmlns:a16="http://schemas.microsoft.com/office/drawing/2014/main" val="3293118429"/>
                    </a:ext>
                  </a:extLst>
                </a:gridCol>
              </a:tblGrid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cs-CZ" sz="2000" i="0" u="none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Ď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794995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392400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Ě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89161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cs-CZ" sz="2000" i="0" u="none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Š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Č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79353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580065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023908"/>
                  </a:ext>
                </a:extLst>
              </a:tr>
              <a:tr h="4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528390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39215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796244"/>
                  </a:ext>
                </a:extLst>
              </a:tr>
              <a:tr h="459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2000" i="0" u="none" kern="10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2000" i="0" u="none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i="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96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2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6C0DE-C8F1-B336-23C4-AFDDA45B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75" y="137473"/>
            <a:ext cx="6986397" cy="1783080"/>
          </a:xfrm>
        </p:spPr>
        <p:txBody>
          <a:bodyPr anchor="b">
            <a:normAutofit/>
          </a:bodyPr>
          <a:lstStyle/>
          <a:p>
            <a:pPr algn="ctr"/>
            <a:r>
              <a:rPr lang="cs-CZ" sz="46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STUDENÁ VÁLKA V ASII + SITUACE V ČÍNĚ</a:t>
            </a:r>
            <a:endParaRPr lang="cs-CZ" sz="4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C2FBDA-C8F8-B13F-8946-77D70980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0" r="91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622EC-61F5-3EEC-141C-801D2EBD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909" y="2617883"/>
            <a:ext cx="7164371" cy="4102644"/>
          </a:xfrm>
        </p:spPr>
        <p:txBody>
          <a:bodyPr>
            <a:noAutofit/>
          </a:bodyPr>
          <a:lstStyle/>
          <a:p>
            <a:r>
              <a:rPr lang="cs-CZ" sz="2400" dirty="0"/>
              <a:t>v Asii také studená válka – v čele hlavních států – diktátorské vlády – Vietnam, </a:t>
            </a:r>
            <a:r>
              <a:rPr lang="cs-CZ" sz="2400" dirty="0" err="1"/>
              <a:t>Sev</a:t>
            </a:r>
            <a:r>
              <a:rPr lang="cs-CZ" sz="2400" dirty="0"/>
              <a:t>. Korea i Čína</a:t>
            </a:r>
          </a:p>
          <a:p>
            <a:r>
              <a:rPr lang="cs-CZ" sz="2400" dirty="0"/>
              <a:t>poválečné události v Koreji podobné jako situace v Německu – část obsadily USA, část SSSR</a:t>
            </a:r>
          </a:p>
          <a:p>
            <a:r>
              <a:rPr lang="cs-CZ" sz="2400" dirty="0"/>
              <a:t>v roce 1947 vojska obou zemí opustila Koreu → na severu vznik KLDR (stát podporovaný SSSR), na jihu vznik Jižní Korey (dnešní Korejská republika)</a:t>
            </a:r>
          </a:p>
          <a:p>
            <a:r>
              <a:rPr lang="cs-CZ" sz="2400" dirty="0"/>
              <a:t>V Číně po 2. sv. v. – občanská válka – vítězství komunistů – 1949 vyhlášena Čínská lidová republika – pod vedením Mao </a:t>
            </a:r>
            <a:r>
              <a:rPr lang="cs-CZ" sz="2400" dirty="0" err="1"/>
              <a:t>Ce-tunga</a:t>
            </a:r>
            <a:endParaRPr lang="cs-CZ" sz="2400" dirty="0"/>
          </a:p>
          <a:p>
            <a:pPr lvl="1"/>
            <a:r>
              <a:rPr lang="cs-CZ" dirty="0"/>
              <a:t> změna v průmyslovou zemi</a:t>
            </a:r>
          </a:p>
        </p:txBody>
      </p:sp>
    </p:spTree>
    <p:extLst>
      <p:ext uri="{BB962C8B-B14F-4D97-AF65-F5344CB8AC3E}">
        <p14:creationId xmlns:p14="http://schemas.microsoft.com/office/powerpoint/2010/main" val="37204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FFD15BD4-9FBA-5CD7-355C-6F35EFCFC99F}"/>
              </a:ext>
            </a:extLst>
          </p:cNvPr>
          <p:cNvSpPr txBox="1"/>
          <p:nvPr/>
        </p:nvSpPr>
        <p:spPr>
          <a:xfrm>
            <a:off x="2051458" y="997572"/>
            <a:ext cx="8085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hlinkClick r:id="rId2"/>
              </a:rPr>
              <a:t>Studená válka - Pravda nebo lež</a:t>
            </a:r>
            <a:endParaRPr lang="cs-CZ" sz="3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2E176A-33A9-4180-44D0-E957604A1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28" y="1936128"/>
            <a:ext cx="571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AE088712-85F6-72AC-0B54-2558A3B1CA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36" b="67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0AC518-A633-2BF1-254B-562B613D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8612"/>
            <a:ext cx="9144000" cy="1098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S VIDEEM </a:t>
            </a:r>
            <a:r>
              <a:rPr lang="en-US" sz="6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6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7C375-6D01-C2E9-B380-CF8CE64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961" y="5040993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Slavné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dny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Stream.cz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2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A4102-47C3-FFBF-ABFD-8A25EDA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>
            <a:normAutofit fontScale="90000"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 k videu - kontrola: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AEFD6-70D9-C6B2-7487-14317B9C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40" y="1348033"/>
            <a:ext cx="11858919" cy="560894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Kdy se konala Postup. konference (měsíc a rok)?  - ____________________________________________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Koho kritizoval Churchill ve svém projevu v roce 1946? - 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Jaký termín zde poprvé zazněl? - ____________________________________________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Který stát byl problémem (svržení krále, V i Z zde měly své zájmy…)? - 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 se nazýval projev </a:t>
            </a:r>
            <a:r>
              <a:rPr lang="cs-CZ" sz="2400" i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</a:t>
            </a:r>
            <a:r>
              <a:rPr lang="cs-CZ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cs-CZ" sz="2400" i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prez</a:t>
            </a:r>
            <a:r>
              <a:rPr lang="cs-CZ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(převzetí zodpovědnosti za další vývoj v Evropě)? </a:t>
            </a:r>
            <a:r>
              <a:rPr lang="cs-CZ" i="1" dirty="0"/>
              <a:t>– Trumanova</a:t>
            </a: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EFF0E9-945B-2193-2874-57A98154671B}"/>
              </a:ext>
            </a:extLst>
          </p:cNvPr>
          <p:cNvSpPr txBox="1"/>
          <p:nvPr/>
        </p:nvSpPr>
        <p:spPr>
          <a:xfrm>
            <a:off x="1338606" y="1894788"/>
            <a:ext cx="28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ČERVENEC 1945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4C3786-4825-E0AC-6D59-47FE532945E8}"/>
              </a:ext>
            </a:extLst>
          </p:cNvPr>
          <p:cNvSpPr txBox="1"/>
          <p:nvPr/>
        </p:nvSpPr>
        <p:spPr>
          <a:xfrm>
            <a:off x="8174610" y="2504388"/>
            <a:ext cx="28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STALINA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98B6AE-FF64-76A5-1329-CF4679D024BF}"/>
              </a:ext>
            </a:extLst>
          </p:cNvPr>
          <p:cNvSpPr txBox="1"/>
          <p:nvPr/>
        </p:nvSpPr>
        <p:spPr>
          <a:xfrm>
            <a:off x="4914507" y="3236536"/>
            <a:ext cx="28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ŽELEZNÁ OPONA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448F30-6D62-D76E-0457-34AB47FED8FA}"/>
              </a:ext>
            </a:extLst>
          </p:cNvPr>
          <p:cNvSpPr txBox="1"/>
          <p:nvPr/>
        </p:nvSpPr>
        <p:spPr>
          <a:xfrm>
            <a:off x="608029" y="4439993"/>
            <a:ext cx="28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ŘECKO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4CBB86E-BD9C-1B9F-72D3-9B84DEF9AB1C}"/>
              </a:ext>
            </a:extLst>
          </p:cNvPr>
          <p:cNvSpPr txBox="1"/>
          <p:nvPr/>
        </p:nvSpPr>
        <p:spPr>
          <a:xfrm>
            <a:off x="2570375" y="5896449"/>
            <a:ext cx="468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DOKTRÍNA</a:t>
            </a:r>
          </a:p>
        </p:txBody>
      </p:sp>
    </p:spTree>
    <p:extLst>
      <p:ext uri="{BB962C8B-B14F-4D97-AF65-F5344CB8AC3E}">
        <p14:creationId xmlns:p14="http://schemas.microsoft.com/office/powerpoint/2010/main" val="739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A4102-47C3-FFBF-ABFD-8A25EDA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>
            <a:noAutofit/>
          </a:bodyPr>
          <a:lstStyle/>
          <a:p>
            <a:r>
              <a:rPr lang="cs-CZ" sz="4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 k videu - kontrola: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AEFD6-70D9-C6B2-7487-14317B9C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7" y="1112364"/>
            <a:ext cx="11858919" cy="5608947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Jaké nové označení zahraniční „středové“ politiky (omezené zasahování) se vžilo? - ____________________________________________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Kterým 2 </a:t>
            </a:r>
            <a:r>
              <a:rPr lang="cs-CZ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evrop</a:t>
            </a: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státům byla nejprve schválena pomoc? - _________________________________________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Kterým dvěma státům Stalin nařídil pomoc </a:t>
            </a:r>
            <a:r>
              <a:rPr lang="cs-CZ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Marsh</a:t>
            </a: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plánu odmítnout? - ____________________________________________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Jméno čsl. ministra zahraničí, který jednal se Stalinem? - ___________________________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Vysoké částky </a:t>
            </a:r>
            <a:r>
              <a:rPr lang="cs-CZ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Marsh</a:t>
            </a:r>
            <a:r>
              <a:rPr lang="cs-CZ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plánu byly označeny jako investice do _______________________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201338-4E18-4126-85D2-80EDEBDEA6ED}"/>
              </a:ext>
            </a:extLst>
          </p:cNvPr>
          <p:cNvSpPr txBox="1"/>
          <p:nvPr/>
        </p:nvSpPr>
        <p:spPr>
          <a:xfrm>
            <a:off x="838200" y="1673241"/>
            <a:ext cx="468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POLITIKA ZADRŽOVÁNÍ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6DA9D1-4323-BC54-6011-3D74C575521E}"/>
              </a:ext>
            </a:extLst>
          </p:cNvPr>
          <p:cNvSpPr txBox="1"/>
          <p:nvPr/>
        </p:nvSpPr>
        <p:spPr>
          <a:xfrm>
            <a:off x="566394" y="2927155"/>
            <a:ext cx="468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ŘECKO A TURECKO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873525-3DE3-503A-5D7D-A09572660373}"/>
              </a:ext>
            </a:extLst>
          </p:cNvPr>
          <p:cNvSpPr txBox="1"/>
          <p:nvPr/>
        </p:nvSpPr>
        <p:spPr>
          <a:xfrm>
            <a:off x="566394" y="4107076"/>
            <a:ext cx="552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POLSKO A ČESKOSLOVENSKO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8C0C37-7D26-54EE-F28D-624275D14A8E}"/>
              </a:ext>
            </a:extLst>
          </p:cNvPr>
          <p:cNvSpPr txBox="1"/>
          <p:nvPr/>
        </p:nvSpPr>
        <p:spPr>
          <a:xfrm>
            <a:off x="8213104" y="4749670"/>
            <a:ext cx="278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JAN MASARYK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F2EBDB-4251-94BC-E7AF-28885ECBF10F}"/>
              </a:ext>
            </a:extLst>
          </p:cNvPr>
          <p:cNvSpPr txBox="1"/>
          <p:nvPr/>
        </p:nvSpPr>
        <p:spPr>
          <a:xfrm>
            <a:off x="8565823" y="5473880"/>
            <a:ext cx="278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MÍRU</a:t>
            </a:r>
          </a:p>
        </p:txBody>
      </p:sp>
    </p:spTree>
    <p:extLst>
      <p:ext uri="{BB962C8B-B14F-4D97-AF65-F5344CB8AC3E}">
        <p14:creationId xmlns:p14="http://schemas.microsoft.com/office/powerpoint/2010/main" val="4024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CE87E9-B5E9-D0B4-2172-180476A2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POČÁTEK STUDENÉ VÁLKY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A28EE-52C6-F4AB-F52A-8C9B4918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" y="1708422"/>
            <a:ext cx="10611279" cy="5041170"/>
          </a:xfrm>
        </p:spPr>
        <p:txBody>
          <a:bodyPr anchor="t">
            <a:noAutofit/>
          </a:bodyPr>
          <a:lstStyle/>
          <a:p>
            <a:pPr>
              <a:lnSpc>
                <a:spcPct val="160000"/>
              </a:lnSpc>
            </a:pPr>
            <a:r>
              <a:rPr lang="cs-CZ" sz="2200" dirty="0"/>
              <a:t>1947 – americký ministr zahraničí – George </a:t>
            </a:r>
            <a:r>
              <a:rPr lang="cs-CZ" sz="2200" dirty="0" err="1"/>
              <a:t>Marshall</a:t>
            </a:r>
            <a:r>
              <a:rPr lang="cs-CZ" sz="2200" dirty="0"/>
              <a:t> – návrh na materiální a finanční pomoc Evropě → MARSHALLŮV PLÁN</a:t>
            </a:r>
          </a:p>
          <a:p>
            <a:pPr>
              <a:lnSpc>
                <a:spcPct val="160000"/>
              </a:lnSpc>
            </a:pPr>
            <a:r>
              <a:rPr lang="cs-CZ" sz="2200" dirty="0"/>
              <a:t>přijalo 16 států, SSSR odmítlo a donutilo k tomu i státy východního bloku</a:t>
            </a:r>
          </a:p>
          <a:p>
            <a:pPr>
              <a:lnSpc>
                <a:spcPct val="160000"/>
              </a:lnSpc>
            </a:pPr>
            <a:r>
              <a:rPr lang="cs-CZ" sz="2200" dirty="0"/>
              <a:t>boj dvou supervelmocí – USA x SSSR</a:t>
            </a:r>
          </a:p>
          <a:p>
            <a:pPr>
              <a:lnSpc>
                <a:spcPct val="160000"/>
              </a:lnSpc>
            </a:pPr>
            <a:r>
              <a:rPr lang="cs-CZ" sz="2200" dirty="0"/>
              <a:t>Evropa jen jako nástroj vlivu → ztratila svoji moc</a:t>
            </a:r>
          </a:p>
          <a:p>
            <a:pPr>
              <a:lnSpc>
                <a:spcPct val="160000"/>
              </a:lnSpc>
            </a:pPr>
            <a:r>
              <a:rPr lang="cs-CZ" sz="2200" dirty="0"/>
              <a:t>napětí mezi komunistickými a demokratickými státy → STUDENÁ VÁLKA (1947-1991)</a:t>
            </a:r>
          </a:p>
          <a:p>
            <a:pPr>
              <a:lnSpc>
                <a:spcPct val="160000"/>
              </a:lnSpc>
            </a:pPr>
            <a:r>
              <a:rPr lang="cs-CZ" sz="2200" dirty="0"/>
              <a:t>soutěžení v oblasti kultury, sportu, hospodářství, vědy, ovládnutí vesmíru, především ZBRANÍ HROMADNÉHO NIČENÍ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EF410A-C146-92F5-4B2D-BCD79EE5C4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" r="-3" b="-3"/>
          <a:stretch/>
        </p:blipFill>
        <p:spPr>
          <a:xfrm>
            <a:off x="9417571" y="2309000"/>
            <a:ext cx="2460042" cy="25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308CC162-0542-54F9-DA7D-C4AB06B72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67" y="961729"/>
            <a:ext cx="10905066" cy="4934542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66B31EAC-276F-12FD-65AC-25B3F47AD6AC}"/>
              </a:ext>
            </a:extLst>
          </p:cNvPr>
          <p:cNvSpPr/>
          <p:nvPr/>
        </p:nvSpPr>
        <p:spPr>
          <a:xfrm>
            <a:off x="11028662" y="1715678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AB6F6F6-3B33-8FBF-8AB1-8299CF2B3BD8}"/>
              </a:ext>
            </a:extLst>
          </p:cNvPr>
          <p:cNvSpPr/>
          <p:nvPr/>
        </p:nvSpPr>
        <p:spPr>
          <a:xfrm>
            <a:off x="11028661" y="2154027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A11163A-1AFD-744E-3E2F-95A171D978E7}"/>
              </a:ext>
            </a:extLst>
          </p:cNvPr>
          <p:cNvSpPr/>
          <p:nvPr/>
        </p:nvSpPr>
        <p:spPr>
          <a:xfrm>
            <a:off x="10575477" y="2491820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F32638-F96C-76D2-783E-436E71969E2D}"/>
              </a:ext>
            </a:extLst>
          </p:cNvPr>
          <p:cNvSpPr txBox="1"/>
          <p:nvPr/>
        </p:nvSpPr>
        <p:spPr>
          <a:xfrm>
            <a:off x="4835951" y="5363852"/>
            <a:ext cx="368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  L       Ž             V  L   DN     T 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81BBA1A-3859-674A-A1B8-0D78BAFC315D}"/>
              </a:ext>
            </a:extLst>
          </p:cNvPr>
          <p:cNvSpPr/>
          <p:nvPr/>
        </p:nvSpPr>
        <p:spPr>
          <a:xfrm>
            <a:off x="10558016" y="2911744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988062B-0BAD-0025-29D1-918ED916FFFD}"/>
              </a:ext>
            </a:extLst>
          </p:cNvPr>
          <p:cNvSpPr/>
          <p:nvPr/>
        </p:nvSpPr>
        <p:spPr>
          <a:xfrm>
            <a:off x="10558017" y="3331668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A127D12A-B37E-AB9E-AD02-CECA5AB5BC5E}"/>
              </a:ext>
            </a:extLst>
          </p:cNvPr>
          <p:cNvSpPr/>
          <p:nvPr/>
        </p:nvSpPr>
        <p:spPr>
          <a:xfrm>
            <a:off x="10558016" y="3751592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0E1C9550-A027-E25C-5277-9557C403A89F}"/>
              </a:ext>
            </a:extLst>
          </p:cNvPr>
          <p:cNvSpPr/>
          <p:nvPr/>
        </p:nvSpPr>
        <p:spPr>
          <a:xfrm>
            <a:off x="11035028" y="4127527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B407A95-57AD-C235-32D3-566C7C9D5654}"/>
              </a:ext>
            </a:extLst>
          </p:cNvPr>
          <p:cNvSpPr/>
          <p:nvPr/>
        </p:nvSpPr>
        <p:spPr>
          <a:xfrm>
            <a:off x="10581843" y="4565876"/>
            <a:ext cx="453185" cy="490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C549314-40BA-7894-7C43-0DD47C2D2C72}"/>
              </a:ext>
            </a:extLst>
          </p:cNvPr>
          <p:cNvSpPr/>
          <p:nvPr/>
        </p:nvSpPr>
        <p:spPr>
          <a:xfrm>
            <a:off x="999241" y="876693"/>
            <a:ext cx="725864" cy="6787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89FF142-F057-6BD4-A9A7-5A73E37CFB69}"/>
              </a:ext>
            </a:extLst>
          </p:cNvPr>
          <p:cNvSpPr/>
          <p:nvPr/>
        </p:nvSpPr>
        <p:spPr>
          <a:xfrm>
            <a:off x="9309317" y="5363852"/>
            <a:ext cx="2178895" cy="6787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C1B2BF-49C5-0B8E-7F83-2A228CBC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VYŘEŠENÍ BUDOUCNOSTI NĚMECKA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CFC8C-2CCF-5E57-392E-4BF8320E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856613"/>
            <a:ext cx="7756788" cy="4848987"/>
          </a:xfrm>
        </p:spPr>
        <p:txBody>
          <a:bodyPr anchor="t">
            <a:noAutofit/>
          </a:bodyPr>
          <a:lstStyle/>
          <a:p>
            <a:r>
              <a:rPr lang="cs-CZ" sz="2200" dirty="0"/>
              <a:t>Německo – jedna z příčin konfliktu velmocí</a:t>
            </a:r>
          </a:p>
          <a:p>
            <a:r>
              <a:rPr lang="cs-CZ" sz="2200" dirty="0"/>
              <a:t>v jednotlivých okupačních zónách se lišila situace: </a:t>
            </a:r>
          </a:p>
          <a:p>
            <a:pPr lvl="1"/>
            <a:r>
              <a:rPr lang="cs-CZ" sz="2200" dirty="0"/>
              <a:t>F, VB a USA se snažily vytvořit jednotný demokratický stát</a:t>
            </a:r>
          </a:p>
          <a:p>
            <a:pPr lvl="1"/>
            <a:r>
              <a:rPr lang="cs-CZ" sz="2200" dirty="0"/>
              <a:t>v pásmu okupovaném SSSR demokracie postupně omezována</a:t>
            </a:r>
          </a:p>
          <a:p>
            <a:r>
              <a:rPr lang="cs-CZ" sz="2200" dirty="0"/>
              <a:t>září 1949 – ze 3 </a:t>
            </a:r>
            <a:r>
              <a:rPr lang="cs-CZ" sz="2200" dirty="0" err="1"/>
              <a:t>okup</a:t>
            </a:r>
            <a:r>
              <a:rPr lang="cs-CZ" sz="2200" dirty="0"/>
              <a:t>. zón vytvořena </a:t>
            </a:r>
            <a:r>
              <a:rPr lang="cs-CZ" sz="2200" b="1" dirty="0"/>
              <a:t>SRN</a:t>
            </a:r>
            <a:r>
              <a:rPr lang="cs-CZ" sz="2200" dirty="0"/>
              <a:t> – Spolková republika Německo</a:t>
            </a:r>
          </a:p>
          <a:p>
            <a:pPr lvl="1"/>
            <a:r>
              <a:rPr lang="cs-CZ" sz="2200" dirty="0"/>
              <a:t>podpora tří států, které ho z počátku spravovali → německý hospodářský zázrak</a:t>
            </a:r>
          </a:p>
          <a:p>
            <a:r>
              <a:rPr lang="cs-CZ" sz="2200" dirty="0"/>
              <a:t>říjen 1949 – ze zóny okupované SSSR → vznik </a:t>
            </a:r>
            <a:r>
              <a:rPr lang="cs-CZ" sz="2200" b="1" dirty="0"/>
              <a:t>NDR</a:t>
            </a:r>
            <a:r>
              <a:rPr lang="cs-CZ" sz="2200" dirty="0"/>
              <a:t> – Německé demokratické republiky</a:t>
            </a:r>
          </a:p>
          <a:p>
            <a:pPr lvl="1"/>
            <a:r>
              <a:rPr lang="cs-CZ" sz="2200" dirty="0"/>
              <a:t>kolektivizace zemědělství, znárodňování průmyslu → hospodářské problémy v následujících letech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CFE932-F8B9-6992-D798-134B4EFB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12"/>
          <a:stretch/>
        </p:blipFill>
        <p:spPr>
          <a:xfrm>
            <a:off x="8042536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CA7C08-8355-A3EB-C7CA-12FDE79B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4" y="330919"/>
            <a:ext cx="10515600" cy="795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5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Doplňte:</a:t>
            </a:r>
            <a:endParaRPr lang="en-US" sz="52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9F515C-83EB-54E8-48D9-FCE10486B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6" b="-1"/>
          <a:stretch/>
        </p:blipFill>
        <p:spPr>
          <a:xfrm>
            <a:off x="205847" y="1680817"/>
            <a:ext cx="11777258" cy="412324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7EAF65-8747-72F6-0D37-DB43BCC5A45C}"/>
              </a:ext>
            </a:extLst>
          </p:cNvPr>
          <p:cNvSpPr txBox="1"/>
          <p:nvPr/>
        </p:nvSpPr>
        <p:spPr>
          <a:xfrm>
            <a:off x="3337088" y="3198167"/>
            <a:ext cx="332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DEMOKRATICKÝ STÁT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6EC7DD6-07B0-FB7C-7A31-496B8B3AD5B6}"/>
              </a:ext>
            </a:extLst>
          </p:cNvPr>
          <p:cNvSpPr txBox="1"/>
          <p:nvPr/>
        </p:nvSpPr>
        <p:spPr>
          <a:xfrm>
            <a:off x="6590906" y="3198167"/>
            <a:ext cx="332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TOTALITNÍ STÁT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C3B8D1-F45F-A9AC-E3DE-05E87E2847E0}"/>
              </a:ext>
            </a:extLst>
          </p:cNvPr>
          <p:cNvSpPr txBox="1"/>
          <p:nvPr/>
        </p:nvSpPr>
        <p:spPr>
          <a:xfrm>
            <a:off x="3224772" y="3768588"/>
            <a:ext cx="3327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ÚČAST NA MARSH. PL.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94F664A-247E-BE2B-EB74-93E2AA9BEA4E}"/>
              </a:ext>
            </a:extLst>
          </p:cNvPr>
          <p:cNvSpPr txBox="1"/>
          <p:nvPr/>
        </p:nvSpPr>
        <p:spPr>
          <a:xfrm>
            <a:off x="6655357" y="3783259"/>
            <a:ext cx="384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NEÚČAST NA MARSH. PL.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8C03478-97C9-D610-B31D-26E495DEFD44}"/>
              </a:ext>
            </a:extLst>
          </p:cNvPr>
          <p:cNvSpPr txBox="1"/>
          <p:nvPr/>
        </p:nvSpPr>
        <p:spPr>
          <a:xfrm>
            <a:off x="3256927" y="4386216"/>
            <a:ext cx="3327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VYŠŠÍ ŽIV. ÚROVEŇ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784A431-8840-6819-BB77-0D105E34460F}"/>
              </a:ext>
            </a:extLst>
          </p:cNvPr>
          <p:cNvSpPr txBox="1"/>
          <p:nvPr/>
        </p:nvSpPr>
        <p:spPr>
          <a:xfrm>
            <a:off x="6521011" y="4337574"/>
            <a:ext cx="3327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NIŽŠÍ ŽIV. ÚROVEŇ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39871C0-6861-000D-D40A-4442B27BFBA2}"/>
              </a:ext>
            </a:extLst>
          </p:cNvPr>
          <p:cNvSpPr txBox="1"/>
          <p:nvPr/>
        </p:nvSpPr>
        <p:spPr>
          <a:xfrm>
            <a:off x="3193349" y="4955202"/>
            <a:ext cx="3327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ČLEN NATO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970D63B-9684-D824-9EA2-FAE061FE751C}"/>
              </a:ext>
            </a:extLst>
          </p:cNvPr>
          <p:cNvSpPr txBox="1"/>
          <p:nvPr/>
        </p:nvSpPr>
        <p:spPr>
          <a:xfrm>
            <a:off x="6489588" y="4901799"/>
            <a:ext cx="3327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ČLEN VARŠ. SMLOUVY</a:t>
            </a:r>
          </a:p>
        </p:txBody>
      </p:sp>
    </p:spTree>
    <p:extLst>
      <p:ext uri="{BB962C8B-B14F-4D97-AF65-F5344CB8AC3E}">
        <p14:creationId xmlns:p14="http://schemas.microsoft.com/office/powerpoint/2010/main" val="16403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B3864D-9835-EF09-55D1-A0E33CA8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230" y="735291"/>
            <a:ext cx="6928701" cy="1863025"/>
          </a:xfrm>
        </p:spPr>
        <p:txBody>
          <a:bodyPr anchor="b">
            <a:noAutofit/>
          </a:bodyPr>
          <a:lstStyle/>
          <a:p>
            <a:pPr algn="ctr"/>
            <a:r>
              <a:rPr lang="cs-CZ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VOJENSKÉ A EKONOMICKÉ SJEDNOCOVÁNÍ ZÁPADU</a:t>
            </a:r>
          </a:p>
        </p:txBody>
      </p:sp>
      <p:pic>
        <p:nvPicPr>
          <p:cNvPr id="1026" name="Picture 2" descr="Vlajka Severoatlantické aliance – Wikipedie">
            <a:extLst>
              <a:ext uri="{FF2B5EF4-FFF2-40B4-BE49-F238E27FC236}">
                <a16:creationId xmlns:a16="http://schemas.microsoft.com/office/drawing/2014/main" id="{54978ADE-2C2E-05EB-3057-097D9DD3B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742" y="602673"/>
            <a:ext cx="3692962" cy="27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Flag of EEC">
            <a:extLst>
              <a:ext uri="{FF2B5EF4-FFF2-40B4-BE49-F238E27FC236}">
                <a16:creationId xmlns:a16="http://schemas.microsoft.com/office/drawing/2014/main" id="{351C6A42-500D-8B35-186D-19115338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3462198"/>
            <a:ext cx="3759105" cy="25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1D008-FC51-59ED-DF72-0F0236FD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5" y="2421682"/>
            <a:ext cx="7191375" cy="4436318"/>
          </a:xfrm>
        </p:spPr>
        <p:txBody>
          <a:bodyPr anchor="ctr">
            <a:normAutofit/>
          </a:bodyPr>
          <a:lstStyle/>
          <a:p>
            <a:r>
              <a:rPr lang="cs-CZ" sz="2400" dirty="0" err="1">
                <a:solidFill>
                  <a:schemeClr val="tx2"/>
                </a:solidFill>
              </a:rPr>
              <a:t>západoevrop</a:t>
            </a:r>
            <a:r>
              <a:rPr lang="cs-CZ" sz="2400" dirty="0">
                <a:solidFill>
                  <a:schemeClr val="tx2"/>
                </a:solidFill>
              </a:rPr>
              <a:t>. státy se bály rozšíření komunismu na Z → duben 1949 uzavření spojenectví – Severoatlantická aliance (NATO)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zakládající členové – 10 států Evropy + USA a Kanada</a:t>
            </a:r>
          </a:p>
          <a:p>
            <a:r>
              <a:rPr lang="cs-CZ" sz="2400" dirty="0">
                <a:solidFill>
                  <a:schemeClr val="tx2"/>
                </a:solidFill>
              </a:rPr>
              <a:t>1957 -  vyspělé </a:t>
            </a:r>
            <a:r>
              <a:rPr lang="cs-CZ" sz="2400" dirty="0" err="1">
                <a:solidFill>
                  <a:schemeClr val="tx2"/>
                </a:solidFill>
              </a:rPr>
              <a:t>evrop</a:t>
            </a:r>
            <a:r>
              <a:rPr lang="cs-CZ" sz="2400" dirty="0">
                <a:solidFill>
                  <a:schemeClr val="tx2"/>
                </a:solidFill>
              </a:rPr>
              <a:t>. státy se rozhodly spojit do hospodářského seskupení – EHS – Evropské hospodářské společenství → v roce 1992 přechod na Evropskou unii (EU)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14688</TotalTime>
  <Words>915</Words>
  <Application>Microsoft Office PowerPoint</Application>
  <PresentationFormat>Širokoúhlá obrazovka</PresentationFormat>
  <Paragraphs>252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Trivia Seznam</vt:lpstr>
      <vt:lpstr>Wingdings</vt:lpstr>
      <vt:lpstr>Motiv Office</vt:lpstr>
      <vt:lpstr>Motiv Office</vt:lpstr>
      <vt:lpstr>STUDENÁ VÁLKA</vt:lpstr>
      <vt:lpstr>PRÁCE S VIDEEM </vt:lpstr>
      <vt:lpstr>Otázky k videu - kontrola:</vt:lpstr>
      <vt:lpstr>Otázky k videu - kontrola:</vt:lpstr>
      <vt:lpstr>POČÁTEK STUDENÉ VÁLKY</vt:lpstr>
      <vt:lpstr>Prezentace aplikace PowerPoint</vt:lpstr>
      <vt:lpstr>VYŘEŠENÍ BUDOUCNOSTI NĚMECKA</vt:lpstr>
      <vt:lpstr>Doplňte:</vt:lpstr>
      <vt:lpstr>VOJENSKÉ A EKONOMICKÉ SJEDNOCOVÁNÍ ZÁPADU</vt:lpstr>
      <vt:lpstr>VIDEO</vt:lpstr>
      <vt:lpstr>BUDOVÁNÍ VÝCHODNÍHO BLOKU</vt:lpstr>
      <vt:lpstr>BUDOVÁNÍ VÝCHODNÍHO BLOKU</vt:lpstr>
      <vt:lpstr>OPAKOVÁNÍ – SOUPEŘENÍ Z A V - ORGANIZACE</vt:lpstr>
      <vt:lpstr>KŘÍŽOVKA</vt:lpstr>
      <vt:lpstr>STUDENÁ VÁLKA V ASII + SITUACE V ČÍNĚ</vt:lpstr>
      <vt:lpstr>Prezentace aplikace PowerPoint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Smetanová, Jana</cp:lastModifiedBy>
  <cp:revision>2</cp:revision>
  <dcterms:created xsi:type="dcterms:W3CDTF">2025-03-07T07:37:35Z</dcterms:created>
  <dcterms:modified xsi:type="dcterms:W3CDTF">2025-03-20T11:12:47Z</dcterms:modified>
</cp:coreProperties>
</file>