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EF5952-0A0D-47F8-B829-F2401814D331}" v="6" dt="2025-02-16T15:36:01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BBA658-42BD-44CB-8FE7-B96455AA34C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1724CEE-BC22-4137-876B-674186C25A27}">
      <dgm:prSet/>
      <dgm:spPr/>
      <dgm:t>
        <a:bodyPr/>
        <a:lstStyle/>
        <a:p>
          <a:r>
            <a:rPr lang="cs-CZ"/>
            <a:t>Je žák/žákem 9. třídy. </a:t>
          </a:r>
          <a:endParaRPr lang="en-US"/>
        </a:p>
      </dgm:t>
    </dgm:pt>
    <dgm:pt modelId="{2DC68DA1-2635-4373-BF5F-41D167503B95}" type="parTrans" cxnId="{33F7673A-E538-4CE3-BCD3-DB2DCB4B2A75}">
      <dgm:prSet/>
      <dgm:spPr/>
      <dgm:t>
        <a:bodyPr/>
        <a:lstStyle/>
        <a:p>
          <a:endParaRPr lang="en-US"/>
        </a:p>
      </dgm:t>
    </dgm:pt>
    <dgm:pt modelId="{9826C297-5741-4FF5-B379-3D6E3AF26969}" type="sibTrans" cxnId="{33F7673A-E538-4CE3-BCD3-DB2DCB4B2A75}">
      <dgm:prSet/>
      <dgm:spPr/>
      <dgm:t>
        <a:bodyPr/>
        <a:lstStyle/>
        <a:p>
          <a:endParaRPr lang="en-US"/>
        </a:p>
      </dgm:t>
    </dgm:pt>
    <dgm:pt modelId="{548F57F6-C3AE-416E-AEB8-8C12911F6F14}">
      <dgm:prSet/>
      <dgm:spPr/>
      <dgm:t>
        <a:bodyPr/>
        <a:lstStyle/>
        <a:p>
          <a:r>
            <a:rPr lang="cs-CZ"/>
            <a:t>Eva je studentka/studentkou ČVUT. </a:t>
          </a:r>
          <a:endParaRPr lang="en-US"/>
        </a:p>
      </dgm:t>
    </dgm:pt>
    <dgm:pt modelId="{A3F15472-8B97-4D59-9CB1-9793D87142CC}" type="parTrans" cxnId="{07C6AC89-C83F-4991-BF2D-BE5E8CCFFF6E}">
      <dgm:prSet/>
      <dgm:spPr/>
      <dgm:t>
        <a:bodyPr/>
        <a:lstStyle/>
        <a:p>
          <a:endParaRPr lang="en-US"/>
        </a:p>
      </dgm:t>
    </dgm:pt>
    <dgm:pt modelId="{56714050-31A3-4F27-8017-1D94A16C1757}" type="sibTrans" cxnId="{07C6AC89-C83F-4991-BF2D-BE5E8CCFFF6E}">
      <dgm:prSet/>
      <dgm:spPr/>
      <dgm:t>
        <a:bodyPr/>
        <a:lstStyle/>
        <a:p>
          <a:endParaRPr lang="en-US"/>
        </a:p>
      </dgm:t>
    </dgm:pt>
    <dgm:pt modelId="{CEEA13D7-A2DF-4C96-9338-E333578BE735}">
      <dgm:prSet/>
      <dgm:spPr/>
      <dgm:t>
        <a:bodyPr/>
        <a:lstStyle/>
        <a:p>
          <a:r>
            <a:rPr lang="cs-CZ"/>
            <a:t>Petr je můj bratr/mým bratrem. </a:t>
          </a:r>
          <a:endParaRPr lang="en-US"/>
        </a:p>
      </dgm:t>
    </dgm:pt>
    <dgm:pt modelId="{8680623C-EB06-4BB2-81B6-6F1B43376890}" type="parTrans" cxnId="{A1272040-EAC3-4D01-9DDA-7FDA8CC62EE4}">
      <dgm:prSet/>
      <dgm:spPr/>
      <dgm:t>
        <a:bodyPr/>
        <a:lstStyle/>
        <a:p>
          <a:endParaRPr lang="en-US"/>
        </a:p>
      </dgm:t>
    </dgm:pt>
    <dgm:pt modelId="{8D512420-9364-4F5B-8C33-EFE1190481BC}" type="sibTrans" cxnId="{A1272040-EAC3-4D01-9DDA-7FDA8CC62EE4}">
      <dgm:prSet/>
      <dgm:spPr/>
      <dgm:t>
        <a:bodyPr/>
        <a:lstStyle/>
        <a:p>
          <a:endParaRPr lang="en-US"/>
        </a:p>
      </dgm:t>
    </dgm:pt>
    <dgm:pt modelId="{236C5380-A96A-4B5F-B950-DFF81F1AD325}">
      <dgm:prSet/>
      <dgm:spPr/>
      <dgm:t>
        <a:bodyPr/>
        <a:lstStyle/>
        <a:p>
          <a:r>
            <a:rPr lang="cs-CZ"/>
            <a:t>Teta je kuchařka/ kuchařkou. </a:t>
          </a:r>
          <a:endParaRPr lang="en-US"/>
        </a:p>
      </dgm:t>
    </dgm:pt>
    <dgm:pt modelId="{4B10776C-2BB9-4A37-8B33-CE69ED97D1C1}" type="parTrans" cxnId="{814CEDA3-01DD-40F5-8245-31C2018867D8}">
      <dgm:prSet/>
      <dgm:spPr/>
      <dgm:t>
        <a:bodyPr/>
        <a:lstStyle/>
        <a:p>
          <a:endParaRPr lang="en-US"/>
        </a:p>
      </dgm:t>
    </dgm:pt>
    <dgm:pt modelId="{20765583-DB2B-49A5-BD86-435BFED903AA}" type="sibTrans" cxnId="{814CEDA3-01DD-40F5-8245-31C2018867D8}">
      <dgm:prSet/>
      <dgm:spPr/>
      <dgm:t>
        <a:bodyPr/>
        <a:lstStyle/>
        <a:p>
          <a:endParaRPr lang="en-US"/>
        </a:p>
      </dgm:t>
    </dgm:pt>
    <dgm:pt modelId="{801E604D-E12F-4588-8E0B-FD94711A664B}">
      <dgm:prSet/>
      <dgm:spPr/>
      <dgm:t>
        <a:bodyPr/>
        <a:lstStyle/>
        <a:p>
          <a:r>
            <a:rPr lang="cs-CZ"/>
            <a:t>Strýc byl ředitel/ředitelem nemocnice. </a:t>
          </a:r>
          <a:endParaRPr lang="en-US"/>
        </a:p>
      </dgm:t>
    </dgm:pt>
    <dgm:pt modelId="{DA2D8364-68A0-4382-9531-0379499FEDE5}" type="parTrans" cxnId="{6EDBF50F-2B7D-428A-A549-9D45DF350013}">
      <dgm:prSet/>
      <dgm:spPr/>
      <dgm:t>
        <a:bodyPr/>
        <a:lstStyle/>
        <a:p>
          <a:endParaRPr lang="en-US"/>
        </a:p>
      </dgm:t>
    </dgm:pt>
    <dgm:pt modelId="{86B76B55-DBFD-4B13-BB55-8267A64BAF97}" type="sibTrans" cxnId="{6EDBF50F-2B7D-428A-A549-9D45DF350013}">
      <dgm:prSet/>
      <dgm:spPr/>
      <dgm:t>
        <a:bodyPr/>
        <a:lstStyle/>
        <a:p>
          <a:endParaRPr lang="en-US"/>
        </a:p>
      </dgm:t>
    </dgm:pt>
    <dgm:pt modelId="{A5284664-BC5D-4712-98F1-AE9068202D78}">
      <dgm:prSet/>
      <dgm:spPr/>
      <dgm:t>
        <a:bodyPr/>
        <a:lstStyle/>
        <a:p>
          <a:r>
            <a:rPr lang="cs-CZ"/>
            <a:t>Kdo je prezident/prezidentem USA? </a:t>
          </a:r>
          <a:endParaRPr lang="en-US"/>
        </a:p>
      </dgm:t>
    </dgm:pt>
    <dgm:pt modelId="{747316E1-FFAA-46B1-961E-7C3B11073C7D}" type="parTrans" cxnId="{A0D6AFF7-344F-420E-A4DB-66116A09A43D}">
      <dgm:prSet/>
      <dgm:spPr/>
      <dgm:t>
        <a:bodyPr/>
        <a:lstStyle/>
        <a:p>
          <a:endParaRPr lang="en-US"/>
        </a:p>
      </dgm:t>
    </dgm:pt>
    <dgm:pt modelId="{8A711B62-A19D-4788-9942-E32235DD5974}" type="sibTrans" cxnId="{A0D6AFF7-344F-420E-A4DB-66116A09A43D}">
      <dgm:prSet/>
      <dgm:spPr/>
      <dgm:t>
        <a:bodyPr/>
        <a:lstStyle/>
        <a:p>
          <a:endParaRPr lang="en-US"/>
        </a:p>
      </dgm:t>
    </dgm:pt>
    <dgm:pt modelId="{72DA2C26-F0C5-4267-A666-B361BA33DFC0}">
      <dgm:prSet/>
      <dgm:spPr/>
      <dgm:t>
        <a:bodyPr/>
        <a:lstStyle/>
        <a:p>
          <a:r>
            <a:rPr lang="cs-CZ"/>
            <a:t>Chci se stát lékařka/ lékařkou. </a:t>
          </a:r>
          <a:endParaRPr lang="en-US"/>
        </a:p>
      </dgm:t>
    </dgm:pt>
    <dgm:pt modelId="{A7763A53-63AD-4968-9351-788BD83D206B}" type="parTrans" cxnId="{B2296177-5D84-45CA-A382-B359F00D00BC}">
      <dgm:prSet/>
      <dgm:spPr/>
      <dgm:t>
        <a:bodyPr/>
        <a:lstStyle/>
        <a:p>
          <a:endParaRPr lang="en-US"/>
        </a:p>
      </dgm:t>
    </dgm:pt>
    <dgm:pt modelId="{CAB6B72B-22FF-49C6-B5B3-90B9DBA68B84}" type="sibTrans" cxnId="{B2296177-5D84-45CA-A382-B359F00D00BC}">
      <dgm:prSet/>
      <dgm:spPr/>
      <dgm:t>
        <a:bodyPr/>
        <a:lstStyle/>
        <a:p>
          <a:endParaRPr lang="en-US"/>
        </a:p>
      </dgm:t>
    </dgm:pt>
    <dgm:pt modelId="{5446A7D9-2F17-4676-8041-2A474DED3BA3}">
      <dgm:prSet/>
      <dgm:spPr/>
      <dgm:t>
        <a:bodyPr/>
        <a:lstStyle/>
        <a:p>
          <a:r>
            <a:rPr lang="cs-CZ"/>
            <a:t>Pan Navrátil je poslanec/poslancem Parlamentu České republiky.</a:t>
          </a:r>
          <a:endParaRPr lang="en-US"/>
        </a:p>
      </dgm:t>
    </dgm:pt>
    <dgm:pt modelId="{10693B6D-F707-414C-864F-26ECF7D2F74E}" type="parTrans" cxnId="{C4470031-37AB-4F53-ADCD-B653C0414492}">
      <dgm:prSet/>
      <dgm:spPr/>
      <dgm:t>
        <a:bodyPr/>
        <a:lstStyle/>
        <a:p>
          <a:endParaRPr lang="en-US"/>
        </a:p>
      </dgm:t>
    </dgm:pt>
    <dgm:pt modelId="{5D580199-46D4-493F-A104-B6682453BBB3}" type="sibTrans" cxnId="{C4470031-37AB-4F53-ADCD-B653C0414492}">
      <dgm:prSet/>
      <dgm:spPr/>
      <dgm:t>
        <a:bodyPr/>
        <a:lstStyle/>
        <a:p>
          <a:endParaRPr lang="en-US"/>
        </a:p>
      </dgm:t>
    </dgm:pt>
    <dgm:pt modelId="{30911957-01FC-478F-A745-C357F3685B94}" type="pres">
      <dgm:prSet presAssocID="{19BBA658-42BD-44CB-8FE7-B96455AA34C2}" presName="diagram" presStyleCnt="0">
        <dgm:presLayoutVars>
          <dgm:dir/>
          <dgm:resizeHandles val="exact"/>
        </dgm:presLayoutVars>
      </dgm:prSet>
      <dgm:spPr/>
    </dgm:pt>
    <dgm:pt modelId="{C0064B77-2778-433B-B0A9-141EF67F61B4}" type="pres">
      <dgm:prSet presAssocID="{51724CEE-BC22-4137-876B-674186C25A27}" presName="node" presStyleLbl="node1" presStyleIdx="0" presStyleCnt="8">
        <dgm:presLayoutVars>
          <dgm:bulletEnabled val="1"/>
        </dgm:presLayoutVars>
      </dgm:prSet>
      <dgm:spPr/>
    </dgm:pt>
    <dgm:pt modelId="{A510EEF3-EA05-4CAF-9F2B-F94A4ED573C3}" type="pres">
      <dgm:prSet presAssocID="{9826C297-5741-4FF5-B379-3D6E3AF26969}" presName="sibTrans" presStyleCnt="0"/>
      <dgm:spPr/>
    </dgm:pt>
    <dgm:pt modelId="{53CA8218-674B-4913-BBDD-B353FE779283}" type="pres">
      <dgm:prSet presAssocID="{548F57F6-C3AE-416E-AEB8-8C12911F6F14}" presName="node" presStyleLbl="node1" presStyleIdx="1" presStyleCnt="8">
        <dgm:presLayoutVars>
          <dgm:bulletEnabled val="1"/>
        </dgm:presLayoutVars>
      </dgm:prSet>
      <dgm:spPr/>
    </dgm:pt>
    <dgm:pt modelId="{14F76EEC-F857-4D17-8117-C5FFCC9DB414}" type="pres">
      <dgm:prSet presAssocID="{56714050-31A3-4F27-8017-1D94A16C1757}" presName="sibTrans" presStyleCnt="0"/>
      <dgm:spPr/>
    </dgm:pt>
    <dgm:pt modelId="{0D74C8EB-DE20-4599-89A6-FE075FA4B382}" type="pres">
      <dgm:prSet presAssocID="{CEEA13D7-A2DF-4C96-9338-E333578BE735}" presName="node" presStyleLbl="node1" presStyleIdx="2" presStyleCnt="8">
        <dgm:presLayoutVars>
          <dgm:bulletEnabled val="1"/>
        </dgm:presLayoutVars>
      </dgm:prSet>
      <dgm:spPr/>
    </dgm:pt>
    <dgm:pt modelId="{902D0A60-509D-4F04-BAC2-C8C2E5E0ACCB}" type="pres">
      <dgm:prSet presAssocID="{8D512420-9364-4F5B-8C33-EFE1190481BC}" presName="sibTrans" presStyleCnt="0"/>
      <dgm:spPr/>
    </dgm:pt>
    <dgm:pt modelId="{BC519AF6-BE42-481F-B77A-3BD73ED00D72}" type="pres">
      <dgm:prSet presAssocID="{236C5380-A96A-4B5F-B950-DFF81F1AD325}" presName="node" presStyleLbl="node1" presStyleIdx="3" presStyleCnt="8">
        <dgm:presLayoutVars>
          <dgm:bulletEnabled val="1"/>
        </dgm:presLayoutVars>
      </dgm:prSet>
      <dgm:spPr/>
    </dgm:pt>
    <dgm:pt modelId="{C111A6F9-4371-4304-8BE5-37D3DF944ED6}" type="pres">
      <dgm:prSet presAssocID="{20765583-DB2B-49A5-BD86-435BFED903AA}" presName="sibTrans" presStyleCnt="0"/>
      <dgm:spPr/>
    </dgm:pt>
    <dgm:pt modelId="{F8E8123C-71FD-46F3-B8A7-A32543BDC160}" type="pres">
      <dgm:prSet presAssocID="{801E604D-E12F-4588-8E0B-FD94711A664B}" presName="node" presStyleLbl="node1" presStyleIdx="4" presStyleCnt="8">
        <dgm:presLayoutVars>
          <dgm:bulletEnabled val="1"/>
        </dgm:presLayoutVars>
      </dgm:prSet>
      <dgm:spPr/>
    </dgm:pt>
    <dgm:pt modelId="{0DC0FB3A-ECBA-4E38-A9FF-B67827C29ECC}" type="pres">
      <dgm:prSet presAssocID="{86B76B55-DBFD-4B13-BB55-8267A64BAF97}" presName="sibTrans" presStyleCnt="0"/>
      <dgm:spPr/>
    </dgm:pt>
    <dgm:pt modelId="{15C4C319-DF2C-4587-816F-0A0BFE781163}" type="pres">
      <dgm:prSet presAssocID="{A5284664-BC5D-4712-98F1-AE9068202D78}" presName="node" presStyleLbl="node1" presStyleIdx="5" presStyleCnt="8">
        <dgm:presLayoutVars>
          <dgm:bulletEnabled val="1"/>
        </dgm:presLayoutVars>
      </dgm:prSet>
      <dgm:spPr/>
    </dgm:pt>
    <dgm:pt modelId="{112738BA-0AE5-4AD2-9481-55FA4C3DFBA8}" type="pres">
      <dgm:prSet presAssocID="{8A711B62-A19D-4788-9942-E32235DD5974}" presName="sibTrans" presStyleCnt="0"/>
      <dgm:spPr/>
    </dgm:pt>
    <dgm:pt modelId="{37F854B6-5C0E-4B45-975E-433EE7389D21}" type="pres">
      <dgm:prSet presAssocID="{72DA2C26-F0C5-4267-A666-B361BA33DFC0}" presName="node" presStyleLbl="node1" presStyleIdx="6" presStyleCnt="8">
        <dgm:presLayoutVars>
          <dgm:bulletEnabled val="1"/>
        </dgm:presLayoutVars>
      </dgm:prSet>
      <dgm:spPr/>
    </dgm:pt>
    <dgm:pt modelId="{319047EC-F562-40F5-8A10-5927B7BB0504}" type="pres">
      <dgm:prSet presAssocID="{CAB6B72B-22FF-49C6-B5B3-90B9DBA68B84}" presName="sibTrans" presStyleCnt="0"/>
      <dgm:spPr/>
    </dgm:pt>
    <dgm:pt modelId="{93B1FA55-647F-4FC9-8665-BADC775A10FC}" type="pres">
      <dgm:prSet presAssocID="{5446A7D9-2F17-4676-8041-2A474DED3BA3}" presName="node" presStyleLbl="node1" presStyleIdx="7" presStyleCnt="8">
        <dgm:presLayoutVars>
          <dgm:bulletEnabled val="1"/>
        </dgm:presLayoutVars>
      </dgm:prSet>
      <dgm:spPr/>
    </dgm:pt>
  </dgm:ptLst>
  <dgm:cxnLst>
    <dgm:cxn modelId="{6EDBF50F-2B7D-428A-A549-9D45DF350013}" srcId="{19BBA658-42BD-44CB-8FE7-B96455AA34C2}" destId="{801E604D-E12F-4588-8E0B-FD94711A664B}" srcOrd="4" destOrd="0" parTransId="{DA2D8364-68A0-4382-9531-0379499FEDE5}" sibTransId="{86B76B55-DBFD-4B13-BB55-8267A64BAF97}"/>
    <dgm:cxn modelId="{9C65091E-5CDB-4C81-91B1-5C5A48DC6FD3}" type="presOf" srcId="{236C5380-A96A-4B5F-B950-DFF81F1AD325}" destId="{BC519AF6-BE42-481F-B77A-3BD73ED00D72}" srcOrd="0" destOrd="0" presId="urn:microsoft.com/office/officeart/2005/8/layout/default"/>
    <dgm:cxn modelId="{C4470031-37AB-4F53-ADCD-B653C0414492}" srcId="{19BBA658-42BD-44CB-8FE7-B96455AA34C2}" destId="{5446A7D9-2F17-4676-8041-2A474DED3BA3}" srcOrd="7" destOrd="0" parTransId="{10693B6D-F707-414C-864F-26ECF7D2F74E}" sibTransId="{5D580199-46D4-493F-A104-B6682453BBB3}"/>
    <dgm:cxn modelId="{33F7673A-E538-4CE3-BCD3-DB2DCB4B2A75}" srcId="{19BBA658-42BD-44CB-8FE7-B96455AA34C2}" destId="{51724CEE-BC22-4137-876B-674186C25A27}" srcOrd="0" destOrd="0" parTransId="{2DC68DA1-2635-4373-BF5F-41D167503B95}" sibTransId="{9826C297-5741-4FF5-B379-3D6E3AF26969}"/>
    <dgm:cxn modelId="{A1272040-EAC3-4D01-9DDA-7FDA8CC62EE4}" srcId="{19BBA658-42BD-44CB-8FE7-B96455AA34C2}" destId="{CEEA13D7-A2DF-4C96-9338-E333578BE735}" srcOrd="2" destOrd="0" parTransId="{8680623C-EB06-4BB2-81B6-6F1B43376890}" sibTransId="{8D512420-9364-4F5B-8C33-EFE1190481BC}"/>
    <dgm:cxn modelId="{BE74E845-EBC7-40C3-960B-B9E01ADDB7DB}" type="presOf" srcId="{72DA2C26-F0C5-4267-A666-B361BA33DFC0}" destId="{37F854B6-5C0E-4B45-975E-433EE7389D21}" srcOrd="0" destOrd="0" presId="urn:microsoft.com/office/officeart/2005/8/layout/default"/>
    <dgm:cxn modelId="{C1A04C49-793F-48D9-8DBF-DE6E4CD66495}" type="presOf" srcId="{19BBA658-42BD-44CB-8FE7-B96455AA34C2}" destId="{30911957-01FC-478F-A745-C357F3685B94}" srcOrd="0" destOrd="0" presId="urn:microsoft.com/office/officeart/2005/8/layout/default"/>
    <dgm:cxn modelId="{1257814C-1E5C-4582-AAD4-25D0227F03E5}" type="presOf" srcId="{A5284664-BC5D-4712-98F1-AE9068202D78}" destId="{15C4C319-DF2C-4587-816F-0A0BFE781163}" srcOrd="0" destOrd="0" presId="urn:microsoft.com/office/officeart/2005/8/layout/default"/>
    <dgm:cxn modelId="{B2296177-5D84-45CA-A382-B359F00D00BC}" srcId="{19BBA658-42BD-44CB-8FE7-B96455AA34C2}" destId="{72DA2C26-F0C5-4267-A666-B361BA33DFC0}" srcOrd="6" destOrd="0" parTransId="{A7763A53-63AD-4968-9351-788BD83D206B}" sibTransId="{CAB6B72B-22FF-49C6-B5B3-90B9DBA68B84}"/>
    <dgm:cxn modelId="{07C6AC89-C83F-4991-BF2D-BE5E8CCFFF6E}" srcId="{19BBA658-42BD-44CB-8FE7-B96455AA34C2}" destId="{548F57F6-C3AE-416E-AEB8-8C12911F6F14}" srcOrd="1" destOrd="0" parTransId="{A3F15472-8B97-4D59-9CB1-9793D87142CC}" sibTransId="{56714050-31A3-4F27-8017-1D94A16C1757}"/>
    <dgm:cxn modelId="{25096694-4000-40EE-AC1D-1A2C239D6ED9}" type="presOf" srcId="{801E604D-E12F-4588-8E0B-FD94711A664B}" destId="{F8E8123C-71FD-46F3-B8A7-A32543BDC160}" srcOrd="0" destOrd="0" presId="urn:microsoft.com/office/officeart/2005/8/layout/default"/>
    <dgm:cxn modelId="{814CEDA3-01DD-40F5-8245-31C2018867D8}" srcId="{19BBA658-42BD-44CB-8FE7-B96455AA34C2}" destId="{236C5380-A96A-4B5F-B950-DFF81F1AD325}" srcOrd="3" destOrd="0" parTransId="{4B10776C-2BB9-4A37-8B33-CE69ED97D1C1}" sibTransId="{20765583-DB2B-49A5-BD86-435BFED903AA}"/>
    <dgm:cxn modelId="{EEF365B6-D9EE-40FD-9BBA-7FA9AB90B675}" type="presOf" srcId="{5446A7D9-2F17-4676-8041-2A474DED3BA3}" destId="{93B1FA55-647F-4FC9-8665-BADC775A10FC}" srcOrd="0" destOrd="0" presId="urn:microsoft.com/office/officeart/2005/8/layout/default"/>
    <dgm:cxn modelId="{E6C2B5BF-1C89-4610-884E-FB4B25857398}" type="presOf" srcId="{51724CEE-BC22-4137-876B-674186C25A27}" destId="{C0064B77-2778-433B-B0A9-141EF67F61B4}" srcOrd="0" destOrd="0" presId="urn:microsoft.com/office/officeart/2005/8/layout/default"/>
    <dgm:cxn modelId="{ECE4DFC6-EBAC-4315-94F2-392E685F2574}" type="presOf" srcId="{548F57F6-C3AE-416E-AEB8-8C12911F6F14}" destId="{53CA8218-674B-4913-BBDD-B353FE779283}" srcOrd="0" destOrd="0" presId="urn:microsoft.com/office/officeart/2005/8/layout/default"/>
    <dgm:cxn modelId="{5CE49BCA-45A3-433B-85E5-51FA092ED49B}" type="presOf" srcId="{CEEA13D7-A2DF-4C96-9338-E333578BE735}" destId="{0D74C8EB-DE20-4599-89A6-FE075FA4B382}" srcOrd="0" destOrd="0" presId="urn:microsoft.com/office/officeart/2005/8/layout/default"/>
    <dgm:cxn modelId="{A0D6AFF7-344F-420E-A4DB-66116A09A43D}" srcId="{19BBA658-42BD-44CB-8FE7-B96455AA34C2}" destId="{A5284664-BC5D-4712-98F1-AE9068202D78}" srcOrd="5" destOrd="0" parTransId="{747316E1-FFAA-46B1-961E-7C3B11073C7D}" sibTransId="{8A711B62-A19D-4788-9942-E32235DD5974}"/>
    <dgm:cxn modelId="{508309EF-6248-4D61-85D7-162EBDC54DCD}" type="presParOf" srcId="{30911957-01FC-478F-A745-C357F3685B94}" destId="{C0064B77-2778-433B-B0A9-141EF67F61B4}" srcOrd="0" destOrd="0" presId="urn:microsoft.com/office/officeart/2005/8/layout/default"/>
    <dgm:cxn modelId="{2613551C-C516-4D17-89C4-25E9066F41F1}" type="presParOf" srcId="{30911957-01FC-478F-A745-C357F3685B94}" destId="{A510EEF3-EA05-4CAF-9F2B-F94A4ED573C3}" srcOrd="1" destOrd="0" presId="urn:microsoft.com/office/officeart/2005/8/layout/default"/>
    <dgm:cxn modelId="{BF9240F0-AAC2-48AC-A031-7B9FB3F729CA}" type="presParOf" srcId="{30911957-01FC-478F-A745-C357F3685B94}" destId="{53CA8218-674B-4913-BBDD-B353FE779283}" srcOrd="2" destOrd="0" presId="urn:microsoft.com/office/officeart/2005/8/layout/default"/>
    <dgm:cxn modelId="{20776C7E-9231-4433-B316-1B69EACC14CC}" type="presParOf" srcId="{30911957-01FC-478F-A745-C357F3685B94}" destId="{14F76EEC-F857-4D17-8117-C5FFCC9DB414}" srcOrd="3" destOrd="0" presId="urn:microsoft.com/office/officeart/2005/8/layout/default"/>
    <dgm:cxn modelId="{59837FA8-3333-488B-90B5-0C19668B9FCC}" type="presParOf" srcId="{30911957-01FC-478F-A745-C357F3685B94}" destId="{0D74C8EB-DE20-4599-89A6-FE075FA4B382}" srcOrd="4" destOrd="0" presId="urn:microsoft.com/office/officeart/2005/8/layout/default"/>
    <dgm:cxn modelId="{B28705EE-F778-472B-A17E-F6EC57623300}" type="presParOf" srcId="{30911957-01FC-478F-A745-C357F3685B94}" destId="{902D0A60-509D-4F04-BAC2-C8C2E5E0ACCB}" srcOrd="5" destOrd="0" presId="urn:microsoft.com/office/officeart/2005/8/layout/default"/>
    <dgm:cxn modelId="{291C34D7-1DD5-4C02-8E4D-E61CEC627459}" type="presParOf" srcId="{30911957-01FC-478F-A745-C357F3685B94}" destId="{BC519AF6-BE42-481F-B77A-3BD73ED00D72}" srcOrd="6" destOrd="0" presId="urn:microsoft.com/office/officeart/2005/8/layout/default"/>
    <dgm:cxn modelId="{885F124E-A18C-4757-AE12-D78E226E8356}" type="presParOf" srcId="{30911957-01FC-478F-A745-C357F3685B94}" destId="{C111A6F9-4371-4304-8BE5-37D3DF944ED6}" srcOrd="7" destOrd="0" presId="urn:microsoft.com/office/officeart/2005/8/layout/default"/>
    <dgm:cxn modelId="{DAE7C6D4-8BFA-4814-B795-68C19CDD39F7}" type="presParOf" srcId="{30911957-01FC-478F-A745-C357F3685B94}" destId="{F8E8123C-71FD-46F3-B8A7-A32543BDC160}" srcOrd="8" destOrd="0" presId="urn:microsoft.com/office/officeart/2005/8/layout/default"/>
    <dgm:cxn modelId="{85443D87-7A71-4E88-BC50-FEE9AEABC4E2}" type="presParOf" srcId="{30911957-01FC-478F-A745-C357F3685B94}" destId="{0DC0FB3A-ECBA-4E38-A9FF-B67827C29ECC}" srcOrd="9" destOrd="0" presId="urn:microsoft.com/office/officeart/2005/8/layout/default"/>
    <dgm:cxn modelId="{347646B7-94C8-4CF9-976D-35BEC8395773}" type="presParOf" srcId="{30911957-01FC-478F-A745-C357F3685B94}" destId="{15C4C319-DF2C-4587-816F-0A0BFE781163}" srcOrd="10" destOrd="0" presId="urn:microsoft.com/office/officeart/2005/8/layout/default"/>
    <dgm:cxn modelId="{6200952F-F742-4FD4-A8DB-E4EFC85CDE31}" type="presParOf" srcId="{30911957-01FC-478F-A745-C357F3685B94}" destId="{112738BA-0AE5-4AD2-9481-55FA4C3DFBA8}" srcOrd="11" destOrd="0" presId="urn:microsoft.com/office/officeart/2005/8/layout/default"/>
    <dgm:cxn modelId="{A972A0C3-1785-4A6C-8ABD-BB05DD365343}" type="presParOf" srcId="{30911957-01FC-478F-A745-C357F3685B94}" destId="{37F854B6-5C0E-4B45-975E-433EE7389D21}" srcOrd="12" destOrd="0" presId="urn:microsoft.com/office/officeart/2005/8/layout/default"/>
    <dgm:cxn modelId="{F572A2EF-BF23-476A-BD58-8F7F5A10FB3A}" type="presParOf" srcId="{30911957-01FC-478F-A745-C357F3685B94}" destId="{319047EC-F562-40F5-8A10-5927B7BB0504}" srcOrd="13" destOrd="0" presId="urn:microsoft.com/office/officeart/2005/8/layout/default"/>
    <dgm:cxn modelId="{64F3FB2E-42C6-4AA3-862F-C1C21C3B93F7}" type="presParOf" srcId="{30911957-01FC-478F-A745-C357F3685B94}" destId="{93B1FA55-647F-4FC9-8665-BADC775A10FC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64B77-2778-433B-B0A9-141EF67F61B4}">
      <dsp:nvSpPr>
        <dsp:cNvPr id="0" name=""/>
        <dsp:cNvSpPr/>
      </dsp:nvSpPr>
      <dsp:spPr>
        <a:xfrm>
          <a:off x="3170" y="232216"/>
          <a:ext cx="2514897" cy="15089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Je žák/žákem 9. třídy. </a:t>
          </a:r>
          <a:endParaRPr lang="en-US" sz="1900" kern="1200"/>
        </a:p>
      </dsp:txBody>
      <dsp:txXfrm>
        <a:off x="3170" y="232216"/>
        <a:ext cx="2514897" cy="1508938"/>
      </dsp:txXfrm>
    </dsp:sp>
    <dsp:sp modelId="{53CA8218-674B-4913-BBDD-B353FE779283}">
      <dsp:nvSpPr>
        <dsp:cNvPr id="0" name=""/>
        <dsp:cNvSpPr/>
      </dsp:nvSpPr>
      <dsp:spPr>
        <a:xfrm>
          <a:off x="2769557" y="232216"/>
          <a:ext cx="2514897" cy="15089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Eva je studentka/studentkou ČVUT. </a:t>
          </a:r>
          <a:endParaRPr lang="en-US" sz="1900" kern="1200"/>
        </a:p>
      </dsp:txBody>
      <dsp:txXfrm>
        <a:off x="2769557" y="232216"/>
        <a:ext cx="2514897" cy="1508938"/>
      </dsp:txXfrm>
    </dsp:sp>
    <dsp:sp modelId="{0D74C8EB-DE20-4599-89A6-FE075FA4B382}">
      <dsp:nvSpPr>
        <dsp:cNvPr id="0" name=""/>
        <dsp:cNvSpPr/>
      </dsp:nvSpPr>
      <dsp:spPr>
        <a:xfrm>
          <a:off x="5535944" y="232216"/>
          <a:ext cx="2514897" cy="15089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Petr je můj bratr/mým bratrem. </a:t>
          </a:r>
          <a:endParaRPr lang="en-US" sz="1900" kern="1200"/>
        </a:p>
      </dsp:txBody>
      <dsp:txXfrm>
        <a:off x="5535944" y="232216"/>
        <a:ext cx="2514897" cy="1508938"/>
      </dsp:txXfrm>
    </dsp:sp>
    <dsp:sp modelId="{BC519AF6-BE42-481F-B77A-3BD73ED00D72}">
      <dsp:nvSpPr>
        <dsp:cNvPr id="0" name=""/>
        <dsp:cNvSpPr/>
      </dsp:nvSpPr>
      <dsp:spPr>
        <a:xfrm>
          <a:off x="8302332" y="232216"/>
          <a:ext cx="2514897" cy="15089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Teta je kuchařka/ kuchařkou. </a:t>
          </a:r>
          <a:endParaRPr lang="en-US" sz="1900" kern="1200"/>
        </a:p>
      </dsp:txBody>
      <dsp:txXfrm>
        <a:off x="8302332" y="232216"/>
        <a:ext cx="2514897" cy="1508938"/>
      </dsp:txXfrm>
    </dsp:sp>
    <dsp:sp modelId="{F8E8123C-71FD-46F3-B8A7-A32543BDC160}">
      <dsp:nvSpPr>
        <dsp:cNvPr id="0" name=""/>
        <dsp:cNvSpPr/>
      </dsp:nvSpPr>
      <dsp:spPr>
        <a:xfrm>
          <a:off x="3170" y="1992644"/>
          <a:ext cx="2514897" cy="15089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Strýc byl ředitel/ředitelem nemocnice. </a:t>
          </a:r>
          <a:endParaRPr lang="en-US" sz="1900" kern="1200"/>
        </a:p>
      </dsp:txBody>
      <dsp:txXfrm>
        <a:off x="3170" y="1992644"/>
        <a:ext cx="2514897" cy="1508938"/>
      </dsp:txXfrm>
    </dsp:sp>
    <dsp:sp modelId="{15C4C319-DF2C-4587-816F-0A0BFE781163}">
      <dsp:nvSpPr>
        <dsp:cNvPr id="0" name=""/>
        <dsp:cNvSpPr/>
      </dsp:nvSpPr>
      <dsp:spPr>
        <a:xfrm>
          <a:off x="2769557" y="1992644"/>
          <a:ext cx="2514897" cy="15089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Kdo je prezident/prezidentem USA? </a:t>
          </a:r>
          <a:endParaRPr lang="en-US" sz="1900" kern="1200"/>
        </a:p>
      </dsp:txBody>
      <dsp:txXfrm>
        <a:off x="2769557" y="1992644"/>
        <a:ext cx="2514897" cy="1508938"/>
      </dsp:txXfrm>
    </dsp:sp>
    <dsp:sp modelId="{37F854B6-5C0E-4B45-975E-433EE7389D21}">
      <dsp:nvSpPr>
        <dsp:cNvPr id="0" name=""/>
        <dsp:cNvSpPr/>
      </dsp:nvSpPr>
      <dsp:spPr>
        <a:xfrm>
          <a:off x="5535944" y="1992644"/>
          <a:ext cx="2514897" cy="15089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Chci se stát lékařka/ lékařkou. </a:t>
          </a:r>
          <a:endParaRPr lang="en-US" sz="1900" kern="1200"/>
        </a:p>
      </dsp:txBody>
      <dsp:txXfrm>
        <a:off x="5535944" y="1992644"/>
        <a:ext cx="2514897" cy="1508938"/>
      </dsp:txXfrm>
    </dsp:sp>
    <dsp:sp modelId="{93B1FA55-647F-4FC9-8665-BADC775A10FC}">
      <dsp:nvSpPr>
        <dsp:cNvPr id="0" name=""/>
        <dsp:cNvSpPr/>
      </dsp:nvSpPr>
      <dsp:spPr>
        <a:xfrm>
          <a:off x="8302332" y="1992644"/>
          <a:ext cx="2514897" cy="15089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Pan Navrátil je poslanec/poslancem Parlamentu České republiky.</a:t>
          </a:r>
          <a:endParaRPr lang="en-US" sz="1900" kern="1200"/>
        </a:p>
      </dsp:txBody>
      <dsp:txXfrm>
        <a:off x="8302332" y="1992644"/>
        <a:ext cx="2514897" cy="1508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68AA7-C931-4C1E-A210-986A9C2B0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561510-9F2F-4A2B-965D-A51AA7CC2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C972FC-03A3-4C66-B8D0-B62465F4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62F08E-A6EA-4842-ADD1-31E92191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2151BB-D968-4E51-B0C9-5E142775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00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0F9C2-08E5-4680-B51D-4B766C6E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A3F612-D2F0-4C3C-ABDE-0E4DD7DF4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C2C9CA-414A-42D4-AD50-E40EF5E35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D8F28A-E804-4E20-94E3-91A80E8F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159E54-8272-4A16-A279-EE89ADCF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79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EDE5704-E87E-41B3-B93E-BDD84C829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3CFF31-56CF-4D14-A9FA-626B602CA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855211-9388-48F8-B8C9-12C0376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1DA501-4F72-4066-B289-113623BF2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F05E3D-CF7F-422E-ABC8-B6FCC721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86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B02F0-0690-4722-908B-76B41CDE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C1B30-7FEC-41BC-86DB-652C48E6E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64D54F-BF0C-462A-99AB-B75921963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FA536D-ACB8-4DEB-911C-268F5F0D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B747B9-EA1F-4B3B-A2E3-5AE86003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19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297522-17B2-4575-AA2D-EE31E8F81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8DE1BF-866F-4693-AAD5-276CCEFA8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B96120-AC10-4F73-BCCD-F98CF914C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1711DB-AF33-4326-9382-7BD060C52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62F78D-BD46-492C-BD93-AF04680B5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12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E3385-AFFD-4AAC-8A34-63980D8F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B32E6-F6A0-4E73-8C1D-1E63DAF48F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81A5C3-98A5-4E87-A518-53581C50B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DDFCD0-F855-46F2-9B3E-2035DE07D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F863F3-EF44-4571-A6CE-93B9062A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11A3C8-5317-409C-9C04-19473E1B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54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E6F73-0E93-4AA3-B5FB-5A25D57E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E00430-9BCF-49EF-BD8D-1892CE0DE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6659EC-6E77-4652-9FDE-7180745A6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7947C6-F17D-4829-827B-113839265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AE8A47D-83E7-41B1-8230-837A1708E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A7B311-E15D-4A53-B391-576DFD1F3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7EFD7B5-B77D-445E-81EE-B321BD9E5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C1FC528-60F8-439E-8266-0817C753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05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698FB-505A-4506-A808-6ED403C4A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FB11CF-47C4-4EC2-A037-60134B6FB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6680BB-041A-4E9E-A7F5-BD76BC0E6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A75C68-8916-46E9-907F-8441F93D8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66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FDCF8C8-4B18-4E5B-AA09-5B7211401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09D06FD-B76B-4A0A-A23B-681596CCF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AC9C99-ADDF-4093-A642-B00BA599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80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D089F-6F35-4E13-91D2-303F9CED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4F8477-FD2C-4B0E-88BB-AE247D324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913008-D4A0-4134-8B8B-EDD8C9568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AAF3D2-295B-4E70-BCA1-C078DF964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EAC96C-A2CC-4CDC-A931-660A0F1BF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E474D3-7093-4A89-B03E-0C87B3AF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5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268E3-2FFF-49D0-A07C-EA17115B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5B578F-C39B-4693-B489-919DD2692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F6EBD1-F70C-42BA-B530-DFEE2D3AB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E6A5FA-A7BD-4696-A76B-57DC1565F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F54D9E-8BE8-48F5-B4A9-499FB0B08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500FF7-5A2D-4AEA-B973-71D320536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03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68FE40-99E8-42FC-A082-29D0BE60F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83A2C1-C6F5-47A0-A5BF-20B903976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0DADE1-212E-432D-94A1-6536570E0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90C8D-F598-4DF1-8551-1ACFF8404517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05F143-2503-4ECE-9391-345D3C189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BA5C92-D7F9-4E55-96D1-08AFEF96A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52B2-DA99-4A01-AB49-DA46EE65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78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ordwall.net/cs/resource/6543600/p%C5%99edpony-s-z-vz-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1F747-0846-45CA-8509-B7F0AF1585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cs-CZ" sz="5400"/>
              <a:t>PODMĚT </a:t>
            </a:r>
            <a:br>
              <a:rPr lang="cs-CZ" sz="5400"/>
            </a:br>
            <a:r>
              <a:rPr lang="cs-CZ" sz="5400"/>
              <a:t>PŘÍSUDEK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BEE6AE-45CA-40F0-924B-F52821D4D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8D9F56-1512-618F-B983-1B08332809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47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27470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BAFD176-D4C4-45B9-8D6E-C25F94C5C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6CB3C9-33C8-4F53-A06E-28F3D0987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434101"/>
            <a:ext cx="9552448" cy="1232750"/>
          </a:xfrm>
        </p:spPr>
        <p:txBody>
          <a:bodyPr anchor="b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PROCVIČOVÁNÍ PRAVOPISU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5B2D6B-877E-4599-A643-756FB8601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1676579"/>
            <a:ext cx="1062763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6">
            <a:extLst>
              <a:ext uri="{FF2B5EF4-FFF2-40B4-BE49-F238E27FC236}">
                <a16:creationId xmlns:a16="http://schemas.microsoft.com/office/drawing/2014/main" id="{9514E575-433A-4266-8C2D-C2BD62D81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938535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C58568-3A38-4EC5-98D3-E0570993D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19" y="2919937"/>
            <a:ext cx="6513701" cy="3341164"/>
          </a:xfrm>
        </p:spPr>
        <p:txBody>
          <a:bodyPr>
            <a:normAutofit/>
          </a:bodyPr>
          <a:lstStyle/>
          <a:p>
            <a:r>
              <a:rPr lang="cs-CZ" sz="2400" dirty="0"/>
              <a:t>a) správa / zpráva </a:t>
            </a:r>
          </a:p>
          <a:p>
            <a:r>
              <a:rPr lang="cs-CZ" sz="2400" dirty="0"/>
              <a:t>b) svolit / zvolit </a:t>
            </a:r>
          </a:p>
          <a:p>
            <a:r>
              <a:rPr lang="cs-CZ" sz="2400" dirty="0"/>
              <a:t>c) slít / zlít </a:t>
            </a:r>
          </a:p>
          <a:p>
            <a:endParaRPr lang="cs-CZ" sz="16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hlinkClick r:id="rId2"/>
              </a:rPr>
              <a:t>PŘEDPONY S-, Z-, VZ- - Třídění skupin (wordwall.net)</a:t>
            </a:r>
            <a:endParaRPr lang="cs-CZ" sz="2400" dirty="0"/>
          </a:p>
        </p:txBody>
      </p:sp>
      <p:pic>
        <p:nvPicPr>
          <p:cNvPr id="7" name="Graphic 6" descr="Presentation with Checklist">
            <a:extLst>
              <a:ext uri="{FF2B5EF4-FFF2-40B4-BE49-F238E27FC236}">
                <a16:creationId xmlns:a16="http://schemas.microsoft.com/office/drawing/2014/main" id="{14F22A80-6EDC-8F0C-DD66-958B7BCD68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72457" y="3013658"/>
            <a:ext cx="2762517" cy="276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35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08E85-726F-498A-81F0-079290737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A JEHO DRUHY: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EFC2B9-33AC-4448-92A8-5DC3CC0CD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podmět vyjádřený </a:t>
            </a:r>
            <a:r>
              <a:rPr lang="cs-CZ" dirty="0"/>
              <a:t>– </a:t>
            </a:r>
            <a:r>
              <a:rPr lang="cs-CZ" u="sng" dirty="0">
                <a:solidFill>
                  <a:srgbClr val="FF0000"/>
                </a:solidFill>
              </a:rPr>
              <a:t>Diváci </a:t>
            </a:r>
            <a:r>
              <a:rPr lang="cs-CZ" dirty="0"/>
              <a:t>čekali netrpělivě na zahájení hudebního festivalu. </a:t>
            </a:r>
          </a:p>
          <a:p>
            <a:r>
              <a:rPr lang="cs-CZ" b="1" dirty="0"/>
              <a:t>b) podmět nevyjádřený </a:t>
            </a:r>
            <a:r>
              <a:rPr lang="cs-CZ" dirty="0"/>
              <a:t>– Píšu domácí úkol </a:t>
            </a:r>
            <a:r>
              <a:rPr lang="cs-CZ" dirty="0">
                <a:solidFill>
                  <a:srgbClr val="FF0000"/>
                </a:solidFill>
              </a:rPr>
              <a:t>(já</a:t>
            </a:r>
            <a:r>
              <a:rPr lang="cs-CZ" dirty="0"/>
              <a:t>). Jedeme na dovolenou (</a:t>
            </a:r>
            <a:r>
              <a:rPr lang="cs-CZ" dirty="0">
                <a:solidFill>
                  <a:srgbClr val="FF0000"/>
                </a:solidFill>
              </a:rPr>
              <a:t>my</a:t>
            </a:r>
            <a:r>
              <a:rPr lang="cs-CZ" dirty="0"/>
              <a:t>). </a:t>
            </a:r>
          </a:p>
          <a:p>
            <a:r>
              <a:rPr lang="cs-CZ" b="1" dirty="0"/>
              <a:t>c) podmět všeobecný </a:t>
            </a:r>
            <a:r>
              <a:rPr lang="cs-CZ" dirty="0"/>
              <a:t>– Psali o tom v novinách. Otevřeli nový obchod. </a:t>
            </a:r>
          </a:p>
          <a:p>
            <a:pPr marL="0" indent="0">
              <a:buNone/>
            </a:pPr>
            <a:r>
              <a:rPr lang="cs-CZ" i="1" dirty="0"/>
              <a:t>Děj se týká více lidí, které neumíme přesně pojmenovat. Podmět sice není blíže určený, ale je osobní.</a:t>
            </a:r>
          </a:p>
        </p:txBody>
      </p:sp>
    </p:spTree>
    <p:extLst>
      <p:ext uri="{BB962C8B-B14F-4D97-AF65-F5344CB8AC3E}">
        <p14:creationId xmlns:p14="http://schemas.microsoft.com/office/powerpoint/2010/main" val="315378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7A4E9-9124-4AEF-9D61-BA927EE8A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>
                <a:solidFill>
                  <a:srgbClr val="FF0000"/>
                </a:solidFill>
              </a:rPr>
              <a:t>Rozhodni, ve  kterých větách se jedná o  podmět všeobecný, a poté změň všeobecný podmět v podmět vyjádřený. Urči druhy podmětů ve zbylých větách.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F49618-4E1C-47DC-8E02-7CA0576A7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a) Ve Stavovském divadle hrají Čapkovu Bílou nemoc. </a:t>
            </a:r>
          </a:p>
          <a:p>
            <a:r>
              <a:rPr lang="cs-CZ" dirty="0"/>
              <a:t>b) Nahlásili jste změnu bydliště třídnímu učiteli? </a:t>
            </a:r>
          </a:p>
          <a:p>
            <a:r>
              <a:rPr lang="cs-CZ" dirty="0"/>
              <a:t>c) Na farmářském trhu prodávají nejrůznější druhy zeleniny a ovoce.</a:t>
            </a:r>
          </a:p>
          <a:p>
            <a:r>
              <a:rPr lang="cs-CZ" dirty="0"/>
              <a:t>d) V této firmě pracují dělníci a dělnice na dvě směny. </a:t>
            </a:r>
          </a:p>
          <a:p>
            <a:r>
              <a:rPr lang="cs-CZ" dirty="0"/>
              <a:t>e) Česká televize vysílá přenos z mistrovství Evropy v lehké atletice.</a:t>
            </a:r>
          </a:p>
        </p:txBody>
      </p:sp>
      <p:sp>
        <p:nvSpPr>
          <p:cNvPr id="4" name="Šipka: doleva 3">
            <a:extLst>
              <a:ext uri="{FF2B5EF4-FFF2-40B4-BE49-F238E27FC236}">
                <a16:creationId xmlns:a16="http://schemas.microsoft.com/office/drawing/2014/main" id="{F31D45D8-7108-4843-965C-BE6C02609409}"/>
              </a:ext>
            </a:extLst>
          </p:cNvPr>
          <p:cNvSpPr/>
          <p:nvPr/>
        </p:nvSpPr>
        <p:spPr>
          <a:xfrm>
            <a:off x="8859915" y="2388092"/>
            <a:ext cx="1242873" cy="310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leva 4">
            <a:extLst>
              <a:ext uri="{FF2B5EF4-FFF2-40B4-BE49-F238E27FC236}">
                <a16:creationId xmlns:a16="http://schemas.microsoft.com/office/drawing/2014/main" id="{32101E9E-4066-43BB-B1CB-5D0438D528C4}"/>
              </a:ext>
            </a:extLst>
          </p:cNvPr>
          <p:cNvSpPr/>
          <p:nvPr/>
        </p:nvSpPr>
        <p:spPr>
          <a:xfrm>
            <a:off x="10732363" y="3429000"/>
            <a:ext cx="1242873" cy="310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11CCC2-4A7C-4C39-9AEA-E74B5E8FA637}"/>
              </a:ext>
            </a:extLst>
          </p:cNvPr>
          <p:cNvSpPr txBox="1"/>
          <p:nvPr/>
        </p:nvSpPr>
        <p:spPr>
          <a:xfrm>
            <a:off x="8859915" y="2920753"/>
            <a:ext cx="187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p. nevyjádřený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0AB4BE-28F0-4167-8961-55561988446B}"/>
              </a:ext>
            </a:extLst>
          </p:cNvPr>
          <p:cNvSpPr txBox="1"/>
          <p:nvPr/>
        </p:nvSpPr>
        <p:spPr>
          <a:xfrm>
            <a:off x="9166564" y="3910900"/>
            <a:ext cx="187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dělníci a dělnice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A5A6496-CD8B-45AD-8F8E-B072D10482F3}"/>
              </a:ext>
            </a:extLst>
          </p:cNvPr>
          <p:cNvSpPr txBox="1"/>
          <p:nvPr/>
        </p:nvSpPr>
        <p:spPr>
          <a:xfrm>
            <a:off x="9083336" y="4859265"/>
            <a:ext cx="187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televize</a:t>
            </a:r>
          </a:p>
        </p:txBody>
      </p:sp>
    </p:spTree>
    <p:extLst>
      <p:ext uri="{BB962C8B-B14F-4D97-AF65-F5344CB8AC3E}">
        <p14:creationId xmlns:p14="http://schemas.microsoft.com/office/powerpoint/2010/main" val="258080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0368D-0C67-4E24-85C9-E3E4866C1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584"/>
          </a:xfrm>
        </p:spPr>
        <p:txBody>
          <a:bodyPr/>
          <a:lstStyle/>
          <a:p>
            <a:r>
              <a:rPr lang="cs-CZ" b="1" dirty="0"/>
              <a:t>Přísudek a jeho druhy: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8C02A-F807-49B1-A711-476D78696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21" y="1109710"/>
            <a:ext cx="10945427" cy="55396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a) přísudek slovesný jednoduchý, který je vyjádřen jednoduchým či složeným určitým tvarem plnovýznamového slovesa </a:t>
            </a:r>
          </a:p>
          <a:p>
            <a:pPr marL="0" indent="0">
              <a:buNone/>
            </a:pPr>
            <a:r>
              <a:rPr lang="cs-CZ" sz="2400" dirty="0"/>
              <a:t>Rodiče vstávají v šest hodin. Dnes se budu učit chemii. Máme uklizeno.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b) přísudek slovesný složený, který se vyjadřuje: </a:t>
            </a:r>
          </a:p>
          <a:p>
            <a:pPr marL="0" indent="0">
              <a:buNone/>
            </a:pPr>
            <a:r>
              <a:rPr lang="cs-CZ" sz="2400" b="1" dirty="0"/>
              <a:t>– určitým tvarem modálního slovesa (moci/moct, smět, chtít, muset, mít [povinnost]) a infinitivem plnovýznamového slovesa </a:t>
            </a:r>
          </a:p>
          <a:p>
            <a:pPr marL="0" indent="0">
              <a:buNone/>
            </a:pPr>
            <a:r>
              <a:rPr lang="cs-CZ" sz="2400" dirty="0"/>
              <a:t>Bratr chce jít večer do kina. Zítra mám doprovodit bratra do školky.);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– určitým tvarem fázového slovesa (začít, přestat, zůstat) a infinitivem plnovýznamového slovesa </a:t>
            </a:r>
          </a:p>
          <a:p>
            <a:pPr marL="0" indent="0">
              <a:buNone/>
            </a:pPr>
            <a:r>
              <a:rPr lang="cs-CZ" sz="2400" dirty="0"/>
              <a:t>Martin začne pracovat u jiné firmy. Edita zůstane bydlet u babičky.</a:t>
            </a:r>
          </a:p>
          <a:p>
            <a:pPr marL="0" indent="0">
              <a:buNone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965749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7A1CE-EBA4-7D24-5A4F-FF8440D7C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Přísudek a jeho druhy: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4FD68-E0DA-8011-4737-A4EB3971D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c) přísudek jmenný se sponou</a:t>
            </a:r>
            <a:r>
              <a:rPr lang="cs-CZ" sz="2800" dirty="0"/>
              <a:t>, který je tvořen určitým tvarem sponového slovesa (být, bývat, stát se, stávat se, mít) a  podstatným jménem, přídavným jménem, zájmenem nebo číslovkou </a:t>
            </a:r>
          </a:p>
          <a:p>
            <a:pPr marL="0" indent="0">
              <a:buNone/>
            </a:pPr>
            <a:r>
              <a:rPr lang="cs-CZ" sz="2800" dirty="0"/>
              <a:t>Stanu se žákem střední školy. Květiny jsou nádherné. Babička bývala knihovnicí. </a:t>
            </a:r>
          </a:p>
          <a:p>
            <a:pPr marL="0" indent="0">
              <a:buNone/>
            </a:pPr>
            <a:r>
              <a:rPr lang="cs-CZ" sz="2800" b="1" dirty="0"/>
              <a:t>Přísudek jmenný může být i beze spony </a:t>
            </a:r>
            <a:r>
              <a:rPr lang="cs-CZ" sz="2800" dirty="0"/>
              <a:t>– Východ vlevo. Všude dobře, doma nejlépe. Sliby chyby. Krtek – nepřítel zahrady.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dirty="0"/>
              <a:t>POZOR: Sloveso být se může stát plnovýznamovým, jestliže je použito ve významu existovat (Ve škole je výstavka minerálů.). V tomto případě se jedná o slovesný přísudek.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65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42BFC-3EF2-AD4F-51A8-54D1D9CDF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7AD0D7E-F881-DDFD-EFC9-33389F738F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4888"/>
          <a:stretch/>
        </p:blipFill>
        <p:spPr>
          <a:xfrm>
            <a:off x="310213" y="1751614"/>
            <a:ext cx="11808099" cy="3222320"/>
          </a:xfr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5DC9C227-15EA-1778-2580-C21D4E79F8CB}"/>
              </a:ext>
            </a:extLst>
          </p:cNvPr>
          <p:cNvSpPr/>
          <p:nvPr/>
        </p:nvSpPr>
        <p:spPr>
          <a:xfrm>
            <a:off x="6400800" y="2692958"/>
            <a:ext cx="3114989" cy="3315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E808635-D682-91B5-DB57-4B66ABBC24EE}"/>
              </a:ext>
            </a:extLst>
          </p:cNvPr>
          <p:cNvSpPr/>
          <p:nvPr/>
        </p:nvSpPr>
        <p:spPr>
          <a:xfrm>
            <a:off x="379445" y="3053798"/>
            <a:ext cx="3114989" cy="3315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8DB316E-8C91-DE3A-6455-088BB1B2555B}"/>
              </a:ext>
            </a:extLst>
          </p:cNvPr>
          <p:cNvSpPr/>
          <p:nvPr/>
        </p:nvSpPr>
        <p:spPr>
          <a:xfrm>
            <a:off x="6323045" y="3370430"/>
            <a:ext cx="4463143" cy="3315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E9159B1-769E-6299-37B2-EA4C113DA9EC}"/>
              </a:ext>
            </a:extLst>
          </p:cNvPr>
          <p:cNvSpPr/>
          <p:nvPr/>
        </p:nvSpPr>
        <p:spPr>
          <a:xfrm>
            <a:off x="379445" y="3772227"/>
            <a:ext cx="3114989" cy="3315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592D896-8900-74BB-BF79-96720E4BBA12}"/>
              </a:ext>
            </a:extLst>
          </p:cNvPr>
          <p:cNvSpPr/>
          <p:nvPr/>
        </p:nvSpPr>
        <p:spPr>
          <a:xfrm>
            <a:off x="6400800" y="4127150"/>
            <a:ext cx="5717512" cy="3315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B6B82CBC-BCEC-C8CC-0597-6AA63B5A32C7}"/>
              </a:ext>
            </a:extLst>
          </p:cNvPr>
          <p:cNvSpPr/>
          <p:nvPr/>
        </p:nvSpPr>
        <p:spPr>
          <a:xfrm>
            <a:off x="379445" y="4490656"/>
            <a:ext cx="5844073" cy="3315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51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42E4335-A2B3-2246-8BAB-F329A30A7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151" y="2455761"/>
            <a:ext cx="10726739" cy="160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41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4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6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211004-D1A4-2417-C5A9-FBC72C8DE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cs-CZ" sz="4000"/>
              <a:t>Vyber vhodné vyjádření. </a:t>
            </a:r>
          </a:p>
        </p:txBody>
      </p:sp>
      <p:graphicFrame>
        <p:nvGraphicFramePr>
          <p:cNvPr id="27" name="Zástupný obsah 2">
            <a:extLst>
              <a:ext uri="{FF2B5EF4-FFF2-40B4-BE49-F238E27FC236}">
                <a16:creationId xmlns:a16="http://schemas.microsoft.com/office/drawing/2014/main" id="{545046BD-0ED0-0C74-A692-99CBB4848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957478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58219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486</Words>
  <Application>Microsoft Office PowerPoint</Application>
  <PresentationFormat>Širokoúhlá obrazovka</PresentationFormat>
  <Paragraphs>49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PODMĚT  PŘÍSUDEK</vt:lpstr>
      <vt:lpstr>PROCVIČOVÁNÍ PRAVOPISU</vt:lpstr>
      <vt:lpstr>PODMĚT A JEHO DRUHY:</vt:lpstr>
      <vt:lpstr>Rozhodni, ve  kterých větách se jedná o  podmět všeobecný, a poté změň všeobecný podmět v podmět vyjádřený. Urči druhy podmětů ve zbylých větách. </vt:lpstr>
      <vt:lpstr>Přísudek a jeho druhy:</vt:lpstr>
      <vt:lpstr>Přísudek a jeho druhy:</vt:lpstr>
      <vt:lpstr>PROCVIČOVÁNÍ</vt:lpstr>
      <vt:lpstr>Prezentace aplikace PowerPoint</vt:lpstr>
      <vt:lpstr>Vyber vhodné vyjádření.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PODMĚT  PŘÍSUDEK</dc:title>
  <dc:creator>Smetanová, Jana</dc:creator>
  <cp:lastModifiedBy>Smetanová, Jana</cp:lastModifiedBy>
  <cp:revision>3</cp:revision>
  <dcterms:created xsi:type="dcterms:W3CDTF">2023-02-23T19:03:45Z</dcterms:created>
  <dcterms:modified xsi:type="dcterms:W3CDTF">2025-02-18T09:41:20Z</dcterms:modified>
</cp:coreProperties>
</file>