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A2B7C5-24D4-44A7-B0BE-4CA11D28F9BE}" v="1" dt="2025-03-07T07:26:19.7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vlátová, Kateřina" userId="ac01f4b1-21d4-4382-b6da-1ecbf5dd29b2" providerId="ADAL" clId="{B8A2B7C5-24D4-44A7-B0BE-4CA11D28F9BE}"/>
    <pc:docChg chg="custSel addSld modSld">
      <pc:chgData name="Havlátová, Kateřina" userId="ac01f4b1-21d4-4382-b6da-1ecbf5dd29b2" providerId="ADAL" clId="{B8A2B7C5-24D4-44A7-B0BE-4CA11D28F9BE}" dt="2025-03-07T07:35:46.098" v="499" actId="478"/>
      <pc:docMkLst>
        <pc:docMk/>
      </pc:docMkLst>
      <pc:sldChg chg="modSp mod">
        <pc:chgData name="Havlátová, Kateřina" userId="ac01f4b1-21d4-4382-b6da-1ecbf5dd29b2" providerId="ADAL" clId="{B8A2B7C5-24D4-44A7-B0BE-4CA11D28F9BE}" dt="2025-03-07T07:09:11.022" v="484" actId="20577"/>
        <pc:sldMkLst>
          <pc:docMk/>
          <pc:sldMk cId="2120014544" sldId="262"/>
        </pc:sldMkLst>
        <pc:spChg chg="mod">
          <ac:chgData name="Havlátová, Kateřina" userId="ac01f4b1-21d4-4382-b6da-1ecbf5dd29b2" providerId="ADAL" clId="{B8A2B7C5-24D4-44A7-B0BE-4CA11D28F9BE}" dt="2025-03-07T07:09:11.022" v="484" actId="20577"/>
          <ac:spMkLst>
            <pc:docMk/>
            <pc:sldMk cId="2120014544" sldId="262"/>
            <ac:spMk id="3" creationId="{182050F0-F65E-D2C2-3545-7755D55A8499}"/>
          </ac:spMkLst>
        </pc:spChg>
      </pc:sldChg>
      <pc:sldChg chg="addSp delSp modSp new mod setBg setClrOvrMap">
        <pc:chgData name="Havlátová, Kateřina" userId="ac01f4b1-21d4-4382-b6da-1ecbf5dd29b2" providerId="ADAL" clId="{B8A2B7C5-24D4-44A7-B0BE-4CA11D28F9BE}" dt="2025-03-07T07:35:46.098" v="499" actId="478"/>
        <pc:sldMkLst>
          <pc:docMk/>
          <pc:sldMk cId="3699921436" sldId="263"/>
        </pc:sldMkLst>
        <pc:spChg chg="del mod">
          <ac:chgData name="Havlátová, Kateřina" userId="ac01f4b1-21d4-4382-b6da-1ecbf5dd29b2" providerId="ADAL" clId="{B8A2B7C5-24D4-44A7-B0BE-4CA11D28F9BE}" dt="2025-03-07T07:35:46.098" v="499" actId="478"/>
          <ac:spMkLst>
            <pc:docMk/>
            <pc:sldMk cId="3699921436" sldId="263"/>
            <ac:spMk id="2" creationId="{166982D1-166F-2C03-5FC9-E007AA3AD312}"/>
          </ac:spMkLst>
        </pc:spChg>
        <pc:spChg chg="mod">
          <ac:chgData name="Havlátová, Kateřina" userId="ac01f4b1-21d4-4382-b6da-1ecbf5dd29b2" providerId="ADAL" clId="{B8A2B7C5-24D4-44A7-B0BE-4CA11D28F9BE}" dt="2025-03-07T07:35:38.609" v="497" actId="1076"/>
          <ac:spMkLst>
            <pc:docMk/>
            <pc:sldMk cId="3699921436" sldId="263"/>
            <ac:spMk id="3" creationId="{BA7153EF-58F3-411B-6308-11279005715A}"/>
          </ac:spMkLst>
        </pc:spChg>
        <pc:spChg chg="add">
          <ac:chgData name="Havlátová, Kateřina" userId="ac01f4b1-21d4-4382-b6da-1ecbf5dd29b2" providerId="ADAL" clId="{B8A2B7C5-24D4-44A7-B0BE-4CA11D28F9BE}" dt="2025-03-07T07:35:25.893" v="493" actId="26606"/>
          <ac:spMkLst>
            <pc:docMk/>
            <pc:sldMk cId="3699921436" sldId="263"/>
            <ac:spMk id="3079" creationId="{71B2258F-86CA-4D4D-8270-BC05FCDEBFB3}"/>
          </ac:spMkLst>
        </pc:spChg>
        <pc:picChg chg="add mod ord">
          <ac:chgData name="Havlátová, Kateřina" userId="ac01f4b1-21d4-4382-b6da-1ecbf5dd29b2" providerId="ADAL" clId="{B8A2B7C5-24D4-44A7-B0BE-4CA11D28F9BE}" dt="2025-03-07T07:35:25.893" v="493" actId="26606"/>
          <ac:picMkLst>
            <pc:docMk/>
            <pc:sldMk cId="3699921436" sldId="263"/>
            <ac:picMk id="3074" creationId="{E7D48CF8-C537-0E2C-6483-9334758177E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F93114-7CA9-D085-9DFD-1570B2CFD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A2399A-745A-00D0-8DD7-9946DC907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1A88200-27E9-1E42-A38A-AC2A11EE0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B097CB-895C-C8F8-5120-144706966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BCC6B9-A247-2E49-C246-AED4DADAC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44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29182D-66A9-C23C-753B-A1FE3786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66070EC-00FC-8A03-B436-FC1569745A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1035A6-B252-8661-9239-00DF4234A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EF5F499-0B71-9688-86AC-CEDA269D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E0690C-DF7C-B6B5-234A-A4B074544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07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5EEAE4C-D3FB-045C-8093-697261EAF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EFEE0E-30B8-747C-E810-34FC1158C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DF1AA6-5105-EAA9-EB82-90B7F3DB6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224689-305D-0BF2-858B-CF0006822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A21DD8E-283E-BE0A-8872-1505506C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221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F737F-6368-8403-4AC8-0DCB67AE7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FCA2B-B164-FCD7-8C3F-34EABDA1A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7F7365-2DE8-80EF-CCDF-0D181C261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B5FBAC-7441-4994-8709-9CC614953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DF559B-19C1-AFC6-046E-CEE9B493A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117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65FA17-4E8A-D5A9-21FC-EB347F47F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3B89D1-D24D-19BF-3721-CF2A069CC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FCDC6F-7771-B247-5AA8-FA5E15A26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5929D4-1AD0-B8E0-FCA0-F37E0125A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915B4E-C759-2EFB-8030-0038E272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2F3A4-61EC-B490-B591-3B8F25EE7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2CFA10-673B-9BC1-BE58-CBE34BBA0B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74D112-BA86-6AB6-5290-F8CCD7AC0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3D0C5AB-2A85-E3C5-2F88-DF3F16C79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3C9AFF-0732-B2B5-857E-14BE35449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F90D566-ED67-2302-538B-41267AD7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81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7C40F5-0E99-CF2F-F443-2519E2241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F7D4BC-C1F9-3695-43A1-3A8E1BFC4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3C91917-9EFE-FBFC-B452-00ABCAF997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79901C7-83FD-6BBE-92C9-BF790522F1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4E78126-F56B-5B35-E648-4160CA298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DE44CD5-F70A-97D5-DBE3-3AAE41FB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E6F4E22-EA00-17A5-45FD-534044F2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34DB68-BC7B-A8B6-5CA7-65F3B98A6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218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4D519F-40A4-5D2D-6B91-1A68006E5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58F443D-4926-86A8-EABC-5389CE845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0B97031-DC89-A427-AE93-CE26A9395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D26D0CD-FA21-E16A-000D-342C70372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28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0E2D5E-2A5C-872F-6D28-E574F5069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37300FD-62F6-686D-72A5-30FAE7883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5076CBD-A7C1-FB6D-1A45-14877FDAE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443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90361-E050-1E26-26BE-FA973601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B62FD7-CECC-D806-89E2-EFC641D990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E0C4E1C-4145-4BE0-CD7F-E6049FA5E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3BC514C-4DB0-0D7C-EC19-647E9AA8A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2EFDD8-1FE2-97CC-EFDF-051467D6B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43E059-53A3-0B76-21B0-02CFFE42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161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F10172-06AC-DBAD-558F-BDC210BC2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6E2461E-81C3-67DD-A5F0-A4A6EE5E06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6B131C5-D1D2-7935-4756-3A29745E0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2B2249-340D-521C-3795-99C7FD47A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EA84CE-C57F-C069-C8F3-E201B37BF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0369E12-B033-892F-C8D0-EBE81516C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07F9D3E-27FF-E5EC-B7F1-3E23DF8ED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AE6D6DE-067A-3D7E-BE03-01989FAE8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35E255-CB98-645C-25C5-C3D2E5DB2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A15BD7-CF7F-4DED-93B8-D3278D05D1E9}" type="datetimeFigureOut">
              <a:rPr lang="cs-CZ" smtClean="0"/>
              <a:t>06.03.2025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02BE39-FB74-62BE-05A0-DCA3EF5773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591B26-92F6-78E1-991F-CFAA55754E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224042-96BD-4DE1-931B-BBC0A14565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23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avne-dny.cz/episode/773926/den-kdy-byl-zahajen-norimbersky-proces-20-listopad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ordwall.net/cs/resource/88064054/evropa-a-zm%c4%9bny-ve-sv%c4%9bt%c4%9b-po-2sv%c4%9btov%c3%a9-v%c3%a1lce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E27C76-C98C-BF94-24AD-4528717246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POVÁLEČNÉ ROZDĚLENÍ EVROPY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9A2A09-0A5C-BC38-398E-C55A81A7B3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cs-CZ" dirty="0"/>
              <a:t>43. hodina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2427579-6E90-4BCC-2C6E-F864B42D426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362" r="15813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80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ostupimská dohoda – Wikipedie">
            <a:extLst>
              <a:ext uri="{FF2B5EF4-FFF2-40B4-BE49-F238E27FC236}">
                <a16:creationId xmlns:a16="http://schemas.microsoft.com/office/drawing/2014/main" id="{B8DCC174-9BD5-3DA1-A4F3-33E0097B9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86"/>
          <a:stretch/>
        </p:blipFill>
        <p:spPr bwMode="auto">
          <a:xfrm>
            <a:off x="1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89396A-099B-0CC1-FB4C-660D2D568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209550"/>
            <a:ext cx="4422265" cy="2486588"/>
          </a:xfrm>
        </p:spPr>
        <p:txBody>
          <a:bodyPr>
            <a:normAutofit/>
          </a:bodyPr>
          <a:lstStyle/>
          <a:p>
            <a:pPr algn="ctr"/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JEDNÁNÍ O ROZDĚLENÍ SVĚTA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13DC34-6CE2-D697-33F4-D19C9169C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1927" y="2592371"/>
            <a:ext cx="4422265" cy="4056079"/>
          </a:xfrm>
        </p:spPr>
        <p:txBody>
          <a:bodyPr>
            <a:normAutofit/>
          </a:bodyPr>
          <a:lstStyle/>
          <a:p>
            <a:r>
              <a:rPr lang="cs-CZ" sz="2400" dirty="0"/>
              <a:t>jednalo se už v průběhu války – viz konference – Teheránská, Jaltská a poslední červenec 1945 v Postupimi</a:t>
            </a:r>
          </a:p>
          <a:p>
            <a:r>
              <a:rPr lang="cs-CZ" sz="2400" dirty="0"/>
              <a:t>Velká trojka – zástupci SSSR, VB, USA</a:t>
            </a:r>
          </a:p>
          <a:p>
            <a:r>
              <a:rPr lang="cs-CZ" sz="2400" dirty="0"/>
              <a:t>jednání především o poválečném uspořádání Evropy, Německa a nastavení nových poválečných hranic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4689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3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92B2EF-07A5-A847-1135-8D7D9B38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779" y="640080"/>
            <a:ext cx="6927451" cy="1481328"/>
          </a:xfrm>
        </p:spPr>
        <p:txBody>
          <a:bodyPr anchor="b">
            <a:normAutofit/>
          </a:bodyPr>
          <a:lstStyle/>
          <a:p>
            <a:pPr algn="ctr"/>
            <a:r>
              <a:rPr lang="cs-CZ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A VÝSLEDKY JEDNÁNÍ</a:t>
            </a:r>
          </a:p>
        </p:txBody>
      </p:sp>
      <p:sp>
        <p:nvSpPr>
          <p:cNvPr id="16" name="sketch line">
            <a:extLst>
              <a:ext uri="{FF2B5EF4-FFF2-40B4-BE49-F238E27FC236}">
                <a16:creationId xmlns:a16="http://schemas.microsoft.com/office/drawing/2014/main" id="{71877DBC-BB60-40F0-AC93-2ACDBAAE60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05CDE-3431-EC6E-F7AF-9E04F3366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582" y="2474934"/>
            <a:ext cx="7306433" cy="4227524"/>
          </a:xfrm>
        </p:spPr>
        <p:txBody>
          <a:bodyPr anchor="t">
            <a:noAutofit/>
          </a:bodyPr>
          <a:lstStyle/>
          <a:p>
            <a:r>
              <a:rPr lang="cs-CZ" sz="2200" dirty="0"/>
              <a:t>Německo a Berlín se rozdělí na </a:t>
            </a:r>
            <a:r>
              <a:rPr lang="cs-CZ" sz="2200" b="1" dirty="0"/>
              <a:t>4 okupační pásma </a:t>
            </a:r>
            <a:r>
              <a:rPr lang="cs-CZ" sz="2200" dirty="0"/>
              <a:t>– každé pod správu a kontrolu jednoho z následujících států </a:t>
            </a:r>
          </a:p>
          <a:p>
            <a:pPr lvl="1"/>
            <a:r>
              <a:rPr lang="cs-CZ" sz="2000" dirty="0"/>
              <a:t>SSSR</a:t>
            </a:r>
          </a:p>
          <a:p>
            <a:pPr lvl="1"/>
            <a:r>
              <a:rPr lang="cs-CZ" sz="2000" dirty="0"/>
              <a:t>USA</a:t>
            </a:r>
          </a:p>
          <a:p>
            <a:pPr lvl="1"/>
            <a:r>
              <a:rPr lang="cs-CZ" sz="2000" dirty="0"/>
              <a:t>VB</a:t>
            </a:r>
          </a:p>
          <a:p>
            <a:pPr lvl="1"/>
            <a:r>
              <a:rPr lang="cs-CZ" sz="2000" dirty="0"/>
              <a:t>FRANCIE</a:t>
            </a:r>
          </a:p>
          <a:p>
            <a:r>
              <a:rPr lang="cs-CZ" sz="2200" dirty="0"/>
              <a:t>nová hranice mezi Německem a Polskem – Polsko získalo území na úkor Německa</a:t>
            </a:r>
          </a:p>
          <a:p>
            <a:r>
              <a:rPr lang="cs-CZ" sz="2200" dirty="0"/>
              <a:t>SSSR získal část východního Polska a pobaltské republiky</a:t>
            </a:r>
          </a:p>
          <a:p>
            <a:r>
              <a:rPr lang="cs-CZ" sz="2200" dirty="0"/>
              <a:t>schválen také odsun </a:t>
            </a:r>
            <a:r>
              <a:rPr lang="cs-CZ" sz="2200" dirty="0" err="1"/>
              <a:t>němec</a:t>
            </a:r>
            <a:r>
              <a:rPr lang="cs-CZ" sz="2200" dirty="0"/>
              <a:t>. obyvatel z ČSR, Polska a Maďarska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277626B-AB26-81D4-D2C2-122A5DE4EC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635" r="2" b="1507"/>
          <a:stretch/>
        </p:blipFill>
        <p:spPr>
          <a:xfrm>
            <a:off x="7342230" y="259080"/>
            <a:ext cx="484977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39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0F0FE-D1ED-D2BB-36D2-92C16284F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4 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0DC472-9A8F-5CF7-8240-59E6182C51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týkající se Německa</a:t>
            </a:r>
          </a:p>
          <a:p>
            <a:r>
              <a:rPr lang="cs-CZ" dirty="0"/>
              <a:t>4 D: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cs-CZ" dirty="0"/>
              <a:t>DEMILITARIZACE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cs-CZ" dirty="0"/>
              <a:t>DENACIFIKACE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cs-CZ" dirty="0"/>
              <a:t>DEMOKRATIZACE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cs-CZ" dirty="0"/>
              <a:t>DEKARTELIZACE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A1B0E9-AE76-1FE2-A369-0C0CDCAC3C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43600" y="2933659"/>
            <a:ext cx="6248400" cy="4351338"/>
          </a:xfrm>
        </p:spPr>
        <p:txBody>
          <a:bodyPr/>
          <a:lstStyle/>
          <a:p>
            <a:r>
              <a:rPr lang="cs-CZ" dirty="0"/>
              <a:t>odstranění nacistů ze st. správy a zákaz </a:t>
            </a:r>
            <a:r>
              <a:rPr lang="cs-CZ" dirty="0" err="1"/>
              <a:t>nac</a:t>
            </a:r>
            <a:r>
              <a:rPr lang="cs-CZ" dirty="0"/>
              <a:t>. strany (NSDAP)</a:t>
            </a:r>
          </a:p>
          <a:p>
            <a:r>
              <a:rPr lang="cs-CZ" dirty="0"/>
              <a:t>rozpuštění armády</a:t>
            </a:r>
          </a:p>
          <a:p>
            <a:r>
              <a:rPr lang="cs-CZ" dirty="0"/>
              <a:t>zavření velkých továren (stop výroby zbraní)</a:t>
            </a:r>
          </a:p>
          <a:p>
            <a:r>
              <a:rPr lang="cs-CZ" dirty="0"/>
              <a:t>výchova Němců k dodržování demokratických zásad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9599B036-3364-7A68-4229-A051E5786419}"/>
              </a:ext>
            </a:extLst>
          </p:cNvPr>
          <p:cNvCxnSpPr>
            <a:cxnSpLocks/>
          </p:cNvCxnSpPr>
          <p:nvPr/>
        </p:nvCxnSpPr>
        <p:spPr>
          <a:xfrm>
            <a:off x="4355184" y="3327662"/>
            <a:ext cx="1508288" cy="673632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354E7CD8-7F26-EC8E-0F22-5F53730982F6}"/>
              </a:ext>
            </a:extLst>
          </p:cNvPr>
          <p:cNvCxnSpPr>
            <a:cxnSpLocks/>
          </p:cNvCxnSpPr>
          <p:nvPr/>
        </p:nvCxnSpPr>
        <p:spPr>
          <a:xfrm flipV="1">
            <a:off x="4091233" y="3214540"/>
            <a:ext cx="1852367" cy="90497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>
            <a:extLst>
              <a:ext uri="{FF2B5EF4-FFF2-40B4-BE49-F238E27FC236}">
                <a16:creationId xmlns:a16="http://schemas.microsoft.com/office/drawing/2014/main" id="{59C30EE5-70DF-075A-16B5-DC18F7E39AC1}"/>
              </a:ext>
            </a:extLst>
          </p:cNvPr>
          <p:cNvCxnSpPr>
            <a:cxnSpLocks/>
          </p:cNvCxnSpPr>
          <p:nvPr/>
        </p:nvCxnSpPr>
        <p:spPr>
          <a:xfrm>
            <a:off x="4396035" y="4873658"/>
            <a:ext cx="1699965" cy="47134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>
            <a:extLst>
              <a:ext uri="{FF2B5EF4-FFF2-40B4-BE49-F238E27FC236}">
                <a16:creationId xmlns:a16="http://schemas.microsoft.com/office/drawing/2014/main" id="{0C70E80B-E4A6-F8D4-088E-817737BE4DB3}"/>
              </a:ext>
            </a:extLst>
          </p:cNvPr>
          <p:cNvCxnSpPr>
            <a:cxnSpLocks/>
          </p:cNvCxnSpPr>
          <p:nvPr/>
        </p:nvCxnSpPr>
        <p:spPr>
          <a:xfrm flipV="1">
            <a:off x="4319835" y="4562573"/>
            <a:ext cx="1623765" cy="114305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46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3DD360B1-33C2-0BDC-059F-73BA15DCA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125" y="639520"/>
            <a:ext cx="4286249" cy="1719072"/>
          </a:xfrm>
        </p:spPr>
        <p:txBody>
          <a:bodyPr anchor="b">
            <a:normAutofit/>
          </a:bodyPr>
          <a:lstStyle/>
          <a:p>
            <a:pPr algn="ctr"/>
            <a:r>
              <a:rPr lang="cs-CZ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ZALOŽENÍ OSN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568C87-DD81-5AB6-908B-41E0081DA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5" y="2807208"/>
            <a:ext cx="4086225" cy="3410712"/>
          </a:xfrm>
        </p:spPr>
        <p:txBody>
          <a:bodyPr anchor="t">
            <a:normAutofit/>
          </a:bodyPr>
          <a:lstStyle/>
          <a:p>
            <a:r>
              <a:rPr lang="cs-CZ" sz="2400" dirty="0"/>
              <a:t>oficiální vznik – říjen 1945</a:t>
            </a:r>
          </a:p>
          <a:p>
            <a:r>
              <a:rPr lang="cs-CZ" sz="2400" dirty="0"/>
              <a:t>jednání však již od jara 1945</a:t>
            </a:r>
          </a:p>
          <a:p>
            <a:r>
              <a:rPr lang="cs-CZ" sz="2400" dirty="0"/>
              <a:t>založena pro řešení konfliktů pomocí jednání a zabránění další válce</a:t>
            </a:r>
          </a:p>
          <a:p>
            <a:r>
              <a:rPr lang="cs-CZ" sz="2400" dirty="0"/>
              <a:t>zakládajících 51 států – včetně Československa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E18D72B-62E9-3289-D406-AE8EA35C6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127760"/>
            <a:ext cx="6903720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63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97F28-8018-301A-7832-4E0EB96B2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4238" y="160256"/>
            <a:ext cx="5752511" cy="1655581"/>
          </a:xfrm>
        </p:spPr>
        <p:txBody>
          <a:bodyPr anchor="b">
            <a:normAutofit fontScale="90000"/>
          </a:bodyPr>
          <a:lstStyle/>
          <a:p>
            <a:pPr algn="ctr"/>
            <a:r>
              <a:rPr lang="cs-CZ" sz="4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PROCESY S VÁLEČNÝMI ZLOČINCI</a:t>
            </a:r>
          </a:p>
        </p:txBody>
      </p:sp>
      <p:pic>
        <p:nvPicPr>
          <p:cNvPr id="2050" name="Picture 2" descr="Norimberský proces – Wikipedie">
            <a:extLst>
              <a:ext uri="{FF2B5EF4-FFF2-40B4-BE49-F238E27FC236}">
                <a16:creationId xmlns:a16="http://schemas.microsoft.com/office/drawing/2014/main" id="{8D94822E-F044-3935-AC88-31151BD5C3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6" r="26229" b="2"/>
          <a:stretch/>
        </p:blipFill>
        <p:spPr bwMode="auto">
          <a:xfrm>
            <a:off x="2" y="1587"/>
            <a:ext cx="6095999" cy="6856413"/>
          </a:xfrm>
          <a:custGeom>
            <a:avLst/>
            <a:gdLst/>
            <a:ahLst/>
            <a:cxnLst/>
            <a:rect l="l" t="t" r="r" b="b"/>
            <a:pathLst>
              <a:path w="6649908" h="6856413">
                <a:moveTo>
                  <a:pt x="0" y="0"/>
                </a:moveTo>
                <a:lnTo>
                  <a:pt x="6559859" y="0"/>
                </a:lnTo>
                <a:lnTo>
                  <a:pt x="6572145" y="79394"/>
                </a:lnTo>
                <a:cubicBezTo>
                  <a:pt x="6857782" y="2230562"/>
                  <a:pt x="6243159" y="4473353"/>
                  <a:pt x="6528796" y="6624522"/>
                </a:cubicBezTo>
                <a:lnTo>
                  <a:pt x="6564680" y="6856413"/>
                </a:lnTo>
                <a:lnTo>
                  <a:pt x="0" y="685641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2DAED9-0592-C2F2-248F-AB6B8E615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049004"/>
            <a:ext cx="5838334" cy="4521478"/>
          </a:xfrm>
        </p:spPr>
        <p:txBody>
          <a:bodyPr>
            <a:noAutofit/>
          </a:bodyPr>
          <a:lstStyle/>
          <a:p>
            <a:r>
              <a:rPr lang="cs-CZ" sz="2400" dirty="0"/>
              <a:t>poprvé v dějinách bylo uznáno rozpoutání války jako zločin</a:t>
            </a:r>
          </a:p>
          <a:p>
            <a:r>
              <a:rPr lang="cs-CZ" sz="2400" dirty="0"/>
              <a:t>bylo rozhodnuto o potrestání válečných zločinců</a:t>
            </a:r>
          </a:p>
          <a:p>
            <a:r>
              <a:rPr lang="cs-CZ" sz="2400" dirty="0"/>
              <a:t>od listopadu 1945 do října 1946 – zasedal Norimberský mezinárodní vojenský soud („Norimberský proces) – žalobci a soudci vítězných států</a:t>
            </a:r>
          </a:p>
          <a:p>
            <a:r>
              <a:rPr lang="cs-CZ" sz="2400" dirty="0"/>
              <a:t>ze zločinů proti lidskosti a míru obžalováno </a:t>
            </a:r>
            <a:r>
              <a:rPr lang="cs-CZ" sz="2400" b="1" dirty="0"/>
              <a:t>24</a:t>
            </a:r>
            <a:r>
              <a:rPr lang="cs-CZ" sz="2400" dirty="0"/>
              <a:t> vysoce postavených něm. důstojníků a členů vlády → </a:t>
            </a:r>
            <a:r>
              <a:rPr lang="cs-CZ" sz="2400" b="1" dirty="0"/>
              <a:t>12</a:t>
            </a:r>
            <a:r>
              <a:rPr lang="cs-CZ" sz="2400" dirty="0"/>
              <a:t> odsouzeno k trestu smrti</a:t>
            </a:r>
          </a:p>
          <a:p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5" name="Grafický objekt 4" descr="Prezentace s multimédii se souvislou výplní">
            <a:hlinkClick r:id="rId3"/>
            <a:extLst>
              <a:ext uri="{FF2B5EF4-FFF2-40B4-BE49-F238E27FC236}">
                <a16:creationId xmlns:a16="http://schemas.microsoft.com/office/drawing/2014/main" id="{598BECD1-BAB8-F632-A492-9380606BBB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44238" y="11346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1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B5553-5563-A099-72A6-EACE929B4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„ŽELEZNÁ OPONA“ ROZDĚLUJE SVĚT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2050F0-F65E-D2C2-3545-7755D55A8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už v průběhu roku 1945 – rozpory mezi SSSR a především USA</a:t>
            </a:r>
          </a:p>
          <a:p>
            <a:r>
              <a:rPr lang="cs-CZ" dirty="0"/>
              <a:t>USA chtěly, aby se Evropa vrátila zpět k demokracii</a:t>
            </a:r>
          </a:p>
          <a:p>
            <a:r>
              <a:rPr lang="cs-CZ" dirty="0"/>
              <a:t>SSSR však byly připisovány největší zásluhy na porážce Německa</a:t>
            </a:r>
          </a:p>
          <a:p>
            <a:r>
              <a:rPr lang="cs-CZ" dirty="0"/>
              <a:t>v některých státech především východní a JV Evropy se postupně dostávali k moci komunisté</a:t>
            </a:r>
          </a:p>
          <a:p>
            <a:r>
              <a:rPr lang="cs-CZ" dirty="0"/>
              <a:t>v západních státech začínala fungovat demokracie</a:t>
            </a:r>
          </a:p>
          <a:p>
            <a:r>
              <a:rPr lang="cs-CZ" dirty="0"/>
              <a:t>→ velké rozpory, rozdělení na ZÁPAD a VÝCHOD → 2 ODLIŠNÉ BLOKY → ROZDĚLENÉ ŽELEZNOU OPONOU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001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07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Quiz v divadle | Pardubice.eu">
            <a:extLst>
              <a:ext uri="{FF2B5EF4-FFF2-40B4-BE49-F238E27FC236}">
                <a16:creationId xmlns:a16="http://schemas.microsoft.com/office/drawing/2014/main" id="{E7D48CF8-C537-0E2C-6483-933475817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2" b="11438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153EF-58F3-411B-6308-112790057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988" y="5210407"/>
            <a:ext cx="9144000" cy="10983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Evropa a </a:t>
            </a:r>
            <a:r>
              <a:rPr lang="en-US" sz="24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změny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24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světě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po 2.světové </a:t>
            </a:r>
            <a:r>
              <a:rPr lang="en-US" sz="24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válce</a:t>
            </a:r>
            <a:r>
              <a:rPr lang="en-US" sz="24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- </a:t>
            </a:r>
            <a:r>
              <a:rPr lang="en-US" sz="2400" dirty="0" err="1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Kvíz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99214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1324</TotalTime>
  <Words>332</Words>
  <Application>Microsoft Office PowerPoint</Application>
  <PresentationFormat>Širokoúhlá obrazovka</PresentationFormat>
  <Paragraphs>45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Motiv Office</vt:lpstr>
      <vt:lpstr>POVÁLEČNÉ ROZDĚLENÍ EVROPY</vt:lpstr>
      <vt:lpstr>JEDNÁNÍ O ROZDĚLENÍ SVĚTA</vt:lpstr>
      <vt:lpstr>PROGRAM A VÝSLEDKY JEDNÁNÍ</vt:lpstr>
      <vt:lpstr>PROGRAM 4 D</vt:lpstr>
      <vt:lpstr>ZALOŽENÍ OSN</vt:lpstr>
      <vt:lpstr>PROCESY S VÁLEČNÝMI ZLOČINCI</vt:lpstr>
      <vt:lpstr>„ŽELEZNÁ OPONA“ ROZDĚLUJE SVĚT</vt:lpstr>
      <vt:lpstr>Prezentace aplikace PowerPoint</vt:lpstr>
    </vt:vector>
  </TitlesOfParts>
  <Company>ZSOV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Havlátová, Kateřina</dc:creator>
  <cp:lastModifiedBy>Havlátová, Kateřina</cp:lastModifiedBy>
  <cp:revision>1</cp:revision>
  <dcterms:created xsi:type="dcterms:W3CDTF">2025-03-06T09:31:34Z</dcterms:created>
  <dcterms:modified xsi:type="dcterms:W3CDTF">2025-03-07T07:35:49Z</dcterms:modified>
</cp:coreProperties>
</file>