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2F0F5E-15F0-44F9-BB12-F964A683BD23}" v="1" dt="2023-03-16T12:49:37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vlátová, Kateřina" userId="ac01f4b1-21d4-4382-b6da-1ecbf5dd29b2" providerId="ADAL" clId="{8BD4A646-364A-46D1-9AC0-3E32C2CD713D}"/>
    <pc:docChg chg="custSel modSld">
      <pc:chgData name="Havlátová, Kateřina" userId="ac01f4b1-21d4-4382-b6da-1ecbf5dd29b2" providerId="ADAL" clId="{8BD4A646-364A-46D1-9AC0-3E32C2CD713D}" dt="2023-03-17T10:35:00.281" v="3" actId="403"/>
      <pc:docMkLst>
        <pc:docMk/>
      </pc:docMkLst>
      <pc:sldChg chg="modSp mod">
        <pc:chgData name="Havlátová, Kateřina" userId="ac01f4b1-21d4-4382-b6da-1ecbf5dd29b2" providerId="ADAL" clId="{8BD4A646-364A-46D1-9AC0-3E32C2CD713D}" dt="2023-03-17T10:35:00.281" v="3" actId="403"/>
        <pc:sldMkLst>
          <pc:docMk/>
          <pc:sldMk cId="3074691512" sldId="269"/>
        </pc:sldMkLst>
        <pc:spChg chg="mod">
          <ac:chgData name="Havlátová, Kateřina" userId="ac01f4b1-21d4-4382-b6da-1ecbf5dd29b2" providerId="ADAL" clId="{8BD4A646-364A-46D1-9AC0-3E32C2CD713D}" dt="2023-03-17T10:35:00.281" v="3" actId="403"/>
          <ac:spMkLst>
            <pc:docMk/>
            <pc:sldMk cId="3074691512" sldId="269"/>
            <ac:spMk id="3" creationId="{B0748966-D13A-46E7-9CAC-A88EA38C281E}"/>
          </ac:spMkLst>
        </pc:spChg>
      </pc:sldChg>
    </pc:docChg>
  </pc:docChgLst>
  <pc:docChgLst>
    <pc:chgData name="Havlátová, Kateřina" userId="ac01f4b1-21d4-4382-b6da-1ecbf5dd29b2" providerId="ADAL" clId="{5D2F0F5E-15F0-44F9-BB12-F964A683BD23}"/>
    <pc:docChg chg="addSld modSld">
      <pc:chgData name="Havlátová, Kateřina" userId="ac01f4b1-21d4-4382-b6da-1ecbf5dd29b2" providerId="ADAL" clId="{5D2F0F5E-15F0-44F9-BB12-F964A683BD23}" dt="2023-03-16T12:51:55.741" v="23" actId="113"/>
      <pc:docMkLst>
        <pc:docMk/>
      </pc:docMkLst>
      <pc:sldChg chg="modSp mod">
        <pc:chgData name="Havlátová, Kateřina" userId="ac01f4b1-21d4-4382-b6da-1ecbf5dd29b2" providerId="ADAL" clId="{5D2F0F5E-15F0-44F9-BB12-F964A683BD23}" dt="2023-03-16T12:49:12.128" v="13" actId="20577"/>
        <pc:sldMkLst>
          <pc:docMk/>
          <pc:sldMk cId="1818193456" sldId="256"/>
        </pc:sldMkLst>
        <pc:spChg chg="mod">
          <ac:chgData name="Havlátová, Kateřina" userId="ac01f4b1-21d4-4382-b6da-1ecbf5dd29b2" providerId="ADAL" clId="{5D2F0F5E-15F0-44F9-BB12-F964A683BD23}" dt="2023-03-16T12:49:12.128" v="13" actId="20577"/>
          <ac:spMkLst>
            <pc:docMk/>
            <pc:sldMk cId="1818193456" sldId="256"/>
            <ac:spMk id="2" creationId="{7155EF64-3E30-4F86-8B75-4AA69354C1CD}"/>
          </ac:spMkLst>
        </pc:spChg>
      </pc:sldChg>
      <pc:sldChg chg="modSp add mod">
        <pc:chgData name="Havlátová, Kateřina" userId="ac01f4b1-21d4-4382-b6da-1ecbf5dd29b2" providerId="ADAL" clId="{5D2F0F5E-15F0-44F9-BB12-F964A683BD23}" dt="2023-03-16T12:51:55.741" v="23" actId="113"/>
        <pc:sldMkLst>
          <pc:docMk/>
          <pc:sldMk cId="3074691512" sldId="269"/>
        </pc:sldMkLst>
        <pc:spChg chg="mod">
          <ac:chgData name="Havlátová, Kateřina" userId="ac01f4b1-21d4-4382-b6da-1ecbf5dd29b2" providerId="ADAL" clId="{5D2F0F5E-15F0-44F9-BB12-F964A683BD23}" dt="2023-03-16T12:51:55.741" v="23" actId="113"/>
          <ac:spMkLst>
            <pc:docMk/>
            <pc:sldMk cId="3074691512" sldId="269"/>
            <ac:spMk id="2" creationId="{50A15F9F-9A93-4F15-8DF2-818D62ADC6FD}"/>
          </ac:spMkLst>
        </pc:spChg>
        <pc:spChg chg="mod">
          <ac:chgData name="Havlátová, Kateřina" userId="ac01f4b1-21d4-4382-b6da-1ecbf5dd29b2" providerId="ADAL" clId="{5D2F0F5E-15F0-44F9-BB12-F964A683BD23}" dt="2023-03-16T12:51:52.158" v="22" actId="20577"/>
          <ac:spMkLst>
            <pc:docMk/>
            <pc:sldMk cId="3074691512" sldId="269"/>
            <ac:spMk id="3" creationId="{B0748966-D13A-46E7-9CAC-A88EA38C281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C7995-5A42-4D2B-BDE9-743E8885A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D786BD6-E75D-48EF-BA65-597F8FCD10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169759-4F13-4DDA-86E8-89BDBBB86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ECFB3-2B8B-4C67-9B5D-6E76C003F5D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588B1C-0533-41D3-AFDF-9F85A06A3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840D58-A9C6-43F9-9676-1B35E5F78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8D60-6097-40DA-8139-3AC879078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23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F75126-5652-4F69-A18D-63BCD7026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368463-329C-4FEC-B10A-4657B6326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52A87F-5667-4CF8-9792-DB106DF7A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ECFB3-2B8B-4C67-9B5D-6E76C003F5D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7DF969-8097-42DD-A06E-48DFFDCE1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B7045D-CA16-4603-BAFC-9F73D5C2C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8D60-6097-40DA-8139-3AC879078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853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610761C-F441-4724-9AFC-536152628A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96AC35-9C67-41A6-A991-534904C61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ABF8A8-E671-41A9-BDEC-1C7DA4B84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ECFB3-2B8B-4C67-9B5D-6E76C003F5D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7A2F49-26CB-42B2-AC8D-D750AFF6E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1D02CD-CEF6-49E9-B4E6-B1E132C5D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8D60-6097-40DA-8139-3AC879078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48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2136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3240116-0DEC-4BC5-AA79-B0AE3B347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046F958-916D-489C-AB60-DC09803F1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54C5122-16F5-415E-8024-52250FAF2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AC160-86C5-4803-B8B4-5C1B40C0F8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438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4AC009-D5AF-4082-B301-A1E498853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3F3B24-1F26-427C-A4BB-5D7B7C34D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9C6615-8B3D-4B59-8B0C-469A5FF21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ECFB3-2B8B-4C67-9B5D-6E76C003F5D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93EF1B-BD00-4F3A-98F9-07E19079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729BDB-80FB-41C6-9D68-5A880682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8D60-6097-40DA-8139-3AC879078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403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24100-92F3-4896-8C16-9217E65F1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91E64E-1389-4B76-B1F0-387CCE8B4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5382C5-3898-40F1-A81F-0D8C5807E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ECFB3-2B8B-4C67-9B5D-6E76C003F5D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758F48-CA3C-46F0-B897-70ADEDD0B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389E08-F3E4-4783-81C1-E1F611417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8D60-6097-40DA-8139-3AC879078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2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F68F57-1EE7-46CF-8258-38C70D1D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1635A0-5F92-4EAB-92A6-DEAFDA0E84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DCC58B7-48B0-43B4-B25C-4FA86509F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2C3FB8-3249-4577-8584-DD69E3905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ECFB3-2B8B-4C67-9B5D-6E76C003F5D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D440F1-AB9A-49BC-88E4-615BBA214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413DBB-2404-4148-BB55-FAFAC6E8C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8D60-6097-40DA-8139-3AC879078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14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31C81-03FF-4171-A14A-8D2BBF67F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D0153CF-D770-479B-AFE1-D66130561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53D7D9-0FED-4DD0-A678-4A32372BF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3822121-BE0A-4379-936E-E30579E6AC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F5E4255-9A35-4E41-B3CB-98DCC42319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DE865CC-2CA1-4911-8460-2DFC502FC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ECFB3-2B8B-4C67-9B5D-6E76C003F5D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588519C-5B7F-467F-983B-C4137148D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75F9143-168B-46A3-97DB-B818D11C0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8D60-6097-40DA-8139-3AC879078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48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814DFD-B282-47A2-8E32-AA3C5F447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F4A1BBA-5EE4-4BBA-BBDB-2D10C5BEC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ECFB3-2B8B-4C67-9B5D-6E76C003F5D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9D99E4-B8F2-4801-AC09-74F333CCA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59793D-45C9-4FE3-AD2E-768B2F1D9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8D60-6097-40DA-8139-3AC879078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54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982C228-E634-4980-94FC-9D5ECD423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ECFB3-2B8B-4C67-9B5D-6E76C003F5D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5E115B3-CDFD-4D5F-82CF-A906FCD8A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A733D47-A2EA-4FF6-BC81-3DB8E28AA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8D60-6097-40DA-8139-3AC879078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25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6FD85-8DF1-415C-94A0-6F6AF9B1B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C6A0E4-9D27-4D51-A6B0-41EC32256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69C4E00-25B5-4411-A5EF-7D78AB3BF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711F3F-DF21-422F-BD6E-EEFCAFFE6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ECFB3-2B8B-4C67-9B5D-6E76C003F5D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5140E0-BDB5-4EBE-9D4B-9C6E97D36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F24386-2FA1-4F02-956D-733AFD444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8D60-6097-40DA-8139-3AC879078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18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C64D8-D4B8-4B63-A0D6-2A705C243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3ECCB01-1662-4562-8B27-90766ED502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DBA5F5-015F-4707-97A8-B23E2AC41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7F4173-BCED-4846-9834-2C4B46320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ECFB3-2B8B-4C67-9B5D-6E76C003F5D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FBAA51-E7A3-42F3-B112-F363333F5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6744E2-2A56-4BD8-B992-D327148CD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8D60-6097-40DA-8139-3AC879078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10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8FC053E-250B-44E6-AA48-5B67BCAE4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20B89D-BDCA-4808-BFEB-09D90B41C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E7D542-8EEC-4C27-A0F2-E345E8D411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ECFB3-2B8B-4C67-9B5D-6E76C003F5D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34BF8F-F3F8-422E-A1B9-A50CA8153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A8949F-C0F7-46C3-B9B8-23647B434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68D60-6097-40DA-8139-3AC879078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675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ceskatelevize.cz/video/1800-husitske-bitvy" TargetMode="External"/><Relationship Id="rId2" Type="http://schemas.openxmlformats.org/officeDocument/2006/relationships/hyperlink" Target="https://edu.ceskatelevize.cz/video/1799-pocatek-husitskych-vale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6" descr="9913-jan-zizka">
            <a:extLst>
              <a:ext uri="{FF2B5EF4-FFF2-40B4-BE49-F238E27FC236}">
                <a16:creationId xmlns:a16="http://schemas.microsoft.com/office/drawing/2014/main" id="{ED718B6D-EEC5-473D-A1E7-9587520FF8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07" r="9090" b="36348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155EF64-3E30-4F86-8B75-4AA69354C1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cs-CZ" sz="4800" dirty="0"/>
              <a:t>Husitská revoluce - pokračování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9D8A99-0DA1-42EA-9B6D-5F6541F595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cs-CZ" sz="2000" dirty="0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81934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1B53AB1-10EE-4094-BAA1-C7C140976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BD3B047-5C87-48F9-942E-9EABE5F6B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6371" y="560173"/>
            <a:ext cx="6337427" cy="996189"/>
          </a:xfrm>
        </p:spPr>
        <p:txBody>
          <a:bodyPr>
            <a:norm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OPAKUJEME </a:t>
            </a: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	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B051E78-E9DB-4B50-AD89-BEED8B4D9D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112" y="168168"/>
            <a:ext cx="1510589" cy="316815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4EEBC17-9A56-4A42-83E4-E33C559BD3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595" y="3521678"/>
            <a:ext cx="3995623" cy="2684239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3306B5-040F-4DA4-B08D-6B2073363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608" y="1864272"/>
            <a:ext cx="6917890" cy="4685818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POČÁTEK – 1. PRAŽSKÁ DEFENESTRACE</a:t>
            </a:r>
          </a:p>
          <a:p>
            <a:pPr eaLnBrk="1" hangingPunct="1"/>
            <a:r>
              <a:rPr lang="cs-CZ" altLang="cs-CZ" sz="2400" dirty="0"/>
              <a:t>na jaře roku 1420 husité založili vlastní město – </a:t>
            </a:r>
            <a:r>
              <a:rPr lang="cs-CZ" altLang="cs-CZ" sz="2400" b="1" dirty="0"/>
              <a:t>Tábor </a:t>
            </a:r>
            <a:r>
              <a:rPr lang="cs-CZ" altLang="cs-CZ" sz="2400" dirty="0"/>
              <a:t>(pokus myšlenky sociálně spravedlivé a rovné společnosti).</a:t>
            </a:r>
          </a:p>
          <a:p>
            <a:pPr eaLnBrk="1" hangingPunct="1"/>
            <a:r>
              <a:rPr lang="cs-CZ" altLang="cs-CZ" sz="2400" b="1" dirty="0"/>
              <a:t>Zikmund</a:t>
            </a:r>
            <a:r>
              <a:rPr lang="cs-CZ" altLang="cs-CZ" sz="2400" dirty="0"/>
              <a:t> , jehož nárok na trůn nebyl uznán, se pokoušel dobýt si království silou zbraní → 1420 byla proti Čechám zorganizována křížová výprava (celkem 5 výprav – všechny poraženy)</a:t>
            </a:r>
          </a:p>
          <a:p>
            <a:pPr eaLnBrk="1" hangingPunct="1"/>
            <a:r>
              <a:rPr lang="cs-CZ" altLang="cs-CZ" sz="2400" dirty="0"/>
              <a:t>Bojovali proti </a:t>
            </a:r>
            <a:r>
              <a:rPr lang="cs-CZ" altLang="cs-CZ" sz="2400"/>
              <a:t>KŘIŽÁKŮM </a:t>
            </a:r>
            <a:endParaRPr lang="cs-CZ" altLang="cs-CZ" sz="2400" dirty="0"/>
          </a:p>
          <a:p>
            <a:pPr eaLnBrk="1" hangingPunct="1"/>
            <a:r>
              <a:rPr lang="cs-CZ" altLang="cs-CZ" sz="2400" dirty="0"/>
              <a:t>většina Čechů se připravila k obraně, spojili se lidé z různých skupin</a:t>
            </a:r>
          </a:p>
          <a:p>
            <a:pPr eaLnBrk="1" hangingPunct="1"/>
            <a:r>
              <a:rPr lang="cs-CZ" altLang="cs-CZ" sz="2400" dirty="0"/>
              <a:t>kališníci, kalich</a:t>
            </a:r>
          </a:p>
          <a:p>
            <a:pPr eaLnBrk="1" hangingPunct="1"/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1176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B0EDD77A-D955-475A-A785-CCE0345272AE}"/>
              </a:ext>
            </a:extLst>
          </p:cNvPr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/>
              <a:t>největším husitským vojevůdcem byl </a:t>
            </a:r>
            <a:r>
              <a:rPr lang="cs-CZ" altLang="cs-CZ" b="1" dirty="0"/>
              <a:t>Jan Žižka z Trocnova</a:t>
            </a:r>
            <a:r>
              <a:rPr lang="cs-CZ" altLang="cs-CZ" dirty="0"/>
              <a:t>, tvůrce defenzivní taktiky založené na použití </a:t>
            </a:r>
            <a:r>
              <a:rPr lang="cs-CZ" altLang="cs-CZ" b="1" dirty="0"/>
              <a:t>hradby z vozů</a:t>
            </a:r>
            <a:r>
              <a:rPr lang="cs-CZ" altLang="cs-CZ" dirty="0"/>
              <a:t>.</a:t>
            </a:r>
          </a:p>
          <a:p>
            <a:pPr eaLnBrk="1" hangingPunct="1"/>
            <a:endParaRPr lang="cs-CZ" altLang="cs-CZ" dirty="0"/>
          </a:p>
        </p:txBody>
      </p:sp>
      <p:pic>
        <p:nvPicPr>
          <p:cNvPr id="13315" name="Picture 6" descr="9913-jan-zizka">
            <a:extLst>
              <a:ext uri="{FF2B5EF4-FFF2-40B4-BE49-F238E27FC236}">
                <a16:creationId xmlns:a16="http://schemas.microsoft.com/office/drawing/2014/main" id="{D0781838-395D-47A5-8170-ED31C5CD2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83" y="1172741"/>
            <a:ext cx="3421063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8" descr="Jan Žižka z Trocnova">
            <a:extLst>
              <a:ext uri="{FF2B5EF4-FFF2-40B4-BE49-F238E27FC236}">
                <a16:creationId xmlns:a16="http://schemas.microsoft.com/office/drawing/2014/main" id="{5065ECF9-7774-448E-87AD-E7E0999B5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460" y="1262955"/>
            <a:ext cx="2857500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0CE9003-36EF-4BEC-BFF1-968E07315621}"/>
              </a:ext>
            </a:extLst>
          </p:cNvPr>
          <p:cNvSpPr txBox="1"/>
          <p:nvPr/>
        </p:nvSpPr>
        <p:spPr>
          <a:xfrm>
            <a:off x="4354432" y="4817305"/>
            <a:ext cx="747404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Venkované neuměli zacházet s meči, zato výborně ovládali cepy, vidle a sekery, nástroje, které si uzpůsobili k boji.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8C275B1-29D1-4D32-A943-EA528CA67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Nejvýznamnější husitští vojevůdci: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1427632-ECC5-4803-AB48-8EE1F49D3F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9744" y="2064024"/>
            <a:ext cx="8162162" cy="3366391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EBFA4348-B4D3-4E78-BE60-28A88ABE2996}"/>
              </a:ext>
            </a:extLst>
          </p:cNvPr>
          <p:cNvSpPr txBox="1"/>
          <p:nvPr/>
        </p:nvSpPr>
        <p:spPr>
          <a:xfrm>
            <a:off x="3414319" y="5434419"/>
            <a:ext cx="2466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Jan Žižka z Trocnova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5CE499B-A635-492D-886C-A36BB9688DBA}"/>
              </a:ext>
            </a:extLst>
          </p:cNvPr>
          <p:cNvSpPr txBox="1"/>
          <p:nvPr/>
        </p:nvSpPr>
        <p:spPr>
          <a:xfrm>
            <a:off x="7855542" y="5434419"/>
            <a:ext cx="2466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Prokop Holý</a:t>
            </a:r>
          </a:p>
        </p:txBody>
      </p:sp>
    </p:spTree>
    <p:extLst>
      <p:ext uri="{BB962C8B-B14F-4D97-AF65-F5344CB8AC3E}">
        <p14:creationId xmlns:p14="http://schemas.microsoft.com/office/powerpoint/2010/main" val="61457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CF1F0BA-7080-4703-8299-056AC9CD8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639193"/>
            <a:ext cx="4402369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 kern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Spanilé</a:t>
            </a:r>
            <a:r>
              <a:rPr lang="en-US" sz="66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6600" b="1" kern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jízdy</a:t>
            </a:r>
            <a:r>
              <a:rPr lang="en-US" sz="66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(</a:t>
            </a:r>
            <a:r>
              <a:rPr lang="en-US" sz="6600" b="1" kern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rejsy</a:t>
            </a:r>
            <a:r>
              <a:rPr lang="en-US" sz="66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20E87-53AC-4D43-9DBB-988BDC105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927" y="4631161"/>
            <a:ext cx="4273419" cy="155932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výpravy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husitů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za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hranice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českého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království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šířit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myšlenky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revoluce</a:t>
            </a:r>
            <a:r>
              <a:rPr lang="cs-CZ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obstarávání potraviny, zisk kořisti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3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USITSKÁ REVOLUCE">
            <a:extLst>
              <a:ext uri="{FF2B5EF4-FFF2-40B4-BE49-F238E27FC236}">
                <a16:creationId xmlns:a16="http://schemas.microsoft.com/office/drawing/2014/main" id="{2ED9A19F-2708-41B0-A7B3-6355C6B7F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688564"/>
            <a:ext cx="7214616" cy="548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60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7CFA2D-B662-4DFB-80AF-EC66F9FB6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VÝZNAMNÉ HUSITSKÉ BITVY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DADE9D-9811-4B58-90E4-9AE81D315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55385" cy="4351338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1420 b. na Vítkově </a:t>
            </a:r>
            <a:r>
              <a:rPr lang="cs-CZ" altLang="cs-CZ" b="1" dirty="0"/>
              <a:t>- </a:t>
            </a:r>
            <a:r>
              <a:rPr lang="cs-CZ" altLang="cs-CZ" dirty="0"/>
              <a:t>porážka Zikmundovy intervenční armády Janem Žižkou a pražsko-táborskými vojsky</a:t>
            </a:r>
            <a:endParaRPr lang="pl-PL" dirty="0"/>
          </a:p>
          <a:p>
            <a:r>
              <a:rPr lang="pl-PL" dirty="0">
                <a:solidFill>
                  <a:srgbClr val="FF0000"/>
                </a:solidFill>
              </a:rPr>
              <a:t>1420 b. u Sudoměře </a:t>
            </a:r>
            <a:r>
              <a:rPr lang="cs-CZ" altLang="cs-CZ" b="1" dirty="0"/>
              <a:t>- </a:t>
            </a:r>
            <a:r>
              <a:rPr lang="cs-CZ" altLang="cs-CZ" dirty="0"/>
              <a:t>první úspěšné střetnutí husitů s panským vojskem a strakonickými johanity</a:t>
            </a:r>
          </a:p>
          <a:p>
            <a:r>
              <a:rPr lang="pl-PL" dirty="0">
                <a:solidFill>
                  <a:srgbClr val="FF0000"/>
                </a:solidFill>
              </a:rPr>
              <a:t>1424 b. u Přibyslavi </a:t>
            </a:r>
            <a:r>
              <a:rPr lang="pl-PL" dirty="0"/>
              <a:t>- </a:t>
            </a:r>
            <a:r>
              <a:rPr lang="cs-CZ" altLang="cs-CZ" dirty="0"/>
              <a:t>smrt Jana Žižky - do čela husitských vojsk PROKOP HOLÝ</a:t>
            </a:r>
            <a:endParaRPr lang="pl-PL" dirty="0"/>
          </a:p>
          <a:p>
            <a:r>
              <a:rPr lang="pl-PL" dirty="0">
                <a:solidFill>
                  <a:srgbClr val="FF0000"/>
                </a:solidFill>
              </a:rPr>
              <a:t>1431 b. u Domažlic </a:t>
            </a:r>
            <a:r>
              <a:rPr lang="pl-PL" dirty="0"/>
              <a:t>-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/>
              <a:t>nejvýznamnější vítězství nad křižáky (</a:t>
            </a:r>
            <a:r>
              <a:rPr lang="cs-CZ" dirty="0"/>
              <a:t>„Ktož </a:t>
            </a:r>
            <a:r>
              <a:rPr lang="cs-CZ" dirty="0" err="1"/>
              <a:t>jsú</a:t>
            </a:r>
            <a:r>
              <a:rPr lang="cs-CZ" dirty="0"/>
              <a:t> boží bojovníci.“ (při jeho zaslechnutí - útěk většiny křižáků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FF0000"/>
                </a:solidFill>
              </a:rPr>
              <a:t>1434 b. u Lipan </a:t>
            </a:r>
            <a:r>
              <a:rPr lang="pl-PL" dirty="0"/>
              <a:t>– střetli se husité mezi sebou</a:t>
            </a:r>
          </a:p>
        </p:txBody>
      </p:sp>
    </p:spTree>
    <p:extLst>
      <p:ext uri="{BB962C8B-B14F-4D97-AF65-F5344CB8AC3E}">
        <p14:creationId xmlns:p14="http://schemas.microsoft.com/office/powerpoint/2010/main" val="17330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05D2B-00A7-4CC0-9707-9377CDAAC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6B74AD-2600-4E51-9C05-9EB3E03D2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četné porážky - papež a Zikmund pochopili, že musí vyjednávat – jiná představa umírněných a radikálních – především radikální nechtěli rozpustit husitské vojsko = podmínka Zikmunda</a:t>
            </a:r>
          </a:p>
          <a:p>
            <a:r>
              <a:rPr lang="cs-CZ" dirty="0"/>
              <a:t>umírnění se spojili s katolíky  = panská jednota</a:t>
            </a:r>
          </a:p>
          <a:p>
            <a:r>
              <a:rPr lang="cs-CZ" dirty="0"/>
              <a:t>umírnění a radikální husité se střetly se v </a:t>
            </a:r>
            <a:r>
              <a:rPr lang="cs-CZ" dirty="0">
                <a:solidFill>
                  <a:srgbClr val="FF0000"/>
                </a:solidFill>
              </a:rPr>
              <a:t>b. u Lipan roku 1434 </a:t>
            </a:r>
            <a:r>
              <a:rPr lang="cs-CZ" dirty="0"/>
              <a:t>=&gt;</a:t>
            </a:r>
          </a:p>
          <a:p>
            <a:r>
              <a:rPr lang="cs-CZ" dirty="0"/>
              <a:t>panská jednota vítězí =&gt; mírová jednání s křižáky =&gt; </a:t>
            </a:r>
          </a:p>
          <a:p>
            <a:r>
              <a:rPr lang="cs-CZ" dirty="0">
                <a:solidFill>
                  <a:srgbClr val="FF0000"/>
                </a:solidFill>
              </a:rPr>
              <a:t>1436 – Basilejská a jihlavská kompaktáta: </a:t>
            </a:r>
            <a:r>
              <a:rPr lang="cs-CZ" dirty="0"/>
              <a:t>ze 4 pražských artikul povoleno pouze přijímaní z kalicha (pod obojí) =&gt; </a:t>
            </a:r>
          </a:p>
          <a:p>
            <a:pPr lvl="1"/>
            <a:r>
              <a:rPr lang="cs-CZ" dirty="0"/>
              <a:t>Češi si mohli zvolit, zda chtějí být katolíky nebo kališníky </a:t>
            </a:r>
          </a:p>
          <a:p>
            <a:pPr lvl="1"/>
            <a:r>
              <a:rPr lang="cs-CZ" dirty="0"/>
              <a:t>české království se stává tzv. královstvím dvojího lidu (katolíků a kališníků) </a:t>
            </a:r>
          </a:p>
          <a:p>
            <a:pPr lvl="1"/>
            <a:r>
              <a:rPr lang="cs-CZ" dirty="0"/>
              <a:t>Husité uznali na oplátku Zikmunda českým králem</a:t>
            </a:r>
          </a:p>
        </p:txBody>
      </p:sp>
    </p:spTree>
    <p:extLst>
      <p:ext uri="{BB962C8B-B14F-4D97-AF65-F5344CB8AC3E}">
        <p14:creationId xmlns:p14="http://schemas.microsoft.com/office/powerpoint/2010/main" val="189042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A15F9F-9A93-4F15-8DF2-818D62ADC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353" y="1237672"/>
            <a:ext cx="3234018" cy="210249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VIDEOOO </a:t>
            </a:r>
            <a:r>
              <a:rPr lang="en-US" sz="5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</a:t>
            </a:r>
            <a:endParaRPr lang="en-US" sz="59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748966-D13A-46E7-9CAC-A88EA38C2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353" y="3646925"/>
            <a:ext cx="3220917" cy="145216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algn="ctr"/>
            <a:r>
              <a:rPr lang="cs-CZ" sz="1800" dirty="0">
                <a:hlinkClick r:id="rId2"/>
              </a:rPr>
              <a:t>Počátek husitských válek - ČT </a:t>
            </a:r>
            <a:r>
              <a:rPr lang="cs-CZ" sz="1800" dirty="0" err="1">
                <a:hlinkClick r:id="rId2"/>
              </a:rPr>
              <a:t>edu</a:t>
            </a:r>
            <a:r>
              <a:rPr lang="cs-CZ" sz="1800" dirty="0">
                <a:hlinkClick r:id="rId2"/>
              </a:rPr>
              <a:t> - Česká televize (ceskatelevize.cz)</a:t>
            </a:r>
            <a:endParaRPr lang="cs-CZ" sz="1800" dirty="0"/>
          </a:p>
          <a:p>
            <a:pPr algn="ctr"/>
            <a:r>
              <a:rPr lang="cs-CZ" sz="1800" dirty="0">
                <a:hlinkClick r:id="rId3"/>
              </a:rPr>
              <a:t>Husitské bitvy - ČT </a:t>
            </a:r>
            <a:r>
              <a:rPr lang="cs-CZ" sz="1800" dirty="0" err="1">
                <a:hlinkClick r:id="rId3"/>
              </a:rPr>
              <a:t>edu</a:t>
            </a:r>
            <a:r>
              <a:rPr lang="cs-CZ" sz="1800" dirty="0">
                <a:hlinkClick r:id="rId3"/>
              </a:rPr>
              <a:t> - Česká televize (ceskatelevize.cz)</a:t>
            </a:r>
            <a:endParaRPr lang="en-US" kern="1200" dirty="0">
              <a:solidFill>
                <a:schemeClr val="tx1">
                  <a:alpha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3EF58AB-3D3C-473F-838E-1A0826E9B9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6251" y="1423019"/>
            <a:ext cx="6631341" cy="4011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6915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388</Words>
  <Application>Microsoft Office PowerPoint</Application>
  <PresentationFormat>Širokoúhlá obrazovka</PresentationFormat>
  <Paragraphs>33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Husitská revoluce - pokračování</vt:lpstr>
      <vt:lpstr>OPAKUJEME  </vt:lpstr>
      <vt:lpstr>Prezentace aplikace PowerPoint</vt:lpstr>
      <vt:lpstr>Nejvýznamnější husitští vojevůdci:</vt:lpstr>
      <vt:lpstr>Spanilé jízdy (rejsy) </vt:lpstr>
      <vt:lpstr>VÝZNAMNÉ HUSITSKÉ BITVY</vt:lpstr>
      <vt:lpstr>ZÁVĚR</vt:lpstr>
      <vt:lpstr>VIDEOOO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Husitská revoluce</dc:title>
  <dc:creator>Havlátová, Kateřina</dc:creator>
  <cp:lastModifiedBy>Havlátová, Kateřina</cp:lastModifiedBy>
  <cp:revision>1</cp:revision>
  <dcterms:created xsi:type="dcterms:W3CDTF">2023-03-14T13:11:46Z</dcterms:created>
  <dcterms:modified xsi:type="dcterms:W3CDTF">2023-03-17T10:35:08Z</dcterms:modified>
</cp:coreProperties>
</file>