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  <p:sldId id="265" r:id="rId5"/>
    <p:sldId id="266" r:id="rId6"/>
    <p:sldId id="267" r:id="rId7"/>
    <p:sldId id="268" r:id="rId8"/>
    <p:sldId id="269" r:id="rId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D2F0F5E-15F0-44F9-BB12-F964A683BD23}" v="1" dt="2023-03-16T12:49:37.56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6" d="100"/>
          <a:sy n="86" d="100"/>
        </p:scale>
        <p:origin x="514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avlátová, Kateřina" userId="ac01f4b1-21d4-4382-b6da-1ecbf5dd29b2" providerId="ADAL" clId="{8BD4A646-364A-46D1-9AC0-3E32C2CD713D}"/>
    <pc:docChg chg="custSel modSld">
      <pc:chgData name="Havlátová, Kateřina" userId="ac01f4b1-21d4-4382-b6da-1ecbf5dd29b2" providerId="ADAL" clId="{8BD4A646-364A-46D1-9AC0-3E32C2CD713D}" dt="2023-03-17T10:35:00.281" v="3" actId="403"/>
      <pc:docMkLst>
        <pc:docMk/>
      </pc:docMkLst>
      <pc:sldChg chg="modSp mod">
        <pc:chgData name="Havlátová, Kateřina" userId="ac01f4b1-21d4-4382-b6da-1ecbf5dd29b2" providerId="ADAL" clId="{8BD4A646-364A-46D1-9AC0-3E32C2CD713D}" dt="2023-03-17T10:35:00.281" v="3" actId="403"/>
        <pc:sldMkLst>
          <pc:docMk/>
          <pc:sldMk cId="3074691512" sldId="269"/>
        </pc:sldMkLst>
        <pc:spChg chg="mod">
          <ac:chgData name="Havlátová, Kateřina" userId="ac01f4b1-21d4-4382-b6da-1ecbf5dd29b2" providerId="ADAL" clId="{8BD4A646-364A-46D1-9AC0-3E32C2CD713D}" dt="2023-03-17T10:35:00.281" v="3" actId="403"/>
          <ac:spMkLst>
            <pc:docMk/>
            <pc:sldMk cId="3074691512" sldId="269"/>
            <ac:spMk id="3" creationId="{B0748966-D13A-46E7-9CAC-A88EA38C281E}"/>
          </ac:spMkLst>
        </pc:spChg>
      </pc:sldChg>
    </pc:docChg>
  </pc:docChgLst>
  <pc:docChgLst>
    <pc:chgData name="Havlátová, Kateřina" userId="ac01f4b1-21d4-4382-b6da-1ecbf5dd29b2" providerId="ADAL" clId="{5D2F0F5E-15F0-44F9-BB12-F964A683BD23}"/>
    <pc:docChg chg="addSld modSld">
      <pc:chgData name="Havlátová, Kateřina" userId="ac01f4b1-21d4-4382-b6da-1ecbf5dd29b2" providerId="ADAL" clId="{5D2F0F5E-15F0-44F9-BB12-F964A683BD23}" dt="2023-03-16T12:51:55.741" v="23" actId="113"/>
      <pc:docMkLst>
        <pc:docMk/>
      </pc:docMkLst>
      <pc:sldChg chg="modSp mod">
        <pc:chgData name="Havlátová, Kateřina" userId="ac01f4b1-21d4-4382-b6da-1ecbf5dd29b2" providerId="ADAL" clId="{5D2F0F5E-15F0-44F9-BB12-F964A683BD23}" dt="2023-03-16T12:49:12.128" v="13" actId="20577"/>
        <pc:sldMkLst>
          <pc:docMk/>
          <pc:sldMk cId="1818193456" sldId="256"/>
        </pc:sldMkLst>
        <pc:spChg chg="mod">
          <ac:chgData name="Havlátová, Kateřina" userId="ac01f4b1-21d4-4382-b6da-1ecbf5dd29b2" providerId="ADAL" clId="{5D2F0F5E-15F0-44F9-BB12-F964A683BD23}" dt="2023-03-16T12:49:12.128" v="13" actId="20577"/>
          <ac:spMkLst>
            <pc:docMk/>
            <pc:sldMk cId="1818193456" sldId="256"/>
            <ac:spMk id="2" creationId="{7155EF64-3E30-4F86-8B75-4AA69354C1CD}"/>
          </ac:spMkLst>
        </pc:spChg>
      </pc:sldChg>
      <pc:sldChg chg="modSp add mod">
        <pc:chgData name="Havlátová, Kateřina" userId="ac01f4b1-21d4-4382-b6da-1ecbf5dd29b2" providerId="ADAL" clId="{5D2F0F5E-15F0-44F9-BB12-F964A683BD23}" dt="2023-03-16T12:51:55.741" v="23" actId="113"/>
        <pc:sldMkLst>
          <pc:docMk/>
          <pc:sldMk cId="3074691512" sldId="269"/>
        </pc:sldMkLst>
        <pc:spChg chg="mod">
          <ac:chgData name="Havlátová, Kateřina" userId="ac01f4b1-21d4-4382-b6da-1ecbf5dd29b2" providerId="ADAL" clId="{5D2F0F5E-15F0-44F9-BB12-F964A683BD23}" dt="2023-03-16T12:51:55.741" v="23" actId="113"/>
          <ac:spMkLst>
            <pc:docMk/>
            <pc:sldMk cId="3074691512" sldId="269"/>
            <ac:spMk id="2" creationId="{50A15F9F-9A93-4F15-8DF2-818D62ADC6FD}"/>
          </ac:spMkLst>
        </pc:spChg>
        <pc:spChg chg="mod">
          <ac:chgData name="Havlátová, Kateřina" userId="ac01f4b1-21d4-4382-b6da-1ecbf5dd29b2" providerId="ADAL" clId="{5D2F0F5E-15F0-44F9-BB12-F964A683BD23}" dt="2023-03-16T12:51:52.158" v="22" actId="20577"/>
          <ac:spMkLst>
            <pc:docMk/>
            <pc:sldMk cId="3074691512" sldId="269"/>
            <ac:spMk id="3" creationId="{B0748966-D13A-46E7-9CAC-A88EA38C281E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5CC7995-5A42-4D2B-BDE9-743E8885A7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D786BD6-E75D-48EF-BA65-597F8FCD10E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D169759-4F13-4DDA-86E8-89BDBBB86C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ECFB3-2B8B-4C67-9B5D-6E76C003F5D2}" type="datetimeFigureOut">
              <a:rPr lang="cs-CZ" smtClean="0"/>
              <a:t>17.03.2023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F588B1C-0533-41D3-AFDF-9F85A06A3B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9840D58-A9C6-43F9-9676-1B35E5F78D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68D60-6097-40DA-8139-3AC879078FC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72327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FF75126-5652-4F69-A18D-63BCD70265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28368463-329C-4FEC-B10A-4657B6326A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652A87F-5667-4CF8-9792-DB106DF7A5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ECFB3-2B8B-4C67-9B5D-6E76C003F5D2}" type="datetimeFigureOut">
              <a:rPr lang="cs-CZ" smtClean="0"/>
              <a:t>17.03.2023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17DF969-8097-42DD-A06E-48DFFDCE1D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0B7045D-CA16-4603-BAFC-9F73D5C2C1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68D60-6097-40DA-8139-3AC879078FC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3853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B610761C-F441-4724-9AFC-536152628AA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2A96AC35-9C67-41A6-A991-534904C611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1ABF8A8-E671-41A9-BDEC-1C7DA4B84B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ECFB3-2B8B-4C67-9B5D-6E76C003F5D2}" type="datetimeFigureOut">
              <a:rPr lang="cs-CZ" smtClean="0"/>
              <a:t>17.03.2023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B7A2F49-26CB-42B2-AC8D-D750AFF6E5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61D02CD-CEF6-49E9-B4E6-B1E132C5D8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68D60-6097-40DA-8139-3AC879078FC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1480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/>
          </p:nvPr>
        </p:nvSpPr>
        <p:spPr>
          <a:xfrm>
            <a:off x="609600" y="274638"/>
            <a:ext cx="10972800" cy="5821362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83240116-0DEC-4BC5-AA79-B0AE3B3478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7046F958-916D-489C-AB60-DC09803F13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454C5122-16F5-415E-8024-52250FAF2B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9AC160-86C5-4803-B8B4-5C1B40C0F89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043840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E4AC009-D5AF-4082-B301-A1E4988538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13F3B24-1F26-427C-A4BB-5D7B7C34DA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C9C6615-8B3D-4B59-8B0C-469A5FF213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ECFB3-2B8B-4C67-9B5D-6E76C003F5D2}" type="datetimeFigureOut">
              <a:rPr lang="cs-CZ" smtClean="0"/>
              <a:t>17.03.2023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193EF1B-BD00-4F3A-98F9-07E1907935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B729BDB-80FB-41C6-9D68-5A880682BB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68D60-6097-40DA-8139-3AC879078FC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964031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1E24100-92F3-4896-8C16-9217E65F16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7691E64E-1389-4B76-B1F0-387CCE8B4C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25382C5-3898-40F1-A81F-0D8C5807EF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ECFB3-2B8B-4C67-9B5D-6E76C003F5D2}" type="datetimeFigureOut">
              <a:rPr lang="cs-CZ" smtClean="0"/>
              <a:t>17.03.2023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3758F48-CA3C-46F0-B897-70ADEDD0B7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5389E08-F3E4-4783-81C1-E1F6114174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68D60-6097-40DA-8139-3AC879078FC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9290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FF68F57-1EE7-46CF-8258-38C70D1D2A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D1635A0-5F92-4EAB-92A6-DEAFDA0E843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EDCC58B7-48B0-43B4-B25C-4FA86509F7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BD2C3FB8-3249-4577-8584-DD69E3905C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ECFB3-2B8B-4C67-9B5D-6E76C003F5D2}" type="datetimeFigureOut">
              <a:rPr lang="cs-CZ" smtClean="0"/>
              <a:t>17.03.2023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8D440F1-AB9A-49BC-88E4-615BBA214A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3413DBB-2404-4148-BB55-FAFAC6E8C7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68D60-6097-40DA-8139-3AC879078FC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39146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9D31C81-03FF-4171-A14A-8D2BBF67F4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4D0153CF-D770-479B-AFE1-D661305611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B853D7D9-0FED-4DD0-A678-4A32372BFE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F3822121-BE0A-4379-936E-E30579E6AC2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CF5E4255-9A35-4E41-B3CB-98DCC42319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7DE865CC-2CA1-4911-8460-2DFC502FC7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ECFB3-2B8B-4C67-9B5D-6E76C003F5D2}" type="datetimeFigureOut">
              <a:rPr lang="cs-CZ" smtClean="0"/>
              <a:t>17.03.2023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F588519C-5B7F-467F-983B-C4137148DF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975F9143-168B-46A3-97DB-B818D11C0F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68D60-6097-40DA-8139-3AC879078FC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44841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5814DFD-B282-47A2-8E32-AA3C5F447D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4F4A1BBA-5EE4-4BBA-BBDB-2D10C5BEC3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ECFB3-2B8B-4C67-9B5D-6E76C003F5D2}" type="datetimeFigureOut">
              <a:rPr lang="cs-CZ" smtClean="0"/>
              <a:t>17.03.2023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CD9D99E4-B8F2-4801-AC09-74F333CCAE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8359793D-45C9-4FE3-AD2E-768B2F1D9E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68D60-6097-40DA-8139-3AC879078FC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45471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B982C228-E634-4980-94FC-9D5ECD4238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ECFB3-2B8B-4C67-9B5D-6E76C003F5D2}" type="datetimeFigureOut">
              <a:rPr lang="cs-CZ" smtClean="0"/>
              <a:t>17.03.2023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85E115B3-CDFD-4D5F-82CF-A906FCD8A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EA733D47-A2EA-4FF6-BC81-3DB8E28AA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68D60-6097-40DA-8139-3AC879078FC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92511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E36FD85-8DF1-415C-94A0-6F6AF9B1BD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6C6A0E4-9D27-4D51-A6B0-41EC32256E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969C4E00-25B5-4411-A5EF-7D78AB3BF6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0E711F3F-DF21-422F-BD6E-EEFCAFFE67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ECFB3-2B8B-4C67-9B5D-6E76C003F5D2}" type="datetimeFigureOut">
              <a:rPr lang="cs-CZ" smtClean="0"/>
              <a:t>17.03.2023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65140E0-BDB5-4EBE-9D4B-9C6E97D362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EF24386-2FA1-4F02-956D-733AFD4443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68D60-6097-40DA-8139-3AC879078FC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81834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92C64D8-D4B8-4B63-A0D6-2A705C243C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D3ECCB01-1662-4562-8B27-90766ED502D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E1DBA5F5-015F-4707-97A8-B23E2AC414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A87F4173-BCED-4846-9834-2C4B463203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ECFB3-2B8B-4C67-9B5D-6E76C003F5D2}" type="datetimeFigureOut">
              <a:rPr lang="cs-CZ" smtClean="0"/>
              <a:t>17.03.2023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4AFBAA51-E7A3-42F3-B112-F363333F5A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36744E2-2A56-4BD8-B992-D327148CD3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68D60-6097-40DA-8139-3AC879078FC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11086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28FC053E-250B-44E6-AA48-5B67BCAE49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720B89D-BDCA-4808-BFEB-09D90B41CF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FE7D542-8EEC-4C27-A0F2-E345E8D411F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7ECFB3-2B8B-4C67-9B5D-6E76C003F5D2}" type="datetimeFigureOut">
              <a:rPr lang="cs-CZ" smtClean="0"/>
              <a:t>17.03.2023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C34BF8F-F3F8-422E-A1B9-A50CA81539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FA8949F-C0F7-46C3-B9B8-23647B4348E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A68D60-6097-40DA-8139-3AC879078FC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56753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edu.ceskatelevize.cz/video/1800-husitske-bitvy" TargetMode="External"/><Relationship Id="rId2" Type="http://schemas.openxmlformats.org/officeDocument/2006/relationships/hyperlink" Target="https://edu.ceskatelevize.cz/video/1799-pocatek-husitskych-valek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8">
            <a:extLst>
              <a:ext uri="{FF2B5EF4-FFF2-40B4-BE49-F238E27FC236}">
                <a16:creationId xmlns:a16="http://schemas.microsoft.com/office/drawing/2014/main" id="{0671A8AE-40A1-4631-A6B8-581AFF065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6" descr="9913-jan-zizka">
            <a:extLst>
              <a:ext uri="{FF2B5EF4-FFF2-40B4-BE49-F238E27FC236}">
                <a16:creationId xmlns:a16="http://schemas.microsoft.com/office/drawing/2014/main" id="{ED718B6D-EEC5-473D-A1E7-9587520FF80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407" r="9090" b="36348"/>
          <a:stretch/>
        </p:blipFill>
        <p:spPr bwMode="auto">
          <a:xfrm>
            <a:off x="3523488" y="10"/>
            <a:ext cx="8668512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Rectangle 10">
            <a:extLst>
              <a:ext uri="{FF2B5EF4-FFF2-40B4-BE49-F238E27FC236}">
                <a16:creationId xmlns:a16="http://schemas.microsoft.com/office/drawing/2014/main" id="{AB58EF07-17C2-48CF-ABB0-EEF1F17CB8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" y="0"/>
            <a:ext cx="9339206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3000">
                <a:schemeClr val="bg1">
                  <a:alpha val="64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7155EF64-3E30-4F86-8B75-4AA69354C1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981" y="1122363"/>
            <a:ext cx="4023360" cy="3204134"/>
          </a:xfrm>
        </p:spPr>
        <p:txBody>
          <a:bodyPr anchor="b">
            <a:normAutofit/>
          </a:bodyPr>
          <a:lstStyle/>
          <a:p>
            <a:pPr algn="l"/>
            <a:r>
              <a:rPr lang="cs-CZ" sz="4800" dirty="0"/>
              <a:t>Husitská revoluce - pokračování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79D8A99-0DA1-42EA-9B6D-5F6541F5952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7980" y="4872922"/>
            <a:ext cx="4023359" cy="1208141"/>
          </a:xfrm>
        </p:spPr>
        <p:txBody>
          <a:bodyPr>
            <a:normAutofit/>
          </a:bodyPr>
          <a:lstStyle/>
          <a:p>
            <a:pPr algn="l"/>
            <a:endParaRPr lang="cs-CZ" sz="2000" dirty="0"/>
          </a:p>
        </p:txBody>
      </p:sp>
      <p:sp>
        <p:nvSpPr>
          <p:cNvPr id="19" name="Rectangle 12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0" name="Rectangle 14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1819345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C1B53AB1-10EE-4094-BAA1-C7C140976C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8BD3B047-5C87-48F9-942E-9EABE5F6B7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16371" y="560173"/>
            <a:ext cx="6337427" cy="996189"/>
          </a:xfrm>
        </p:spPr>
        <p:txBody>
          <a:bodyPr>
            <a:normAutofit/>
          </a:bodyPr>
          <a:lstStyle/>
          <a:p>
            <a:r>
              <a:rPr lang="cs-CZ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OPAKUJEME </a:t>
            </a:r>
            <a:r>
              <a:rPr lang="cs-CZ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	</a:t>
            </a:r>
            <a:endParaRPr lang="cs-CZ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2B051E78-E9DB-4B50-AD89-BEED8B4D9D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8112" y="168168"/>
            <a:ext cx="1510589" cy="3168155"/>
          </a:xfrm>
          <a:prstGeom prst="rect">
            <a:avLst/>
          </a:prstGeom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B4EEBC17-9A56-4A42-83E4-E33C559BD35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5595" y="3521678"/>
            <a:ext cx="3995623" cy="2684239"/>
          </a:xfrm>
          <a:prstGeom prst="rect">
            <a:avLst/>
          </a:prstGeom>
        </p:spPr>
      </p:pic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83306B5-040F-4DA4-B08D-6B20733635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61608" y="1864272"/>
            <a:ext cx="6917890" cy="4685818"/>
          </a:xfrm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FF0000"/>
                </a:solidFill>
              </a:rPr>
              <a:t>POČÁTEK – 1. PRAŽSKÁ DEFENESTRACE</a:t>
            </a:r>
          </a:p>
          <a:p>
            <a:pPr eaLnBrk="1" hangingPunct="1"/>
            <a:r>
              <a:rPr lang="cs-CZ" altLang="cs-CZ" sz="2400" dirty="0"/>
              <a:t>na jaře roku 1420 husité založili vlastní město – </a:t>
            </a:r>
            <a:r>
              <a:rPr lang="cs-CZ" altLang="cs-CZ" sz="2400" b="1" dirty="0"/>
              <a:t>Tábor </a:t>
            </a:r>
            <a:r>
              <a:rPr lang="cs-CZ" altLang="cs-CZ" sz="2400" dirty="0"/>
              <a:t>(pokus myšlenky sociálně spravedlivé a rovné společnosti).</a:t>
            </a:r>
          </a:p>
          <a:p>
            <a:pPr eaLnBrk="1" hangingPunct="1"/>
            <a:r>
              <a:rPr lang="cs-CZ" altLang="cs-CZ" sz="2400" b="1" dirty="0"/>
              <a:t>Zikmund</a:t>
            </a:r>
            <a:r>
              <a:rPr lang="cs-CZ" altLang="cs-CZ" sz="2400" dirty="0"/>
              <a:t> , jehož nárok na trůn nebyl uznán, se pokoušel dobýt si království silou zbraní → 1420 byla proti Čechám zorganizována křížová výprava (celkem 5 výprav – všechny poraženy)</a:t>
            </a:r>
          </a:p>
          <a:p>
            <a:pPr eaLnBrk="1" hangingPunct="1"/>
            <a:r>
              <a:rPr lang="cs-CZ" altLang="cs-CZ" sz="2400" dirty="0"/>
              <a:t>Bojovali proti </a:t>
            </a:r>
            <a:r>
              <a:rPr lang="cs-CZ" altLang="cs-CZ" sz="2400"/>
              <a:t>KŘIŽÁKŮM </a:t>
            </a:r>
            <a:endParaRPr lang="cs-CZ" altLang="cs-CZ" sz="2400" dirty="0"/>
          </a:p>
          <a:p>
            <a:pPr eaLnBrk="1" hangingPunct="1"/>
            <a:r>
              <a:rPr lang="cs-CZ" altLang="cs-CZ" sz="2400" dirty="0"/>
              <a:t>většina Čechů se připravila k obraně, spojili se lidé z různých skupin</a:t>
            </a:r>
          </a:p>
          <a:p>
            <a:pPr eaLnBrk="1" hangingPunct="1"/>
            <a:r>
              <a:rPr lang="cs-CZ" altLang="cs-CZ" sz="2400" dirty="0"/>
              <a:t>kališníci, kalich</a:t>
            </a:r>
          </a:p>
          <a:p>
            <a:pPr eaLnBrk="1" hangingPunct="1"/>
            <a:endParaRPr lang="cs-CZ" altLang="cs-CZ" sz="24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011760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4">
            <a:extLst>
              <a:ext uri="{FF2B5EF4-FFF2-40B4-BE49-F238E27FC236}">
                <a16:creationId xmlns:a16="http://schemas.microsoft.com/office/drawing/2014/main" id="{B0EDD77A-D955-475A-A785-CCE0345272AE}"/>
              </a:ext>
            </a:extLst>
          </p:cNvPr>
          <p:cNvSpPr>
            <a:spLocks noGrp="1" noChangeArrowheads="1"/>
          </p:cNvSpPr>
          <p:nvPr>
            <p:ph/>
          </p:nvPr>
        </p:nvSpPr>
        <p:spPr/>
        <p:txBody>
          <a:bodyPr/>
          <a:lstStyle/>
          <a:p>
            <a:pPr algn="ctr" eaLnBrk="1" hangingPunct="1"/>
            <a:r>
              <a:rPr lang="cs-CZ" altLang="cs-CZ" dirty="0"/>
              <a:t>největším husitským vojevůdcem byl </a:t>
            </a:r>
            <a:r>
              <a:rPr lang="cs-CZ" altLang="cs-CZ" b="1" dirty="0"/>
              <a:t>Jan Žižka z Trocnova</a:t>
            </a:r>
            <a:r>
              <a:rPr lang="cs-CZ" altLang="cs-CZ" dirty="0"/>
              <a:t>, tvůrce defenzivní taktiky založené na použití </a:t>
            </a:r>
            <a:r>
              <a:rPr lang="cs-CZ" altLang="cs-CZ" b="1" dirty="0"/>
              <a:t>hradby z vozů</a:t>
            </a:r>
            <a:r>
              <a:rPr lang="cs-CZ" altLang="cs-CZ" dirty="0"/>
              <a:t>.</a:t>
            </a:r>
          </a:p>
          <a:p>
            <a:pPr eaLnBrk="1" hangingPunct="1"/>
            <a:endParaRPr lang="cs-CZ" altLang="cs-CZ" dirty="0"/>
          </a:p>
        </p:txBody>
      </p:sp>
      <p:pic>
        <p:nvPicPr>
          <p:cNvPr id="13315" name="Picture 6" descr="9913-jan-zizka">
            <a:extLst>
              <a:ext uri="{FF2B5EF4-FFF2-40B4-BE49-F238E27FC236}">
                <a16:creationId xmlns:a16="http://schemas.microsoft.com/office/drawing/2014/main" id="{D0781838-395D-47A5-8170-ED31C5CD27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183" y="1172741"/>
            <a:ext cx="3421063" cy="4797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6" name="Picture 8" descr="Jan Žižka z Trocnova">
            <a:extLst>
              <a:ext uri="{FF2B5EF4-FFF2-40B4-BE49-F238E27FC236}">
                <a16:creationId xmlns:a16="http://schemas.microsoft.com/office/drawing/2014/main" id="{5065ECF9-7774-448E-87AD-E7E0999B5D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2460" y="1262955"/>
            <a:ext cx="2857500" cy="344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ovéPole 5">
            <a:extLst>
              <a:ext uri="{FF2B5EF4-FFF2-40B4-BE49-F238E27FC236}">
                <a16:creationId xmlns:a16="http://schemas.microsoft.com/office/drawing/2014/main" id="{20CE9003-36EF-4BEC-BFF1-968E07315621}"/>
              </a:ext>
            </a:extLst>
          </p:cNvPr>
          <p:cNvSpPr txBox="1"/>
          <p:nvPr/>
        </p:nvSpPr>
        <p:spPr>
          <a:xfrm>
            <a:off x="4354432" y="4817305"/>
            <a:ext cx="7474045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 eaLnBrk="1" hangingPunct="1">
              <a:buFont typeface="Arial" panose="020B0604020202020204" pitchFamily="34" charset="0"/>
              <a:buChar char="•"/>
            </a:pPr>
            <a:r>
              <a:rPr lang="cs-CZ" altLang="cs-CZ" sz="2800" dirty="0"/>
              <a:t>Venkované neuměli zacházet s meči, zato výborně ovládali cepy, vidle a sekery, nástroje, které si uzpůsobili k boji.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 build="p"/>
      <p:bldP spid="6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>
            <a:extLst>
              <a:ext uri="{FF2B5EF4-FFF2-40B4-BE49-F238E27FC236}">
                <a16:creationId xmlns:a16="http://schemas.microsoft.com/office/drawing/2014/main" id="{E8C275B1-29D1-4D32-A943-EA528CA674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Nejvýznamnější husitští vojevůdci:</a:t>
            </a:r>
          </a:p>
        </p:txBody>
      </p:sp>
      <p:pic>
        <p:nvPicPr>
          <p:cNvPr id="4" name="Zástupný obsah 3">
            <a:extLst>
              <a:ext uri="{FF2B5EF4-FFF2-40B4-BE49-F238E27FC236}">
                <a16:creationId xmlns:a16="http://schemas.microsoft.com/office/drawing/2014/main" id="{11427632-ECC5-4803-AB48-8EE1F49D3F1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59744" y="2064024"/>
            <a:ext cx="8162162" cy="3366391"/>
          </a:xfrm>
        </p:spPr>
      </p:pic>
      <p:sp>
        <p:nvSpPr>
          <p:cNvPr id="6" name="TextovéPole 5">
            <a:extLst>
              <a:ext uri="{FF2B5EF4-FFF2-40B4-BE49-F238E27FC236}">
                <a16:creationId xmlns:a16="http://schemas.microsoft.com/office/drawing/2014/main" id="{EBFA4348-B4D3-4E78-BE60-28A88ABE2996}"/>
              </a:ext>
            </a:extLst>
          </p:cNvPr>
          <p:cNvSpPr txBox="1"/>
          <p:nvPr/>
        </p:nvSpPr>
        <p:spPr>
          <a:xfrm>
            <a:off x="3414319" y="5434419"/>
            <a:ext cx="24663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Jan Žižka z Trocnova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05CE499B-A635-492D-886C-A36BB9688DBA}"/>
              </a:ext>
            </a:extLst>
          </p:cNvPr>
          <p:cNvSpPr txBox="1"/>
          <p:nvPr/>
        </p:nvSpPr>
        <p:spPr>
          <a:xfrm>
            <a:off x="7855542" y="5434419"/>
            <a:ext cx="24663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Prokop Holý</a:t>
            </a:r>
          </a:p>
        </p:txBody>
      </p:sp>
    </p:spTree>
    <p:extLst>
      <p:ext uri="{BB962C8B-B14F-4D97-AF65-F5344CB8AC3E}">
        <p14:creationId xmlns:p14="http://schemas.microsoft.com/office/powerpoint/2010/main" val="614571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1" name="Rectangle 1030">
            <a:extLst>
              <a:ext uri="{FF2B5EF4-FFF2-40B4-BE49-F238E27FC236}">
                <a16:creationId xmlns:a16="http://schemas.microsoft.com/office/drawing/2014/main" id="{665DBBEF-238B-476B-96AB-8AAC3224EC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8CF1F0BA-7080-4703-8299-056AC9CD83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927" y="639193"/>
            <a:ext cx="4402369" cy="3573516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6600" b="1" kern="12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Spanilé</a:t>
            </a:r>
            <a:r>
              <a:rPr lang="en-US" sz="6600" b="1" kern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en-US" sz="6600" b="1" kern="12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jízdy</a:t>
            </a:r>
            <a:r>
              <a:rPr lang="en-US" sz="6600" b="1" kern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(</a:t>
            </a:r>
            <a:r>
              <a:rPr lang="en-US" sz="6600" b="1" kern="12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rejsy</a:t>
            </a:r>
            <a:r>
              <a:rPr lang="en-US" sz="6600" b="1" kern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)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B120E87-53AC-4D43-9DBB-988BDC105E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927" y="4631161"/>
            <a:ext cx="4273419" cy="1559327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>
              <a:buNone/>
            </a:pPr>
            <a:r>
              <a: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= </a:t>
            </a:r>
            <a:r>
              <a:rPr lang="en-US" sz="24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výpravy</a:t>
            </a:r>
            <a:r>
              <a: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husitů</a:t>
            </a:r>
            <a:r>
              <a: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za </a:t>
            </a:r>
            <a:r>
              <a:rPr lang="en-US" sz="24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hranice</a:t>
            </a:r>
            <a:r>
              <a: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českého</a:t>
            </a:r>
            <a:r>
              <a: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království</a:t>
            </a:r>
            <a:r>
              <a: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 </a:t>
            </a:r>
            <a:r>
              <a:rPr lang="en-US" sz="24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cílem</a:t>
            </a:r>
            <a:r>
              <a: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šířit</a:t>
            </a:r>
            <a:r>
              <a: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myšlenky</a:t>
            </a:r>
            <a:r>
              <a: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revoluce</a:t>
            </a:r>
            <a:r>
              <a:rPr lang="cs-CZ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obstarávání potraviny, zisk kořisti</a:t>
            </a:r>
            <a:endParaRPr lang="en-US" sz="24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33" name="sketch line">
            <a:extLst>
              <a:ext uri="{FF2B5EF4-FFF2-40B4-BE49-F238E27FC236}">
                <a16:creationId xmlns:a16="http://schemas.microsoft.com/office/drawing/2014/main" id="{3FCFB1DE-0B7E-48CC-BA90-B2AB0889F9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278" y="4409267"/>
            <a:ext cx="3255095" cy="18288"/>
          </a:xfrm>
          <a:custGeom>
            <a:avLst/>
            <a:gdLst>
              <a:gd name="connsiteX0" fmla="*/ 0 w 3255095"/>
              <a:gd name="connsiteY0" fmla="*/ 0 h 18288"/>
              <a:gd name="connsiteX1" fmla="*/ 618468 w 3255095"/>
              <a:gd name="connsiteY1" fmla="*/ 0 h 18288"/>
              <a:gd name="connsiteX2" fmla="*/ 1269487 w 3255095"/>
              <a:gd name="connsiteY2" fmla="*/ 0 h 18288"/>
              <a:gd name="connsiteX3" fmla="*/ 1953057 w 3255095"/>
              <a:gd name="connsiteY3" fmla="*/ 0 h 18288"/>
              <a:gd name="connsiteX4" fmla="*/ 2636627 w 3255095"/>
              <a:gd name="connsiteY4" fmla="*/ 0 h 18288"/>
              <a:gd name="connsiteX5" fmla="*/ 3255095 w 3255095"/>
              <a:gd name="connsiteY5" fmla="*/ 0 h 18288"/>
              <a:gd name="connsiteX6" fmla="*/ 3255095 w 3255095"/>
              <a:gd name="connsiteY6" fmla="*/ 18288 h 18288"/>
              <a:gd name="connsiteX7" fmla="*/ 2538974 w 3255095"/>
              <a:gd name="connsiteY7" fmla="*/ 18288 h 18288"/>
              <a:gd name="connsiteX8" fmla="*/ 1822853 w 3255095"/>
              <a:gd name="connsiteY8" fmla="*/ 18288 h 18288"/>
              <a:gd name="connsiteX9" fmla="*/ 1171834 w 3255095"/>
              <a:gd name="connsiteY9" fmla="*/ 18288 h 18288"/>
              <a:gd name="connsiteX10" fmla="*/ 0 w 3255095"/>
              <a:gd name="connsiteY10" fmla="*/ 18288 h 18288"/>
              <a:gd name="connsiteX11" fmla="*/ 0 w 3255095"/>
              <a:gd name="connsiteY11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55095" h="18288" fill="none" extrusionOk="0">
                <a:moveTo>
                  <a:pt x="0" y="0"/>
                </a:moveTo>
                <a:cubicBezTo>
                  <a:pt x="240201" y="-22123"/>
                  <a:pt x="462021" y="-19623"/>
                  <a:pt x="618468" y="0"/>
                </a:cubicBezTo>
                <a:cubicBezTo>
                  <a:pt x="774915" y="19623"/>
                  <a:pt x="974734" y="2035"/>
                  <a:pt x="1269487" y="0"/>
                </a:cubicBezTo>
                <a:cubicBezTo>
                  <a:pt x="1564240" y="-2035"/>
                  <a:pt x="1733579" y="10639"/>
                  <a:pt x="1953057" y="0"/>
                </a:cubicBezTo>
                <a:cubicBezTo>
                  <a:pt x="2172535" y="-10639"/>
                  <a:pt x="2453962" y="14018"/>
                  <a:pt x="2636627" y="0"/>
                </a:cubicBezTo>
                <a:cubicBezTo>
                  <a:pt x="2819292" y="-14018"/>
                  <a:pt x="3121375" y="5399"/>
                  <a:pt x="3255095" y="0"/>
                </a:cubicBezTo>
                <a:cubicBezTo>
                  <a:pt x="3254386" y="8157"/>
                  <a:pt x="3254682" y="12125"/>
                  <a:pt x="3255095" y="18288"/>
                </a:cubicBezTo>
                <a:cubicBezTo>
                  <a:pt x="3088545" y="23203"/>
                  <a:pt x="2687475" y="7419"/>
                  <a:pt x="2538974" y="18288"/>
                </a:cubicBezTo>
                <a:cubicBezTo>
                  <a:pt x="2390473" y="29157"/>
                  <a:pt x="2137381" y="-8959"/>
                  <a:pt x="1822853" y="18288"/>
                </a:cubicBezTo>
                <a:cubicBezTo>
                  <a:pt x="1508325" y="45535"/>
                  <a:pt x="1466437" y="20385"/>
                  <a:pt x="1171834" y="18288"/>
                </a:cubicBezTo>
                <a:cubicBezTo>
                  <a:pt x="877231" y="16191"/>
                  <a:pt x="561097" y="37643"/>
                  <a:pt x="0" y="18288"/>
                </a:cubicBezTo>
                <a:cubicBezTo>
                  <a:pt x="-46" y="12483"/>
                  <a:pt x="-203" y="6491"/>
                  <a:pt x="0" y="0"/>
                </a:cubicBezTo>
                <a:close/>
              </a:path>
              <a:path w="3255095" h="18288" stroke="0" extrusionOk="0">
                <a:moveTo>
                  <a:pt x="0" y="0"/>
                </a:moveTo>
                <a:cubicBezTo>
                  <a:pt x="291965" y="19429"/>
                  <a:pt x="363155" y="8568"/>
                  <a:pt x="618468" y="0"/>
                </a:cubicBezTo>
                <a:cubicBezTo>
                  <a:pt x="873781" y="-8568"/>
                  <a:pt x="904459" y="-19505"/>
                  <a:pt x="1171834" y="0"/>
                </a:cubicBezTo>
                <a:cubicBezTo>
                  <a:pt x="1439209" y="19505"/>
                  <a:pt x="1744369" y="9790"/>
                  <a:pt x="1887955" y="0"/>
                </a:cubicBezTo>
                <a:cubicBezTo>
                  <a:pt x="2031541" y="-9790"/>
                  <a:pt x="2346378" y="21240"/>
                  <a:pt x="2506423" y="0"/>
                </a:cubicBezTo>
                <a:cubicBezTo>
                  <a:pt x="2666468" y="-21240"/>
                  <a:pt x="2990257" y="30414"/>
                  <a:pt x="3255095" y="0"/>
                </a:cubicBezTo>
                <a:cubicBezTo>
                  <a:pt x="3254831" y="4493"/>
                  <a:pt x="3255479" y="9472"/>
                  <a:pt x="3255095" y="18288"/>
                </a:cubicBezTo>
                <a:cubicBezTo>
                  <a:pt x="3120743" y="16690"/>
                  <a:pt x="2759628" y="42462"/>
                  <a:pt x="2604076" y="18288"/>
                </a:cubicBezTo>
                <a:cubicBezTo>
                  <a:pt x="2448524" y="-5886"/>
                  <a:pt x="2184336" y="19599"/>
                  <a:pt x="1887955" y="18288"/>
                </a:cubicBezTo>
                <a:cubicBezTo>
                  <a:pt x="1591574" y="16977"/>
                  <a:pt x="1548845" y="6870"/>
                  <a:pt x="1334589" y="18288"/>
                </a:cubicBezTo>
                <a:cubicBezTo>
                  <a:pt x="1120333" y="29706"/>
                  <a:pt x="996014" y="9662"/>
                  <a:pt x="683570" y="18288"/>
                </a:cubicBezTo>
                <a:cubicBezTo>
                  <a:pt x="371126" y="26914"/>
                  <a:pt x="198687" y="16167"/>
                  <a:pt x="0" y="18288"/>
                </a:cubicBezTo>
                <a:cubicBezTo>
                  <a:pt x="843" y="9577"/>
                  <a:pt x="371" y="690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3810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HUSITSKÁ REVOLUCE">
            <a:extLst>
              <a:ext uri="{FF2B5EF4-FFF2-40B4-BE49-F238E27FC236}">
                <a16:creationId xmlns:a16="http://schemas.microsoft.com/office/drawing/2014/main" id="{2ED9A19F-2708-41B0-A7B3-6355C6B7F7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654296" y="688564"/>
            <a:ext cx="7214616" cy="54808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49609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97CFA2D-B662-4DFB-80AF-EC66F9FB61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VÝZNAMNÉ HUSITSKÉ BITVY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3DADE9D-9811-4B58-90E4-9AE81D3152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755385" cy="4351338"/>
          </a:xfrm>
        </p:spPr>
        <p:txBody>
          <a:bodyPr>
            <a:normAutofit/>
          </a:bodyPr>
          <a:lstStyle/>
          <a:p>
            <a:r>
              <a:rPr lang="pl-PL" dirty="0">
                <a:solidFill>
                  <a:srgbClr val="FF0000"/>
                </a:solidFill>
              </a:rPr>
              <a:t>1420 b. na Vítkově </a:t>
            </a:r>
            <a:r>
              <a:rPr lang="cs-CZ" altLang="cs-CZ" b="1" dirty="0"/>
              <a:t>- </a:t>
            </a:r>
            <a:r>
              <a:rPr lang="cs-CZ" altLang="cs-CZ" dirty="0"/>
              <a:t>porážka Zikmundovy intervenční armády Janem Žižkou a pražsko-táborskými vojsky</a:t>
            </a:r>
            <a:endParaRPr lang="pl-PL" dirty="0"/>
          </a:p>
          <a:p>
            <a:r>
              <a:rPr lang="pl-PL" dirty="0">
                <a:solidFill>
                  <a:srgbClr val="FF0000"/>
                </a:solidFill>
              </a:rPr>
              <a:t>1420 b. u Sudoměře </a:t>
            </a:r>
            <a:r>
              <a:rPr lang="cs-CZ" altLang="cs-CZ" b="1" dirty="0"/>
              <a:t>- </a:t>
            </a:r>
            <a:r>
              <a:rPr lang="cs-CZ" altLang="cs-CZ" dirty="0"/>
              <a:t>první úspěšné střetnutí husitů s panským vojskem a strakonickými johanity</a:t>
            </a:r>
          </a:p>
          <a:p>
            <a:r>
              <a:rPr lang="pl-PL" dirty="0">
                <a:solidFill>
                  <a:srgbClr val="FF0000"/>
                </a:solidFill>
              </a:rPr>
              <a:t>1424 b. u Přibyslavi </a:t>
            </a:r>
            <a:r>
              <a:rPr lang="pl-PL" dirty="0"/>
              <a:t>- </a:t>
            </a:r>
            <a:r>
              <a:rPr lang="cs-CZ" altLang="cs-CZ" dirty="0"/>
              <a:t>smrt Jana Žižky - do čela husitských vojsk PROKOP HOLÝ</a:t>
            </a:r>
            <a:endParaRPr lang="pl-PL" dirty="0"/>
          </a:p>
          <a:p>
            <a:r>
              <a:rPr lang="pl-PL" dirty="0">
                <a:solidFill>
                  <a:srgbClr val="FF0000"/>
                </a:solidFill>
              </a:rPr>
              <a:t>1431 b. u Domažlic </a:t>
            </a:r>
            <a:r>
              <a:rPr lang="pl-PL" dirty="0"/>
              <a:t>-</a:t>
            </a:r>
            <a:r>
              <a:rPr lang="pl-PL" dirty="0">
                <a:solidFill>
                  <a:srgbClr val="FF0000"/>
                </a:solidFill>
              </a:rPr>
              <a:t> </a:t>
            </a:r>
            <a:r>
              <a:rPr lang="pl-PL" dirty="0"/>
              <a:t>nejvýznamnější vítězství nad křižáky (</a:t>
            </a:r>
            <a:r>
              <a:rPr lang="cs-CZ" dirty="0"/>
              <a:t>„Ktož </a:t>
            </a:r>
            <a:r>
              <a:rPr lang="cs-CZ" dirty="0" err="1"/>
              <a:t>jsú</a:t>
            </a:r>
            <a:r>
              <a:rPr lang="cs-CZ" dirty="0"/>
              <a:t> boží bojovníci.“ (při jeho zaslechnutí - útěk většiny křižáků</a:t>
            </a:r>
            <a:r>
              <a:rPr lang="pl-PL" dirty="0"/>
              <a:t>)</a:t>
            </a:r>
          </a:p>
          <a:p>
            <a:r>
              <a:rPr lang="pl-PL" dirty="0">
                <a:solidFill>
                  <a:srgbClr val="FF0000"/>
                </a:solidFill>
              </a:rPr>
              <a:t>1434 b. u Lipan </a:t>
            </a:r>
            <a:r>
              <a:rPr lang="pl-PL" dirty="0"/>
              <a:t>– střetli se husité mezi sebou</a:t>
            </a:r>
          </a:p>
        </p:txBody>
      </p:sp>
    </p:spTree>
    <p:extLst>
      <p:ext uri="{BB962C8B-B14F-4D97-AF65-F5344CB8AC3E}">
        <p14:creationId xmlns:p14="http://schemas.microsoft.com/office/powerpoint/2010/main" val="173309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4305D2B-00A7-4CC0-9707-9377CDAACC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ZÁVĚR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C6B74AD-2600-4E51-9C05-9EB3E03D24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četné porážky - papež a Zikmund pochopili, že musí vyjednávat – jiná představa umírněných a radikálních – především radikální nechtěli rozpustit husitské vojsko = podmínka Zikmunda</a:t>
            </a:r>
          </a:p>
          <a:p>
            <a:r>
              <a:rPr lang="cs-CZ" dirty="0"/>
              <a:t>umírnění se spojili s katolíky  = panská jednota</a:t>
            </a:r>
          </a:p>
          <a:p>
            <a:r>
              <a:rPr lang="cs-CZ" dirty="0"/>
              <a:t>umírnění a radikální husité se střetly se v </a:t>
            </a:r>
            <a:r>
              <a:rPr lang="cs-CZ" dirty="0">
                <a:solidFill>
                  <a:srgbClr val="FF0000"/>
                </a:solidFill>
              </a:rPr>
              <a:t>b. u Lipan roku 1434 </a:t>
            </a:r>
            <a:r>
              <a:rPr lang="cs-CZ" dirty="0"/>
              <a:t>=&gt;</a:t>
            </a:r>
          </a:p>
          <a:p>
            <a:r>
              <a:rPr lang="cs-CZ" dirty="0"/>
              <a:t>panská jednota vítězí =&gt; mírová jednání s křižáky =&gt; </a:t>
            </a:r>
          </a:p>
          <a:p>
            <a:r>
              <a:rPr lang="cs-CZ" dirty="0">
                <a:solidFill>
                  <a:srgbClr val="FF0000"/>
                </a:solidFill>
              </a:rPr>
              <a:t>1436 – Basilejská a jihlavská kompaktáta: </a:t>
            </a:r>
            <a:r>
              <a:rPr lang="cs-CZ" dirty="0"/>
              <a:t>ze 4 pražských artikul povoleno pouze přijímaní z kalicha (pod obojí) =&gt; </a:t>
            </a:r>
          </a:p>
          <a:p>
            <a:pPr lvl="1"/>
            <a:r>
              <a:rPr lang="cs-CZ" dirty="0"/>
              <a:t>Češi si mohli zvolit, zda chtějí být katolíky nebo kališníky </a:t>
            </a:r>
          </a:p>
          <a:p>
            <a:pPr lvl="1"/>
            <a:r>
              <a:rPr lang="cs-CZ" dirty="0"/>
              <a:t>české království se stává tzv. královstvím dvojího lidu (katolíků a kališníků) </a:t>
            </a:r>
          </a:p>
          <a:p>
            <a:pPr lvl="1"/>
            <a:r>
              <a:rPr lang="cs-CZ" dirty="0"/>
              <a:t>Husité uznali na oplátku Zikmunda českým králem</a:t>
            </a:r>
          </a:p>
        </p:txBody>
      </p:sp>
    </p:spTree>
    <p:extLst>
      <p:ext uri="{BB962C8B-B14F-4D97-AF65-F5344CB8AC3E}">
        <p14:creationId xmlns:p14="http://schemas.microsoft.com/office/powerpoint/2010/main" val="1890426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0A15F9F-9A93-4F15-8DF2-818D62ADC6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5353" y="1237672"/>
            <a:ext cx="3234018" cy="2102498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59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VIDEOOO </a:t>
            </a:r>
            <a:r>
              <a:rPr lang="en-US" sz="59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  <a:sym typeface="Wingdings" panose="05000000000000000000" pitchFamily="2" charset="2"/>
              </a:rPr>
              <a:t></a:t>
            </a:r>
            <a:endParaRPr lang="en-US" sz="5900" b="1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0748966-D13A-46E7-9CAC-A88EA38C28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5353" y="3646925"/>
            <a:ext cx="3220917" cy="1452160"/>
          </a:xfrm>
        </p:spPr>
        <p:txBody>
          <a:bodyPr vert="horz" lIns="91440" tIns="45720" rIns="91440" bIns="45720" rtlCol="0" anchor="t">
            <a:normAutofit fontScale="92500"/>
          </a:bodyPr>
          <a:lstStyle/>
          <a:p>
            <a:pPr algn="ctr"/>
            <a:r>
              <a:rPr lang="cs-CZ" sz="1800" dirty="0">
                <a:hlinkClick r:id="rId2"/>
              </a:rPr>
              <a:t>Počátek husitských válek - ČT </a:t>
            </a:r>
            <a:r>
              <a:rPr lang="cs-CZ" sz="1800" dirty="0" err="1">
                <a:hlinkClick r:id="rId2"/>
              </a:rPr>
              <a:t>edu</a:t>
            </a:r>
            <a:r>
              <a:rPr lang="cs-CZ" sz="1800" dirty="0">
                <a:hlinkClick r:id="rId2"/>
              </a:rPr>
              <a:t> - Česká televize (ceskatelevize.cz)</a:t>
            </a:r>
            <a:endParaRPr lang="cs-CZ" sz="1800" dirty="0"/>
          </a:p>
          <a:p>
            <a:pPr algn="ctr"/>
            <a:r>
              <a:rPr lang="cs-CZ" sz="1800" dirty="0">
                <a:hlinkClick r:id="rId3"/>
              </a:rPr>
              <a:t>Husitské bitvy - ČT </a:t>
            </a:r>
            <a:r>
              <a:rPr lang="cs-CZ" sz="1800" dirty="0" err="1">
                <a:hlinkClick r:id="rId3"/>
              </a:rPr>
              <a:t>edu</a:t>
            </a:r>
            <a:r>
              <a:rPr lang="cs-CZ" sz="1800" dirty="0">
                <a:hlinkClick r:id="rId3"/>
              </a:rPr>
              <a:t> - Česká televize (ceskatelevize.cz)</a:t>
            </a:r>
            <a:endParaRPr lang="en-US" kern="1200" dirty="0">
              <a:solidFill>
                <a:schemeClr val="tx1">
                  <a:alpha val="60000"/>
                </a:schemeClr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73EF58AB-3D3C-473F-838E-1A0826E9B98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16251" y="1423019"/>
            <a:ext cx="6631341" cy="40119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469151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388</Words>
  <Application>Microsoft Office PowerPoint</Application>
  <PresentationFormat>Širokoúhlá obrazovka</PresentationFormat>
  <Paragraphs>33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Motiv Office</vt:lpstr>
      <vt:lpstr>Husitská revoluce - pokračování</vt:lpstr>
      <vt:lpstr>OPAKUJEME  </vt:lpstr>
      <vt:lpstr>Prezentace aplikace PowerPoint</vt:lpstr>
      <vt:lpstr>Nejvýznamnější husitští vojevůdci:</vt:lpstr>
      <vt:lpstr>Spanilé jízdy (rejsy) </vt:lpstr>
      <vt:lpstr>VÝZNAMNÉ HUSITSKÉ BITVY</vt:lpstr>
      <vt:lpstr>ZÁVĚR</vt:lpstr>
      <vt:lpstr>VIDEOOO 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Husitská revoluce</dc:title>
  <dc:creator>Havlátová, Kateřina</dc:creator>
  <cp:lastModifiedBy>Havlátová, Kateřina</cp:lastModifiedBy>
  <cp:revision>1</cp:revision>
  <dcterms:created xsi:type="dcterms:W3CDTF">2023-03-14T13:11:46Z</dcterms:created>
  <dcterms:modified xsi:type="dcterms:W3CDTF">2023-03-17T10:35:08Z</dcterms:modified>
</cp:coreProperties>
</file>