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68" r:id="rId3"/>
    <p:sldMasterId id="2147483792" r:id="rId4"/>
    <p:sldMasterId id="2147483816" r:id="rId5"/>
    <p:sldMasterId id="2147483876" r:id="rId6"/>
  </p:sldMasterIdLst>
  <p:sldIdLst>
    <p:sldId id="280" r:id="rId7"/>
    <p:sldId id="281" r:id="rId8"/>
    <p:sldId id="279" r:id="rId9"/>
    <p:sldId id="262" r:id="rId10"/>
    <p:sldId id="266" r:id="rId11"/>
    <p:sldId id="267" r:id="rId12"/>
    <p:sldId id="268" r:id="rId13"/>
    <p:sldId id="270" r:id="rId14"/>
    <p:sldId id="283" r:id="rId15"/>
    <p:sldId id="285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vnoramenný trojúhelník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0B1BABC0-E89C-48C3-87C1-96D5428E5C47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AE1256-7712-4D0C-861F-41169DB2F5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96504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0B61A-7D44-4A84-BD26-D2718C2CB26C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82AB8-4505-4541-BC88-E158F81DEFE0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8168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0FE1C-896F-41A9-B2C0-38728DFF0B79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8874-C0CC-44B4-AFC3-71CE6B2E8FAF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5562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vnoramenný trojúhelník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0B1BABC0-E89C-48C3-87C1-96D5428E5C47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AE1256-7712-4D0C-861F-41169DB2F5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90255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BB1A2-9EA6-42D2-BB91-A78947863515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036A2-188D-4742-BA37-23B84D2C5A3C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6577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vnoramenný trojúhelník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Přímá spojovací čára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F2D73-5758-4428-953B-0BD6ED94323A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5258-99F1-40F4-9167-42CC0C1AA787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8972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0108-4E37-4BBB-88FD-99D9FE6DACA5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FAD7-EAB9-4DFE-800B-73B2E5BCF9F2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0281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89C79-A321-4B04-B8E9-9164C8BDF15E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0B81B49B-681B-48BA-805F-96736B3AC7C2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0619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18D0-6F1C-494C-BF9E-2970B5DB09A8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6F47E-42B7-49C3-AE8E-A36410A3C3E3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7431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8242-CB5C-4542-9ED9-1A4F8927A559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16944-AD04-4C76-AFB1-65CFEDE83344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5519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D6C73F89-40A6-479E-ACA8-8550DE4502DF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EAE5F82-1079-47D9-B231-EEF3DC10406E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2003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BB1A2-9EA6-42D2-BB91-A78947863515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036A2-188D-4742-BA37-23B84D2C5A3C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2947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9E78A7-D63C-40B0-9621-B2C2ECAF9CA0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DA7AF855-514E-4E1B-A42F-BBA8AAD8AA23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9430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0B61A-7D44-4A84-BD26-D2718C2CB26C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82AB8-4505-4541-BC88-E158F81DEFE0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3298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0FE1C-896F-41A9-B2C0-38728DFF0B79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8874-C0CC-44B4-AFC3-71CE6B2E8FAF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7504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vnoramenný trojúhelník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0B1BABC0-E89C-48C3-87C1-96D5428E5C47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AE1256-7712-4D0C-861F-41169DB2F5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57541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BB1A2-9EA6-42D2-BB91-A78947863515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036A2-188D-4742-BA37-23B84D2C5A3C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243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vnoramenný trojúhelník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Přímá spojovací čára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F2D73-5758-4428-953B-0BD6ED94323A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5258-99F1-40F4-9167-42CC0C1AA787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2415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0108-4E37-4BBB-88FD-99D9FE6DACA5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FAD7-EAB9-4DFE-800B-73B2E5BCF9F2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0490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89C79-A321-4B04-B8E9-9164C8BDF15E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0B81B49B-681B-48BA-805F-96736B3AC7C2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0428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18D0-6F1C-494C-BF9E-2970B5DB09A8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6F47E-42B7-49C3-AE8E-A36410A3C3E3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5505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8242-CB5C-4542-9ED9-1A4F8927A559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16944-AD04-4C76-AFB1-65CFEDE83344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5329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vnoramenný trojúhelník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Přímá spojovací čára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F2D73-5758-4428-953B-0BD6ED94323A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5258-99F1-40F4-9167-42CC0C1AA787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0284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D6C73F89-40A6-479E-ACA8-8550DE4502DF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EAE5F82-1079-47D9-B231-EEF3DC10406E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5744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9E78A7-D63C-40B0-9621-B2C2ECAF9CA0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DA7AF855-514E-4E1B-A42F-BBA8AAD8AA23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3058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0B61A-7D44-4A84-BD26-D2718C2CB26C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82AB8-4505-4541-BC88-E158F81DEFE0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7959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0FE1C-896F-41A9-B2C0-38728DFF0B79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8874-C0CC-44B4-AFC3-71CE6B2E8FAF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9829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vnoramenný trojúhelník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0B1BABC0-E89C-48C3-87C1-96D5428E5C47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AE1256-7712-4D0C-861F-41169DB2F5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50784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BB1A2-9EA6-42D2-BB91-A78947863515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036A2-188D-4742-BA37-23B84D2C5A3C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3842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vnoramenný trojúhelník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Přímá spojovací čára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F2D73-5758-4428-953B-0BD6ED94323A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5258-99F1-40F4-9167-42CC0C1AA787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7501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0108-4E37-4BBB-88FD-99D9FE6DACA5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FAD7-EAB9-4DFE-800B-73B2E5BCF9F2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7306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89C79-A321-4B04-B8E9-9164C8BDF15E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0B81B49B-681B-48BA-805F-96736B3AC7C2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0366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18D0-6F1C-494C-BF9E-2970B5DB09A8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6F47E-42B7-49C3-AE8E-A36410A3C3E3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638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0108-4E37-4BBB-88FD-99D9FE6DACA5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FAD7-EAB9-4DFE-800B-73B2E5BCF9F2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6835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8242-CB5C-4542-9ED9-1A4F8927A559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16944-AD04-4C76-AFB1-65CFEDE83344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510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D6C73F89-40A6-479E-ACA8-8550DE4502DF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EAE5F82-1079-47D9-B231-EEF3DC10406E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7031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9E78A7-D63C-40B0-9621-B2C2ECAF9CA0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DA7AF855-514E-4E1B-A42F-BBA8AAD8AA23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632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0B61A-7D44-4A84-BD26-D2718C2CB26C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82AB8-4505-4541-BC88-E158F81DEFE0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3744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0FE1C-896F-41A9-B2C0-38728DFF0B79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8874-C0CC-44B4-AFC3-71CE6B2E8FAF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3789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vnoramenný trojúhelník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0B1BABC0-E89C-48C3-87C1-96D5428E5C47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AE1256-7712-4D0C-861F-41169DB2F5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18676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BB1A2-9EA6-42D2-BB91-A78947863515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036A2-188D-4742-BA37-23B84D2C5A3C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4694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vnoramenný trojúhelník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Přímá spojovací čára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F2D73-5758-4428-953B-0BD6ED94323A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5258-99F1-40F4-9167-42CC0C1AA787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4074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0108-4E37-4BBB-88FD-99D9FE6DACA5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FAD7-EAB9-4DFE-800B-73B2E5BCF9F2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8491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89C79-A321-4B04-B8E9-9164C8BDF15E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0B81B49B-681B-48BA-805F-96736B3AC7C2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5320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89C79-A321-4B04-B8E9-9164C8BDF15E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0B81B49B-681B-48BA-805F-96736B3AC7C2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72439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18D0-6F1C-494C-BF9E-2970B5DB09A8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6F47E-42B7-49C3-AE8E-A36410A3C3E3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7798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8242-CB5C-4542-9ED9-1A4F8927A559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16944-AD04-4C76-AFB1-65CFEDE83344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8050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D6C73F89-40A6-479E-ACA8-8550DE4502DF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EAE5F82-1079-47D9-B231-EEF3DC10406E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7788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9E78A7-D63C-40B0-9621-B2C2ECAF9CA0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DA7AF855-514E-4E1B-A42F-BBA8AAD8AA23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01514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0B61A-7D44-4A84-BD26-D2718C2CB26C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82AB8-4505-4541-BC88-E158F81DEFE0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61244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0FE1C-896F-41A9-B2C0-38728DFF0B79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D8874-C0CC-44B4-AFC3-71CE6B2E8FAF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5512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1DDD2F-5003-4E75-8B46-4B4EC9977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0D49C8-AFC0-4E98-B695-5BD04D39E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D4CE21-E62F-4F32-AF94-CC8D1136B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1BABC0-E89C-48C3-87C1-96D5428E5C47}" type="datetimeFigureOut">
              <a:rPr lang="cs-CZ" smtClean="0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D97224-7938-48AC-973C-D119D038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614B49-E881-4BB4-932D-3761E5A5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E1256-7712-4D0C-861F-41169DB2F57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83292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0FD5DB-F572-4D11-925C-1D38B64B8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D9FBC4-B9F0-45F9-879A-A0D60ED65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C95682-D228-48BC-AE15-50ACDFB5C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FBB1A2-9EA6-42D2-BB91-A78947863515}" type="datetimeFigureOut">
              <a:rPr lang="cs-CZ" smtClean="0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461F17-DAF7-4402-81B6-E3FF5456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DAEEB3-B8DD-41AC-BE2B-2AE9B6A6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36A2-188D-4742-BA37-23B84D2C5A3C}" type="slidenum">
              <a:rPr lang="cs-CZ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8198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E971E-A5FF-429B-9BF4-1F559454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4C1F73-D0ED-4BE5-8585-CBC8DE5EE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C4A136-8A72-406F-BB89-B30E738A2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0EF02C-FB01-49EE-8BBE-ED3FA3E90DA0}" type="datetimeFigureOut">
              <a:rPr lang="cs-CZ" smtClean="0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5363EF-DCB0-4BE9-A936-FE5056AA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0BD893-9E1E-44B6-9810-96F98290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04FB4-DC0B-435B-9923-BAA9BEAECAEA}" type="slidenum">
              <a:rPr lang="cs-CZ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99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8643D1-E61A-4D37-9100-C516EC48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9BC106-0C37-44F2-8B95-F4519F32E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AF5822-DC0E-4550-AD9F-CF1FCBD03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5DFB62-9BA1-45CE-B2A4-D91B90190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B30108-4E37-4BBB-88FD-99D9FE6DACA5}" type="datetimeFigureOut">
              <a:rPr lang="cs-CZ" smtClean="0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0ACCFF4-947C-49DC-851C-F1B6012C9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56BFD4-42DE-4354-8F20-D6B2D1BD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BFAD7-EAB9-4DFE-800B-73B2E5BCF9F2}" type="slidenum">
              <a:rPr lang="cs-CZ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0419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18D0-6F1C-494C-BF9E-2970B5DB09A8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6F47E-42B7-49C3-AE8E-A36410A3C3E3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16441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B9E5B-A8A9-45EC-826D-927D8676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7FE7F8-C782-463D-8B55-FCF4922F8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186ABD5-C315-4BDE-953B-66EBD6175A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DEAC6D3-283E-4029-AD8A-2C203F64E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5385782-6FFC-4EB1-9EF8-029A5082DF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8721E14-30A9-447F-AE11-FFFF4AC56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489C79-A321-4B04-B8E9-9164C8BDF15E}" type="datetimeFigureOut">
              <a:rPr lang="cs-CZ" smtClean="0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53951E1-1D71-4DED-876A-F36A1AF2B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B1BCBFD-61EC-4FF2-BF32-308640F1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1B49B-681B-48BA-805F-96736B3AC7C2}" type="slidenum">
              <a:rPr lang="cs-CZ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53234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B3ECF-45E4-4340-BFC6-3C0944350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8E779FB-B385-49D5-B0E1-56670BDC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0EF02C-FB01-49EE-8BBE-ED3FA3E90DA0}" type="datetimeFigureOut">
              <a:rPr lang="cs-CZ" smtClean="0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D2BEC1-6D6D-4575-A77F-9374E0B7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DAEC0F-44B6-4D03-B0F2-73747F13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04FB4-DC0B-435B-9923-BAA9BEAECAEA}" type="slidenum">
              <a:rPr lang="cs-CZ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547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BAA5CD8-37D6-4F99-B448-2B92054BE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38242-CB5C-4542-9ED9-1A4F8927A559}" type="datetimeFigureOut">
              <a:rPr lang="cs-CZ" smtClean="0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A000EE3-1D49-4D1F-B0FC-29B50E69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FF5BF30-8C4C-4923-8EF4-2AFC7924A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16944-AD04-4C76-AFB1-65CFEDE83344}" type="slidenum">
              <a:rPr lang="cs-CZ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1416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EC8014-BC82-4890-9FF8-5809FE5B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BAB872-DA96-4B07-A67F-07716F42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F99DA2-F85E-4D09-A308-566A0E7CC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A50526-9891-4DF7-AB25-F7FEA8448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C73F89-40A6-479E-ACA8-8550DE4502DF}" type="datetimeFigureOut">
              <a:rPr lang="cs-CZ" smtClean="0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26016C-D915-4146-AB11-50114FB12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2A4555-57F0-4BA4-9EF6-D467FDA0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E5F82-1079-47D9-B231-EEF3DC10406E}" type="slidenum">
              <a:rPr lang="cs-CZ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40084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3D7E7-9625-4C93-AEF8-68EFD9AB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9F43294-72C6-429D-A4D0-5643632454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A124A6C-0CF1-4C06-9A26-791A60ED7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A906D4-B4F7-41B3-AA50-54A5E9442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E78A7-D63C-40B0-9621-B2C2ECAF9CA0}" type="datetimeFigureOut">
              <a:rPr lang="cs-CZ" smtClean="0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375D06-8E9D-4BD2-83C8-F6C6784C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336ABE-D113-4440-B0F6-D4586D57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AF855-514E-4E1B-A42F-BBA8AAD8AA23}" type="slidenum">
              <a:rPr lang="cs-CZ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404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D1482-7854-4276-BB1F-B6A0C9502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1E7695C-F32A-4D09-9E76-76FADEC0E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AB2060-8852-4673-B1CB-4DCAC3E36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10B61A-7D44-4A84-BD26-D2718C2CB26C}" type="datetimeFigureOut">
              <a:rPr lang="cs-CZ" smtClean="0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33B845-6920-4A04-B270-44D7004FF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AE6360-796F-4877-8D67-BE9C6A8B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82AB8-4505-4541-BC88-E158F81DEFE0}" type="slidenum">
              <a:rPr lang="cs-CZ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9669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5D6043E-8C32-4E8E-A172-0C03F40C3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A16BE3A-17E1-4455-898B-714FEA5BA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D67E1A-EF85-4164-A44B-1AA5DB6D4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30FE1C-896F-41A9-B2C0-38728DFF0B79}" type="datetimeFigureOut">
              <a:rPr lang="cs-CZ" smtClean="0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4B57D7-BC2E-497D-879D-AAD0D724B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B92A61-1D66-4413-9F48-3DCC4181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D8874-C0CC-44B4-AFC3-71CE6B2E8FAF}" type="slidenum">
              <a:rPr lang="cs-CZ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6137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8242-CB5C-4542-9ED9-1A4F8927A559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16944-AD04-4C76-AFB1-65CFEDE83344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8061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D6C73F89-40A6-479E-ACA8-8550DE4502DF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EAE5F82-1079-47D9-B231-EEF3DC10406E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8626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6E9E78A7-D63C-40B0-9621-B2C2ECAF9CA0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DA7AF855-514E-4E1B-A42F-BBA8AAD8AA23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7645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0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0EF02C-FB01-49EE-8BBE-ED3FA3E90DA0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204FB4-DC0B-435B-9923-BAA9BEAECAEA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52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5C8FE9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8AA4D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0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0EF02C-FB01-49EE-8BBE-ED3FA3E90DA0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204FB4-DC0B-435B-9923-BAA9BEAECAEA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76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5C8FE9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8AA4D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0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0EF02C-FB01-49EE-8BBE-ED3FA3E90DA0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204FB4-DC0B-435B-9923-BAA9BEAECAEA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82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5C8FE9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8AA4D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0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0EF02C-FB01-49EE-8BBE-ED3FA3E90DA0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204FB4-DC0B-435B-9923-BAA9BEAECAEA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70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5C8FE9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8AA4D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0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0EF02C-FB01-49EE-8BBE-ED3FA3E90DA0}" type="datetimeFigureOut">
              <a:rPr lang="cs-CZ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204FB4-DC0B-435B-9923-BAA9BEAECAEA}" type="slidenum">
              <a:rPr lang="cs-CZ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85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5C8FE9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8AA4D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384DF82-F2D9-4223-8875-665E4AAD0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64721E-85D2-440E-8FD8-D6EC8B3FF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E26E59-545D-4D88-8ED8-D447C84B5A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0EF02C-FB01-49EE-8BBE-ED3FA3E90DA0}" type="datetimeFigureOut">
              <a:rPr lang="cs-CZ" smtClean="0">
                <a:solidFill>
                  <a:prstClr val="white"/>
                </a:solidFill>
              </a:rPr>
              <a:pPr>
                <a:defRPr/>
              </a:pPr>
              <a:t>17.02.2025</a:t>
            </a:fld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1EDC2F-94E1-45BE-84E0-BAFAD7B69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2B83E-2C0C-45D9-8B9E-21D96097E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204FB4-DC0B-435B-9923-BAA9BEAECAEA}" type="slidenum">
              <a:rPr lang="cs-CZ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7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2660A6-0EAD-4D5F-8308-EEC9BFBC5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2" y="1999615"/>
            <a:ext cx="6858000" cy="2764028"/>
          </a:xfrm>
        </p:spPr>
        <p:txBody>
          <a:bodyPr anchor="ctr">
            <a:normAutofit/>
          </a:bodyPr>
          <a:lstStyle/>
          <a:p>
            <a:r>
              <a:rPr lang="cs-CZ" sz="6300"/>
              <a:t>NAŠE NEJSTARŠÍ KRONIKY </a:t>
            </a:r>
            <a:br>
              <a:rPr lang="cs-CZ" sz="6300"/>
            </a:br>
            <a:endParaRPr lang="cs-CZ" sz="63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26469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249023-EA13-492B-BF10-AF62BB8F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mi dnes pracovalo?</a:t>
            </a:r>
          </a:p>
        </p:txBody>
      </p:sp>
      <p:pic>
        <p:nvPicPr>
          <p:cNvPr id="17" name="Zástupný obsah 16" descr="Trojvodič kolík obrys">
            <a:extLst>
              <a:ext uri="{FF2B5EF4-FFF2-40B4-BE49-F238E27FC236}">
                <a16:creationId xmlns:a16="http://schemas.microsoft.com/office/drawing/2014/main" id="{904F58B1-87B7-4B66-AFE4-8C3F035BC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1639" y="2276871"/>
            <a:ext cx="1389857" cy="1389857"/>
          </a:xfrm>
        </p:spPr>
      </p:pic>
      <p:pic>
        <p:nvPicPr>
          <p:cNvPr id="18" name="Zástupný obsah 16" descr="Trojvodič kolík obrys">
            <a:extLst>
              <a:ext uri="{FF2B5EF4-FFF2-40B4-BE49-F238E27FC236}">
                <a16:creationId xmlns:a16="http://schemas.microsoft.com/office/drawing/2014/main" id="{6DA1029F-C631-408E-89F0-700E1EBA9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7904" y="2313368"/>
            <a:ext cx="1316862" cy="1316862"/>
          </a:xfrm>
          <a:prstGeom prst="rect">
            <a:avLst/>
          </a:prstGeom>
        </p:spPr>
      </p:pic>
      <p:pic>
        <p:nvPicPr>
          <p:cNvPr id="19" name="Zástupný obsah 16" descr="Trojvodič kolík obrys">
            <a:extLst>
              <a:ext uri="{FF2B5EF4-FFF2-40B4-BE49-F238E27FC236}">
                <a16:creationId xmlns:a16="http://schemas.microsoft.com/office/drawing/2014/main" id="{632037AB-054D-4DFC-B1F0-8FC3007B0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4168" y="2359731"/>
            <a:ext cx="1316862" cy="1316862"/>
          </a:xfrm>
          <a:prstGeom prst="rect">
            <a:avLst/>
          </a:prstGeom>
        </p:spPr>
      </p:pic>
      <p:pic>
        <p:nvPicPr>
          <p:cNvPr id="20" name="Zástupný obsah 16" descr="Trojvodič kolík obrys">
            <a:extLst>
              <a:ext uri="{FF2B5EF4-FFF2-40B4-BE49-F238E27FC236}">
                <a16:creationId xmlns:a16="http://schemas.microsoft.com/office/drawing/2014/main" id="{468FC09D-95DB-4D98-A088-270851B5F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4087" y="4254665"/>
            <a:ext cx="1389856" cy="1389856"/>
          </a:xfrm>
          <a:prstGeom prst="rect">
            <a:avLst/>
          </a:prstGeom>
        </p:spPr>
      </p:pic>
      <p:pic>
        <p:nvPicPr>
          <p:cNvPr id="21" name="Zástupný obsah 16" descr="Trojvodič kolík obrys">
            <a:extLst>
              <a:ext uri="{FF2B5EF4-FFF2-40B4-BE49-F238E27FC236}">
                <a16:creationId xmlns:a16="http://schemas.microsoft.com/office/drawing/2014/main" id="{5EFC9964-9453-4128-A8D3-9B12E7B08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8048" y="4223689"/>
            <a:ext cx="1389856" cy="138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2437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3771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AE635F-A411-4357-81DE-DC813E658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996" y="4267832"/>
            <a:ext cx="3604497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 SI PAMATUJEME Z MINULÉ HODINY? </a:t>
            </a:r>
          </a:p>
        </p:txBody>
      </p:sp>
      <p:pic>
        <p:nvPicPr>
          <p:cNvPr id="7" name="Graphic 6" descr="Hodiny">
            <a:extLst>
              <a:ext uri="{FF2B5EF4-FFF2-40B4-BE49-F238E27FC236}">
                <a16:creationId xmlns:a16="http://schemas.microsoft.com/office/drawing/2014/main" id="{4579ABAE-0E19-D897-5D9B-D0678FEDA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352" y="2333040"/>
            <a:ext cx="3106320" cy="310632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89" y="-5977"/>
            <a:ext cx="467900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0407489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455" y="26296"/>
            <a:ext cx="7239000" cy="1362075"/>
          </a:xfrm>
        </p:spPr>
        <p:txBody>
          <a:bodyPr>
            <a:normAutofit/>
          </a:bodyPr>
          <a:lstStyle/>
          <a:p>
            <a:pPr indent="0"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 </a:t>
            </a:r>
            <a:r>
              <a:rPr lang="cs-CZ" sz="6000">
                <a:solidFill>
                  <a:schemeClr val="accent1">
                    <a:tint val="83000"/>
                    <a:satMod val="150000"/>
                  </a:schemeClr>
                </a:solidFill>
              </a:rPr>
              <a:t>Dalimilova kronika            </a:t>
            </a:r>
            <a:endParaRPr lang="cs-CZ" sz="6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/>
              <a:t>                     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00113" y="1203325"/>
            <a:ext cx="6985000" cy="181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prstClr val="white"/>
                </a:solidFill>
              </a:rPr>
              <a:t>Přiznávám, že jsem jenom na prospěch </a:t>
            </a:r>
            <a:br>
              <a:rPr lang="cs-CZ" sz="2800" b="1" dirty="0">
                <a:solidFill>
                  <a:prstClr val="white"/>
                </a:solidFill>
              </a:rPr>
            </a:br>
            <a:r>
              <a:rPr lang="cs-CZ" sz="2800" b="1" dirty="0">
                <a:solidFill>
                  <a:prstClr val="white"/>
                </a:solidFill>
              </a:rPr>
              <a:t>své vlasti myslel a jen k slávě Čech </a:t>
            </a:r>
            <a:br>
              <a:rPr lang="cs-CZ" sz="2800" b="1" dirty="0">
                <a:solidFill>
                  <a:prstClr val="white"/>
                </a:solidFill>
              </a:rPr>
            </a:br>
            <a:r>
              <a:rPr lang="cs-CZ" sz="2800" b="1" dirty="0">
                <a:solidFill>
                  <a:prstClr val="white"/>
                </a:solidFill>
              </a:rPr>
              <a:t>se do té těžké práce pustil rád, </a:t>
            </a:r>
            <a:br>
              <a:rPr lang="cs-CZ" sz="2800" b="1" dirty="0">
                <a:solidFill>
                  <a:prstClr val="white"/>
                </a:solidFill>
              </a:rPr>
            </a:br>
            <a:r>
              <a:rPr lang="cs-CZ" sz="2800" b="1" dirty="0">
                <a:solidFill>
                  <a:prstClr val="white"/>
                </a:solidFill>
              </a:rPr>
              <a:t>přestože nejsem žádný literát.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48869"/>
            <a:ext cx="5809924" cy="32172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8563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7239000" cy="1362075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DALIMILOVA KRONIKA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72268" y="1052736"/>
            <a:ext cx="8150225" cy="43924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800" dirty="0">
                <a:solidFill>
                  <a:schemeClr val="accent1"/>
                </a:solidFill>
              </a:rPr>
              <a:t>1310 – 1314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800" b="1" dirty="0">
                <a:solidFill>
                  <a:schemeClr val="accent1"/>
                </a:solidFill>
              </a:rPr>
              <a:t>Kronika „tak řečeného“ Dalimila</a:t>
            </a:r>
            <a:r>
              <a:rPr lang="cs-CZ" sz="2800" dirty="0">
                <a:solidFill>
                  <a:schemeClr val="accent1"/>
                </a:solidFill>
              </a:rPr>
              <a:t> </a:t>
            </a:r>
          </a:p>
          <a:p>
            <a:pPr marL="397764" indent="-3429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800" b="1" dirty="0">
                <a:solidFill>
                  <a:schemeClr val="accent1"/>
                </a:solidFill>
              </a:rPr>
              <a:t>skutečného autora </a:t>
            </a:r>
            <a:r>
              <a:rPr lang="cs-CZ" sz="2800" b="1" u="sng" dirty="0">
                <a:solidFill>
                  <a:schemeClr val="accent1"/>
                </a:solidFill>
              </a:rPr>
              <a:t>neznáme</a:t>
            </a:r>
          </a:p>
          <a:p>
            <a:pPr marL="397764" indent="-3429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800" b="1" dirty="0">
                <a:solidFill>
                  <a:schemeClr val="accent1"/>
                </a:solidFill>
              </a:rPr>
              <a:t>čerpal z Kosmovy kroniky, ale na rozdíl od Kosma </a:t>
            </a:r>
            <a:r>
              <a:rPr lang="cs-CZ" sz="2800" b="1" u="sng" dirty="0">
                <a:solidFill>
                  <a:schemeClr val="accent1"/>
                </a:solidFill>
              </a:rPr>
              <a:t>nerozlišuje skutečnost a pověsti</a:t>
            </a:r>
          </a:p>
          <a:p>
            <a:pPr marL="397764" indent="-3429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800" b="1" u="sng" dirty="0">
                <a:solidFill>
                  <a:schemeClr val="accent1"/>
                </a:solidFill>
              </a:rPr>
              <a:t>kronika má 106 kapitol </a:t>
            </a:r>
            <a:r>
              <a:rPr lang="cs-CZ" sz="2800" b="1" dirty="0">
                <a:solidFill>
                  <a:schemeClr val="accent1"/>
                </a:solidFill>
              </a:rPr>
              <a:t>(od Babylonské věže po Jana Lucemburského)</a:t>
            </a:r>
          </a:p>
          <a:p>
            <a:pPr marL="397764" indent="-3429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800" b="1" dirty="0">
                <a:solidFill>
                  <a:schemeClr val="accent1"/>
                </a:solidFill>
              </a:rPr>
              <a:t>jazyk je </a:t>
            </a:r>
            <a:r>
              <a:rPr lang="cs-CZ" sz="2800" b="1" u="sng" dirty="0">
                <a:solidFill>
                  <a:schemeClr val="accent1"/>
                </a:solidFill>
              </a:rPr>
              <a:t>srozumitelný</a:t>
            </a:r>
          </a:p>
          <a:p>
            <a:pPr marL="397764" indent="-3429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2800" b="1" dirty="0">
                <a:solidFill>
                  <a:schemeClr val="accent1"/>
                </a:solidFill>
              </a:rPr>
              <a:t>vyprávění je pro čtenáře </a:t>
            </a:r>
            <a:r>
              <a:rPr lang="cs-CZ" sz="2800" b="1" u="sng" dirty="0">
                <a:solidFill>
                  <a:schemeClr val="accent1"/>
                </a:solidFill>
              </a:rPr>
              <a:t>poutavé</a:t>
            </a:r>
            <a:r>
              <a:rPr lang="cs-CZ" sz="2800" b="1" dirty="0">
                <a:solidFill>
                  <a:schemeClr val="accent1"/>
                </a:solidFill>
              </a:rPr>
              <a:t> </a:t>
            </a:r>
            <a:endParaRPr lang="cs-CZ" sz="2800" dirty="0">
              <a:solidFill>
                <a:schemeClr val="accent1"/>
              </a:solidFill>
            </a:endParaRPr>
          </a:p>
          <a:p>
            <a:pPr marL="397764" indent="-342900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cs-CZ" sz="2400" u="sng" dirty="0">
              <a:solidFill>
                <a:schemeClr val="bg2"/>
              </a:solidFill>
            </a:endParaRPr>
          </a:p>
          <a:p>
            <a:pPr marL="397764" indent="-342900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cs-CZ" sz="2400" u="sng" dirty="0">
              <a:solidFill>
                <a:schemeClr val="bg2"/>
              </a:solidFill>
            </a:endParaRPr>
          </a:p>
          <a:p>
            <a:pPr marL="397764" indent="-342900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cs-CZ" sz="2400" u="sng" dirty="0">
              <a:solidFill>
                <a:schemeClr val="bg2"/>
              </a:solidFill>
            </a:endParaRPr>
          </a:p>
          <a:p>
            <a:pPr marL="397764" indent="-342900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cs-CZ" sz="2400" u="sng" dirty="0">
              <a:solidFill>
                <a:schemeClr val="bg2"/>
              </a:solidFill>
            </a:endParaRPr>
          </a:p>
          <a:p>
            <a:pPr marL="397764" indent="-342900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cs-CZ" sz="2400" u="sng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cs-CZ" sz="2400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5576" y="5672381"/>
            <a:ext cx="403244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</a:rPr>
              <a:t>ZAPIŠTE SI DO SEŠITU</a:t>
            </a:r>
          </a:p>
        </p:txBody>
      </p:sp>
    </p:spTree>
    <p:extLst>
      <p:ext uri="{BB962C8B-B14F-4D97-AF65-F5344CB8AC3E}">
        <p14:creationId xmlns:p14="http://schemas.microsoft.com/office/powerpoint/2010/main" val="412901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6563816" cy="85936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Sporné autorství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121837"/>
            <a:ext cx="8064896" cy="27392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prstClr val="white"/>
                </a:solidFill>
              </a:rPr>
              <a:t>Proč se nazývá Dalimilova?</a:t>
            </a:r>
          </a:p>
          <a:p>
            <a:pPr>
              <a:defRPr/>
            </a:pPr>
            <a:r>
              <a:rPr lang="cs-CZ" sz="2400" dirty="0">
                <a:solidFill>
                  <a:prstClr val="white"/>
                </a:solidFill>
              </a:rPr>
              <a:t>Toto označení přineslo </a:t>
            </a:r>
            <a:r>
              <a:rPr lang="cs-CZ" sz="2400" u="sng" dirty="0">
                <a:solidFill>
                  <a:prstClr val="white"/>
                </a:solidFill>
              </a:rPr>
              <a:t>17. století</a:t>
            </a:r>
            <a:r>
              <a:rPr lang="cs-CZ" sz="2400" dirty="0">
                <a:solidFill>
                  <a:prstClr val="white"/>
                </a:solidFill>
              </a:rPr>
              <a:t>. Vycházelo z informace </a:t>
            </a:r>
            <a:r>
              <a:rPr lang="cs-CZ" sz="2400" b="1" dirty="0">
                <a:solidFill>
                  <a:prstClr val="white"/>
                </a:solidFill>
              </a:rPr>
              <a:t>Václava Hájka z Libočan</a:t>
            </a:r>
            <a:r>
              <a:rPr lang="cs-CZ" sz="2400" dirty="0">
                <a:solidFill>
                  <a:prstClr val="white"/>
                </a:solidFill>
              </a:rPr>
              <a:t>, který v roce 1541 uvádí v předmluvě ke své kronice soupis autorů, z jejichž díla čerpal- autorství české rýmované kroniky z roku 1314 přisuzuje jakémusi </a:t>
            </a:r>
            <a:r>
              <a:rPr lang="cs-CZ" sz="2400" u="sng" dirty="0">
                <a:solidFill>
                  <a:prstClr val="white"/>
                </a:solidFill>
              </a:rPr>
              <a:t>Dalimilu Meziříčskému, kanovníku boleslavskému.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654" y="4725144"/>
            <a:ext cx="1640939" cy="136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9808"/>
            <a:ext cx="4160753" cy="235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08851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89298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Zdroje a obsah kroniky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39248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65087" indent="0" algn="ctr" fontAlgn="auto">
              <a:spcAft>
                <a:spcPts val="0"/>
              </a:spcAft>
              <a:buNone/>
              <a:defRPr/>
            </a:pPr>
            <a:r>
              <a:rPr lang="cs-CZ" sz="2800" dirty="0">
                <a:solidFill>
                  <a:schemeClr val="tx1"/>
                </a:solidFill>
              </a:rPr>
              <a:t>V úvodu autor vypočítává </a:t>
            </a:r>
          </a:p>
          <a:p>
            <a:pPr marL="65087" indent="0" algn="ctr" fontAlgn="auto">
              <a:spcAft>
                <a:spcPts val="0"/>
              </a:spcAft>
              <a:buNone/>
              <a:defRPr/>
            </a:pPr>
            <a:r>
              <a:rPr lang="cs-CZ" sz="2800" b="1" dirty="0">
                <a:solidFill>
                  <a:schemeClr val="tx1"/>
                </a:solidFill>
              </a:rPr>
              <a:t>zdroje, ze kterých vycházel. </a:t>
            </a:r>
          </a:p>
          <a:p>
            <a:pPr marL="457200" indent="-457200"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cs-CZ" sz="2800" dirty="0">
                <a:solidFill>
                  <a:schemeClr val="tx1"/>
                </a:solidFill>
              </a:rPr>
              <a:t>Nejvýše hodnotí dnes neznámou </a:t>
            </a:r>
            <a:r>
              <a:rPr lang="cs-CZ" sz="2800" i="1" u="sng" dirty="0">
                <a:solidFill>
                  <a:schemeClr val="tx1"/>
                </a:solidFill>
              </a:rPr>
              <a:t>kroniku z Boleslavi</a:t>
            </a:r>
            <a:r>
              <a:rPr lang="cs-CZ" sz="2800" u="sng" dirty="0">
                <a:solidFill>
                  <a:schemeClr val="tx1"/>
                </a:solidFill>
              </a:rPr>
              <a:t> (zřejmě šlo o nedochovaný opis Kosmovy kroniky)</a:t>
            </a:r>
          </a:p>
          <a:p>
            <a:pPr marL="457200" indent="-457200"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cs-CZ" sz="2800" dirty="0">
                <a:solidFill>
                  <a:schemeClr val="tx1"/>
                </a:solidFill>
              </a:rPr>
              <a:t>Dále autor čerpal z latinské </a:t>
            </a:r>
            <a:r>
              <a:rPr lang="cs-CZ" sz="2800" u="sng" dirty="0">
                <a:solidFill>
                  <a:schemeClr val="tx1"/>
                </a:solidFill>
              </a:rPr>
              <a:t>legendy </a:t>
            </a:r>
            <a:r>
              <a:rPr lang="cs-CZ" sz="2800" i="1" u="sng" dirty="0">
                <a:solidFill>
                  <a:schemeClr val="tx1"/>
                </a:solidFill>
              </a:rPr>
              <a:t>O svatém Václavovi a svaté Ludmile</a:t>
            </a:r>
            <a:r>
              <a:rPr lang="cs-CZ" sz="2800" u="sng" dirty="0">
                <a:solidFill>
                  <a:schemeClr val="tx1"/>
                </a:solidFill>
              </a:rPr>
              <a:t> </a:t>
            </a:r>
          </a:p>
          <a:p>
            <a:pPr marL="457200" indent="-457200"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cs-CZ" sz="2800" dirty="0">
                <a:solidFill>
                  <a:schemeClr val="tx1"/>
                </a:solidFill>
              </a:rPr>
              <a:t>A z ústního podání kmenových, místních a erbovních pověstí. </a:t>
            </a:r>
          </a:p>
        </p:txBody>
      </p:sp>
    </p:spTree>
    <p:extLst>
      <p:ext uri="{BB962C8B-B14F-4D97-AF65-F5344CB8AC3E}">
        <p14:creationId xmlns:p14="http://schemas.microsoft.com/office/powerpoint/2010/main" val="350423754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délník 1"/>
          <p:cNvSpPr>
            <a:spLocks noChangeArrowheads="1"/>
          </p:cNvSpPr>
          <p:nvPr/>
        </p:nvSpPr>
        <p:spPr bwMode="auto">
          <a:xfrm>
            <a:off x="314546" y="174336"/>
            <a:ext cx="5697613" cy="649408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>
                <a:solidFill>
                  <a:schemeClr val="tx1"/>
                </a:solidFill>
                <a:cs typeface="Arial" charset="0"/>
              </a:rPr>
              <a:t>Kronika obsahuje celkem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800" b="1" dirty="0">
                <a:solidFill>
                  <a:schemeClr val="tx1"/>
                </a:solidFill>
                <a:cs typeface="Arial" charset="0"/>
              </a:rPr>
              <a:t>106 kapitol.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cs typeface="Arial" charset="0"/>
              </a:rPr>
              <a:t>Na začátku líčí stavbu </a:t>
            </a:r>
            <a:r>
              <a:rPr lang="cs-CZ" sz="2400" u="sng" dirty="0">
                <a:solidFill>
                  <a:schemeClr val="tx1"/>
                </a:solidFill>
                <a:cs typeface="Arial" charset="0"/>
              </a:rPr>
              <a:t>babylónské</a:t>
            </a:r>
            <a:r>
              <a:rPr lang="cs-CZ" sz="24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cs-CZ" sz="2400" u="sng" dirty="0">
                <a:solidFill>
                  <a:schemeClr val="tx1"/>
                </a:solidFill>
                <a:cs typeface="Arial" charset="0"/>
              </a:rPr>
              <a:t>věže</a:t>
            </a:r>
            <a:r>
              <a:rPr lang="cs-CZ" sz="2400" dirty="0">
                <a:solidFill>
                  <a:schemeClr val="tx1"/>
                </a:solidFill>
                <a:cs typeface="Arial" charset="0"/>
              </a:rPr>
              <a:t> a zmatení jazyků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cs typeface="Arial" charset="0"/>
              </a:rPr>
              <a:t>Pokračuje chronologicky řazenými </a:t>
            </a:r>
            <a:r>
              <a:rPr lang="cs-CZ" sz="2400" u="sng" dirty="0">
                <a:solidFill>
                  <a:schemeClr val="tx1"/>
                </a:solidFill>
                <a:cs typeface="Arial" charset="0"/>
              </a:rPr>
              <a:t>příběhy z historie Čech </a:t>
            </a:r>
            <a:r>
              <a:rPr lang="cs-CZ" sz="2400" dirty="0">
                <a:solidFill>
                  <a:schemeClr val="tx1"/>
                </a:solidFill>
                <a:cs typeface="Arial" charset="0"/>
              </a:rPr>
              <a:t>počínaje osídlením našeho území praotcem Čechem, pověstmi o Libušině proroctví, o Přemyslu Oráčovi a o Dívčí válce.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cs typeface="Arial" charset="0"/>
              </a:rPr>
              <a:t>Končí v období vlády </a:t>
            </a:r>
            <a:r>
              <a:rPr lang="cs-CZ" sz="2400" u="sng" dirty="0">
                <a:solidFill>
                  <a:schemeClr val="tx1"/>
                </a:solidFill>
                <a:cs typeface="Arial" charset="0"/>
              </a:rPr>
              <a:t>Jana Lucemburského</a:t>
            </a:r>
            <a:r>
              <a:rPr lang="cs-CZ" sz="2400" dirty="0">
                <a:solidFill>
                  <a:schemeClr val="tx1"/>
                </a:solidFill>
                <a:cs typeface="Arial" charset="0"/>
              </a:rPr>
              <a:t> v roce svého dopsání (1314)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cs typeface="Arial" charset="0"/>
              </a:rPr>
              <a:t>Existuje ale i několik pozdějších </a:t>
            </a:r>
            <a:r>
              <a:rPr lang="cs-CZ" sz="2400" u="sng" dirty="0">
                <a:solidFill>
                  <a:schemeClr val="tx1"/>
                </a:solidFill>
                <a:cs typeface="Arial" charset="0"/>
              </a:rPr>
              <a:t>dodatků</a:t>
            </a:r>
            <a:r>
              <a:rPr lang="cs-CZ" sz="2400" dirty="0">
                <a:solidFill>
                  <a:schemeClr val="tx1"/>
                </a:solidFill>
                <a:cs typeface="Arial" charset="0"/>
              </a:rPr>
              <a:t> (zejména z let 1315 a 1316), které však </a:t>
            </a:r>
            <a:r>
              <a:rPr lang="cs-CZ" sz="2400" u="sng" dirty="0">
                <a:solidFill>
                  <a:schemeClr val="tx1"/>
                </a:solidFill>
                <a:cs typeface="Arial" charset="0"/>
              </a:rPr>
              <a:t>patrně nenapsal původní autor.</a:t>
            </a:r>
          </a:p>
        </p:txBody>
      </p:sp>
      <p:pic>
        <p:nvPicPr>
          <p:cNvPr id="2048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742" y="1340768"/>
            <a:ext cx="2664297" cy="373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10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cs-CZ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Latinský překlad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395288" y="945481"/>
            <a:ext cx="4762624" cy="49067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65087" indent="0">
              <a:buNone/>
            </a:pPr>
            <a:r>
              <a:rPr lang="cs-CZ" sz="2600" dirty="0">
                <a:solidFill>
                  <a:schemeClr val="tx1"/>
                </a:solidFill>
              </a:rPr>
              <a:t>V roce 2005 na aukci v Paříži získala česká Národní knihovna cenný </a:t>
            </a:r>
            <a:r>
              <a:rPr lang="cs-CZ" sz="2600" u="sng" dirty="0">
                <a:solidFill>
                  <a:schemeClr val="tx1"/>
                </a:solidFill>
              </a:rPr>
              <a:t>fragment</a:t>
            </a:r>
            <a:r>
              <a:rPr lang="cs-CZ" sz="2600" dirty="0">
                <a:solidFill>
                  <a:schemeClr val="tx1"/>
                </a:solidFill>
              </a:rPr>
              <a:t> latinského překladu Dalimilovy kroniky Zakoupený spisek je podle odborníků nejvzácnějším </a:t>
            </a:r>
            <a:r>
              <a:rPr lang="cs-CZ" sz="2600" u="sng" dirty="0">
                <a:solidFill>
                  <a:schemeClr val="tx1"/>
                </a:solidFill>
              </a:rPr>
              <a:t>bohemikem</a:t>
            </a:r>
            <a:r>
              <a:rPr lang="cs-CZ" sz="2600" dirty="0">
                <a:solidFill>
                  <a:schemeClr val="tx1"/>
                </a:solidFill>
              </a:rPr>
              <a:t>, jaké se na trhu objevilo v posledních nejméně osmdesáti letech. Obsahuje </a:t>
            </a:r>
            <a:r>
              <a:rPr lang="cs-CZ" sz="2600" u="sng" dirty="0">
                <a:solidFill>
                  <a:schemeClr val="tx1"/>
                </a:solidFill>
              </a:rPr>
              <a:t>24 bohatě ilustrovaných stránek.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838" y="980728"/>
            <a:ext cx="3337223" cy="459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74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43FD5B7-2A64-492E-89B7-B63A40AA0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51"/>
          <a:stretch/>
        </p:blipFill>
        <p:spPr>
          <a:xfrm>
            <a:off x="704897" y="404664"/>
            <a:ext cx="7734206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24400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Talent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Talent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Talent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Talent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331</Words>
  <Application>Microsoft Office PowerPoint</Application>
  <PresentationFormat>Předvádění na obrazovce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Talent</vt:lpstr>
      <vt:lpstr>5_Talent</vt:lpstr>
      <vt:lpstr>9_Talent</vt:lpstr>
      <vt:lpstr>11_Talent</vt:lpstr>
      <vt:lpstr>13_Talent</vt:lpstr>
      <vt:lpstr>Motiv Office</vt:lpstr>
      <vt:lpstr>NAŠE NEJSTARŠÍ KRONIKY  </vt:lpstr>
      <vt:lpstr>CO SI PAMATUJEME Z MINULÉ HODINY? </vt:lpstr>
      <vt:lpstr>  Dalimilova kronika            </vt:lpstr>
      <vt:lpstr>DALIMILOVA KRONIKA</vt:lpstr>
      <vt:lpstr>Prezentace aplikace PowerPoint</vt:lpstr>
      <vt:lpstr>Zdroje a obsah kroniky</vt:lpstr>
      <vt:lpstr>Prezentace aplikace PowerPoint</vt:lpstr>
      <vt:lpstr>Latinský překlad</vt:lpstr>
      <vt:lpstr>Prezentace aplikace PowerPoint</vt:lpstr>
      <vt:lpstr>Jak se mi dnes pracovalo?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EU12</dc:creator>
  <cp:lastModifiedBy>Smetanová, Jana</cp:lastModifiedBy>
  <cp:revision>21</cp:revision>
  <dcterms:created xsi:type="dcterms:W3CDTF">2011-10-26T16:26:45Z</dcterms:created>
  <dcterms:modified xsi:type="dcterms:W3CDTF">2025-02-17T09:19:39Z</dcterms:modified>
</cp:coreProperties>
</file>