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6" r:id="rId4"/>
    <p:sldId id="267" r:id="rId5"/>
    <p:sldId id="265" r:id="rId6"/>
    <p:sldId id="260" r:id="rId7"/>
    <p:sldId id="262" r:id="rId8"/>
    <p:sldId id="263" r:id="rId9"/>
    <p:sldId id="264" r:id="rId10"/>
    <p:sldId id="26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Jana" userId="399c8d61-5799-4274-97cc-7c1aac4e54d0" providerId="ADAL" clId="{6A32B64B-EF33-4E77-8034-4E1F0F507DCF}"/>
    <pc:docChg chg="delSld">
      <pc:chgData name="Smetanová, Jana" userId="399c8d61-5799-4274-97cc-7c1aac4e54d0" providerId="ADAL" clId="{6A32B64B-EF33-4E77-8034-4E1F0F507DCF}" dt="2025-02-16T13:54:15.234" v="0" actId="47"/>
      <pc:docMkLst>
        <pc:docMk/>
      </pc:docMkLst>
      <pc:sldChg chg="del">
        <pc:chgData name="Smetanová, Jana" userId="399c8d61-5799-4274-97cc-7c1aac4e54d0" providerId="ADAL" clId="{6A32B64B-EF33-4E77-8034-4E1F0F507DCF}" dt="2025-02-16T13:54:15.234" v="0" actId="47"/>
        <pc:sldMkLst>
          <pc:docMk/>
          <pc:sldMk cId="259016058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5487C-0485-4A57-9450-C1909329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45035C-2ACC-4856-BEAB-3C177C2FE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10980A-99CD-4FE4-A0A7-E86DEE34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C79-594B-4917-9B8B-8CACF84C531A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31FFA3-480E-4E73-B77B-3475C3EC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58C483-1D19-4D64-8ED7-DB834EFF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894-F48A-4A3D-B32B-FC41D16615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84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80D46-9174-4A0F-B94E-9F190FCE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DA733D-A0A0-403C-B2BA-DE3B01A16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F2F97B-EF80-445B-96F2-0C595291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C79-594B-4917-9B8B-8CACF84C531A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F56390-3BE3-423D-AD0F-25427C87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660FDE-439B-4D96-A68D-37CA84CC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894-F48A-4A3D-B32B-FC41D16615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91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BC9FDD-A4A1-475E-AF54-12ED7F5D9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5B84E4-2549-4A36-B7D6-6F82FD460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D51706-18C5-44B2-9BD1-6679D76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C79-594B-4917-9B8B-8CACF84C531A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2DAEE9-9C2F-469D-A799-6BDDE06B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412775-CD9D-46D3-B8DB-B1734B69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894-F48A-4A3D-B32B-FC41D16615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31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5A291-429C-4CEA-AE95-8CEAD73C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095E6-A29B-44FD-99CF-C95F31D9A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CD0C35-7224-4A24-830A-F411B3F0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C79-594B-4917-9B8B-8CACF84C531A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19224E-5398-426A-BA3E-C9B97A80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A6A880-D56F-4995-B396-2B8228E6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894-F48A-4A3D-B32B-FC41D16615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03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607A3-DDE7-4EB5-A4F9-E6F0CFBC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91F9CC-9750-4257-9D3D-204259096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43856B-3313-4867-AE0C-DD27A9F2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C79-594B-4917-9B8B-8CACF84C531A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49D27-9F7E-481B-93BB-DD157D10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21EC53-A97D-4784-925E-EFFB3AFA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894-F48A-4A3D-B32B-FC41D16615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12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A63AB-3CBE-46DA-B265-2AD26FBBA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897718-D11B-41AC-ACAA-D5684D0CE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14D5DA-50EA-4D35-9DCA-2FD032CEF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F153F0-9578-473D-87DA-9F5126B8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C79-594B-4917-9B8B-8CACF84C531A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2F33D1-D0FB-43B7-9052-E82AB3AD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4C3310-DDF3-4562-B142-08F65FB0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894-F48A-4A3D-B32B-FC41D16615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62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9B27A-FB05-4C6F-B499-12664238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BCF5A6-F58E-443C-8411-455AF0953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F8AE74-08CE-49FD-BAF5-10D2A6319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B2609E-5258-4DC5-AA92-74C5248C7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9E1D5A2-F149-4ACF-94B9-C93DAE29F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1E38EF5-13E2-49F2-A027-6A2734D7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C79-594B-4917-9B8B-8CACF84C531A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5E9E640-0847-4E60-A11B-6648EDA5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B239E1-44F9-4835-AF74-ACBA3609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894-F48A-4A3D-B32B-FC41D16615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85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4BD7E-0DA2-4371-A096-46A43C15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2B8C41E-4DCE-431C-98A8-9BBEC96D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C79-594B-4917-9B8B-8CACF84C531A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54F1B1-1285-473F-9909-0D511942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513ABE-AFA2-44E0-A1A9-500AD745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894-F48A-4A3D-B32B-FC41D16615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75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0A57C82-A8B1-4CB9-83D9-C2DC7E1E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C79-594B-4917-9B8B-8CACF84C531A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5216ED-F16C-4A60-9FD0-B5F2375B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963014-26E2-44D6-910D-85466EAF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894-F48A-4A3D-B32B-FC41D16615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28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8F9AD-BFC4-45E3-85B9-6EF1B68E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DEB9B1-6EC9-40B7-8164-50F5F154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888F18-4240-4A3C-A72D-1448B62A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79DC3C-5C60-4A23-97B4-8927D45E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C79-594B-4917-9B8B-8CACF84C531A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378503-CDBE-4351-BF3F-2EEBDF2C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1A1591-B1B2-4F33-967C-6478107D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894-F48A-4A3D-B32B-FC41D16615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99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E2AE8-2733-4402-96C4-7D7D5B25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6A4101-76DE-40CB-BC8E-B44ECC897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639FD6-7C0E-4D2A-9FEE-DD70BFE38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7C1486-7D72-4DB8-96B1-FE9F1FEF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C79-594B-4917-9B8B-8CACF84C531A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ABED9B-EA62-4226-9200-7B051664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4714C6-3A17-4F33-99E7-C6C9887D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894-F48A-4A3D-B32B-FC41D16615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52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632323-F872-46E9-90BF-042D8E47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7858BC-5F0E-44B7-800C-151BCE315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B50CCB-8AB7-4649-BA67-23BE6D48B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CC79-594B-4917-9B8B-8CACF84C531A}" type="datetimeFigureOut">
              <a:rPr lang="cs-CZ" smtClean="0"/>
              <a:pPr/>
              <a:t>16.02.2025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91B9C7-72E5-4188-9F2C-0AB9879B3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9BB598-2936-478F-8206-3EF3D19AE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47894-F48A-4A3D-B32B-FC41D16615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4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u.ceskatelevize.cz/video/10960-kosmas-a-jeho-kronik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f/fb/Kosmas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e/e3/Cosmas-Chronica_Boemorum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f/fc/Pieter_Bruegel_the_Elder_-_The_Tower_of_Babel_(Vienna)_-_Google_Art_Project_-_edite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//upload.wikimedia.org/wikipedia/commons/e/e9/Josef_Mathauser_-_Praotec_%C4%8Cech_na_ho%C5%99e_%C5%98%C3%ADp.jpg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//upload.wikimedia.org/wikipedia/commons/5/58/Josef_Mathauser_-_Opat_Bo%C5%BEet%C4%9Bch_d%C3%A1v%C3%A1_korunu_kr%C3%A1li_Vratislavovi.jpg" TargetMode="External"/><Relationship Id="rId7" Type="http://schemas.openxmlformats.org/officeDocument/2006/relationships/hyperlink" Target="//upload.wikimedia.org/wikipedia/commons/a/a7/VladislavI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//upload.wikimedia.org/wikipedia/commons/3/3d/Brzetys%C5%82aw_II.jpg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75656" y="1484784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/>
              <a:t>Naše nejstarší kroniky</a:t>
            </a:r>
          </a:p>
        </p:txBody>
      </p:sp>
      <p:pic>
        <p:nvPicPr>
          <p:cNvPr id="1026" name="Picture 2" descr="C:\Users\ředitelka\AppData\Local\Microsoft\Windows\Temporary Internet Files\Content.IE5\6JW9T7SZ\MC90044173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861048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D1643A-8E73-484A-93C3-87AC850F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r>
              <a:rPr lang="cs-CZ" sz="4300" dirty="0"/>
              <a:t>JAK SE MI DNES DAŘILO?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38BFD3-7A13-4644-835F-8945BEB2F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</p:spPr>
        <p:txBody>
          <a:bodyPr anchor="t">
            <a:normAutofit/>
          </a:bodyPr>
          <a:lstStyle/>
          <a:p>
            <a:r>
              <a:rPr lang="cs-CZ" sz="1900"/>
              <a:t>POUŽIJ SMAJLÍKY U DVEŘÍ </a:t>
            </a:r>
            <a:r>
              <a:rPr lang="cs-CZ" sz="1900">
                <a:sym typeface="Wingdings" panose="05000000000000000000" pitchFamily="2" charset="2"/>
              </a:rPr>
              <a:t></a:t>
            </a:r>
            <a:endParaRPr lang="cs-CZ" sz="1900"/>
          </a:p>
        </p:txBody>
      </p:sp>
      <p:pic>
        <p:nvPicPr>
          <p:cNvPr id="7" name="Graphic 6" descr="Moustache Face with Solid Fill">
            <a:extLst>
              <a:ext uri="{FF2B5EF4-FFF2-40B4-BE49-F238E27FC236}">
                <a16:creationId xmlns:a16="http://schemas.microsoft.com/office/drawing/2014/main" id="{92364B33-102B-DA62-499D-533B3FD5C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4286" y="1381887"/>
            <a:ext cx="4094226" cy="40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8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67544" y="692696"/>
          <a:ext cx="5139009" cy="3528392"/>
        </p:xfrm>
        <a:graphic>
          <a:graphicData uri="http://schemas.openxmlformats.org/drawingml/2006/table">
            <a:tbl>
              <a:tblPr/>
              <a:tblGrid>
                <a:gridCol w="429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6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6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96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96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96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96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96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195736" y="692696"/>
          <a:ext cx="3024336" cy="432048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Ř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475656" y="1196752"/>
          <a:ext cx="2880320" cy="375285"/>
        </p:xfrm>
        <a:graphic>
          <a:graphicData uri="http://schemas.openxmlformats.org/drawingml/2006/table">
            <a:tbl>
              <a:tblPr/>
              <a:tblGrid>
                <a:gridCol w="41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8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8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899594" y="1628800"/>
          <a:ext cx="2160239" cy="375285"/>
        </p:xfrm>
        <a:graphic>
          <a:graphicData uri="http://schemas.openxmlformats.org/drawingml/2006/table">
            <a:tbl>
              <a:tblPr/>
              <a:tblGrid>
                <a:gridCol w="43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195736" y="1988840"/>
          <a:ext cx="1630040" cy="447293"/>
        </p:xfrm>
        <a:graphic>
          <a:graphicData uri="http://schemas.openxmlformats.org/drawingml/2006/table">
            <a:tbl>
              <a:tblPr/>
              <a:tblGrid>
                <a:gridCol w="40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29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763688" y="2492896"/>
          <a:ext cx="2160239" cy="375285"/>
        </p:xfrm>
        <a:graphic>
          <a:graphicData uri="http://schemas.openxmlformats.org/drawingml/2006/table">
            <a:tbl>
              <a:tblPr/>
              <a:tblGrid>
                <a:gridCol w="41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835697" y="2924944"/>
          <a:ext cx="3816422" cy="432048"/>
        </p:xfrm>
        <a:graphic>
          <a:graphicData uri="http://schemas.openxmlformats.org/drawingml/2006/table">
            <a:tbl>
              <a:tblPr/>
              <a:tblGrid>
                <a:gridCol w="40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5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5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5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5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59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Ě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Ě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971599" y="3429000"/>
          <a:ext cx="1584177" cy="375285"/>
        </p:xfrm>
        <a:graphic>
          <a:graphicData uri="http://schemas.openxmlformats.org/drawingml/2006/table">
            <a:tbl>
              <a:tblPr/>
              <a:tblGrid>
                <a:gridCol w="34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Ř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1835696" y="3789040"/>
          <a:ext cx="2952328" cy="375285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4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4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251520" y="4437112"/>
            <a:ext cx="8712968" cy="20882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Český kníže, manžel Ludmily                   5. Náš autor příběhů z pravěku            </a:t>
            </a:r>
          </a:p>
          <a:p>
            <a:pPr marL="342900" indent="-342900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Záznam událostí v časovém sledu            6. Jiné pojmenování pro šiřitele víry</a:t>
            </a:r>
          </a:p>
          <a:p>
            <a:pPr marL="342900" indent="-342900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Titul sv. Václava                                           7. Porušení božího přikázání</a:t>
            </a:r>
          </a:p>
          <a:p>
            <a:pPr marL="342900" indent="-342900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Starověký bajkař                                           8. Autor Obrazů z dějin národa českého                                     </a:t>
            </a:r>
          </a:p>
        </p:txBody>
      </p:sp>
      <p:pic>
        <p:nvPicPr>
          <p:cNvPr id="1028" name="Picture 4" descr="C:\Users\ředitelka\AppData\Local\Microsoft\Windows\Temporary Internet Files\Content.IE5\6JW9T7SZ\MC9001493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372008" cy="255005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947495-6D38-4695-A908-89A17592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13" y="1600200"/>
            <a:ext cx="6151164" cy="2295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cs-CZ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JE KRONIKA?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032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200F9F3-F8B6-4E19-8D42-A91962594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700"/>
              <a:t>Co je kronika</a:t>
            </a:r>
          </a:p>
        </p:txBody>
      </p:sp>
      <p:sp>
        <p:nvSpPr>
          <p:cNvPr id="410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EC692CA-1BCF-45A9-A97E-974B49D53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3200" dirty="0"/>
              <a:t>kronika je psána chronologicky – popis událostí, jak jdou za sebou,</a:t>
            </a:r>
          </a:p>
          <a:p>
            <a:pPr eaLnBrk="1" hangingPunct="1"/>
            <a:r>
              <a:rPr lang="cs-CZ" altLang="cs-CZ" sz="3200" dirty="0"/>
              <a:t>řecky </a:t>
            </a:r>
            <a:r>
              <a:rPr lang="cs-CZ" altLang="cs-CZ" sz="3200" dirty="0" err="1"/>
              <a:t>chronos</a:t>
            </a:r>
            <a:r>
              <a:rPr lang="cs-CZ" altLang="cs-CZ" sz="3200" dirty="0"/>
              <a:t> = čas,</a:t>
            </a:r>
          </a:p>
          <a:p>
            <a:pPr eaLnBrk="1" hangingPunct="1"/>
            <a:r>
              <a:rPr lang="cs-CZ" altLang="cs-CZ" sz="3200" dirty="0"/>
              <a:t>nejstarší kroniky pocházejí ze středověku,</a:t>
            </a:r>
          </a:p>
          <a:p>
            <a:pPr eaLnBrk="1" hangingPunct="1"/>
            <a:r>
              <a:rPr lang="cs-CZ" altLang="cs-CZ" sz="3200" dirty="0"/>
              <a:t>byly psány latinsky, později česky,</a:t>
            </a:r>
          </a:p>
          <a:p>
            <a:pPr eaLnBrk="1" hangingPunct="1"/>
            <a:r>
              <a:rPr lang="cs-CZ" altLang="cs-CZ" sz="3200" dirty="0"/>
              <a:t>psalo se na pergamen – vyhlazená zvířecí kůže,</a:t>
            </a:r>
          </a:p>
          <a:p>
            <a:pPr eaLnBrk="1" hangingPunct="1"/>
            <a:r>
              <a:rPr lang="cs-CZ" altLang="cs-CZ" sz="3200" dirty="0"/>
              <a:t>jsou bohatě zdobené – iluminace – knižní malba</a:t>
            </a:r>
            <a:br>
              <a:rPr lang="cs-CZ" altLang="cs-CZ" sz="3200" dirty="0"/>
            </a:br>
            <a:r>
              <a:rPr lang="cs-CZ" altLang="cs-CZ" sz="3200" dirty="0"/>
              <a:t>a iniciály – zdobená první písmena na stránce,</a:t>
            </a:r>
          </a:p>
          <a:p>
            <a:pPr eaLnBrk="1" hangingPunct="1"/>
            <a:r>
              <a:rPr lang="cs-CZ" altLang="cs-CZ" sz="3200" dirty="0"/>
              <a:t>byly opisovány a zdobeny ručně – mniši v klášterech.</a:t>
            </a:r>
          </a:p>
          <a:p>
            <a:pPr eaLnBrk="1" hangingPunct="1"/>
            <a:endParaRPr lang="cs-CZ" altLang="cs-CZ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20EFCE-9078-4CBF-BE02-7A368744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" y="3399769"/>
            <a:ext cx="7980565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2200" kern="120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Kosmas a jeho kronika - ČT edu - Česká televize (ceskatelevize.cz)</a:t>
            </a:r>
            <a:endParaRPr lang="en-US" sz="22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fický objekt 4" descr="Televize obrys">
            <a:extLst>
              <a:ext uri="{FF2B5EF4-FFF2-40B4-BE49-F238E27FC236}">
                <a16:creationId xmlns:a16="http://schemas.microsoft.com/office/drawing/2014/main" id="{2D110A15-65EA-416A-8F16-5536D5366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0671" y="320231"/>
            <a:ext cx="2836567" cy="283656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469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oubor:Kosm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2012851" cy="280831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3528" y="2606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Kosmas – co o něm víme?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34290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Povolání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191683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Období jeho života: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635896" y="1844824"/>
            <a:ext cx="2808312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asi 1045 - 1125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267744" y="3284984"/>
            <a:ext cx="4968552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kněz – děkan svatovítské kapituly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9552" y="458112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Dílo: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619672" y="4437112"/>
            <a:ext cx="2808312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Kronika česká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9552" y="551723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Osobní život: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771800" y="5373216"/>
            <a:ext cx="5760640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manželka Božetěcha, syn (Jindřich)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Kronika česká – co o ní víme?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4847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Jazyk 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051720" y="1340768"/>
            <a:ext cx="4824536" cy="8640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latina – </a:t>
            </a:r>
            <a:r>
              <a:rPr lang="cs-CZ" sz="2400" dirty="0" err="1">
                <a:solidFill>
                  <a:schemeClr val="bg1"/>
                </a:solidFill>
              </a:rPr>
              <a:t>Chronica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Boemorum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278092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Popisuje období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987824" y="2708920"/>
            <a:ext cx="5976664" cy="21602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bg1"/>
                </a:solidFill>
              </a:rPr>
              <a:t>Podle zvyku středověkých kronik začíná stavbou </a:t>
            </a:r>
            <a:r>
              <a:rPr lang="cs-CZ" sz="2400" dirty="0" err="1">
                <a:solidFill>
                  <a:schemeClr val="bg1"/>
                </a:solidFill>
              </a:rPr>
              <a:t>babylónské</a:t>
            </a:r>
            <a:r>
              <a:rPr lang="cs-CZ" sz="2400" dirty="0">
                <a:solidFill>
                  <a:schemeClr val="bg1"/>
                </a:solidFill>
              </a:rPr>
              <a:t> věže, pokračuje bájnými počátky českého národa až do Kosmovy současnosti - do roku 1125.</a:t>
            </a:r>
          </a:p>
        </p:txBody>
      </p:sp>
      <p:pic>
        <p:nvPicPr>
          <p:cNvPr id="2050" name="Picture 2" descr="Soubor:Cosmas-Chronica Boemo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2656"/>
            <a:ext cx="1661889" cy="201622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23528" y="551723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Rozdělení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339752" y="5517232"/>
            <a:ext cx="2952328" cy="8640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tři knihy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Kniha první</a:t>
            </a:r>
          </a:p>
        </p:txBody>
      </p:sp>
      <p:pic>
        <p:nvPicPr>
          <p:cNvPr id="19458" name="Picture 2" descr="Soubor:Pieter Bruegel the Elder - The Tower of Babel (Vienna) - Google Art Project - edit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1800200" cy="158417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79512" y="292494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Stavba babylonské věže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4644008" y="1916832"/>
            <a:ext cx="1080120" cy="64807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 descr="http://media.rozhlas.cz/_obrazek/2359577--josef-mathauser-zahuba-vrsovcu--1-950x0p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48680"/>
            <a:ext cx="3024336" cy="237626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399584" y="306896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Smrt knížete Jaromíra – r. 1035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3568" y="4005064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 první knize se dočteme o původu českého národa –               o </a:t>
            </a:r>
            <a:r>
              <a:rPr lang="cs-CZ" sz="2400" dirty="0" err="1"/>
              <a:t>Krokovi</a:t>
            </a:r>
            <a:r>
              <a:rPr lang="cs-CZ" sz="2400" dirty="0"/>
              <a:t>, o Libuši, o životě Bořivoje, sv. Václava a                            sv. Vojtěcha, Boleslava II. </a:t>
            </a:r>
          </a:p>
          <a:p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683568" y="4005064"/>
            <a:ext cx="7704856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Soubor:Josef Mathauser - Praotec Čech na hoře Říp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340768"/>
            <a:ext cx="1872208" cy="1584176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2699792" y="299695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praotec Čech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83568" y="5661248"/>
            <a:ext cx="7776864" cy="93610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V první knize převažují pověsti, báje, neověřené skutečnosti.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Kniha druhá</a:t>
            </a:r>
          </a:p>
        </p:txBody>
      </p:sp>
      <p:pic>
        <p:nvPicPr>
          <p:cNvPr id="20482" name="Picture 2" descr="Únos Jitky z kláštera - Foto: Wikipedia, public domain - volné dí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1872208" cy="223224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306896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Vláda knížete Břetislava I. - 1038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2987824" y="1340768"/>
            <a:ext cx="1728192" cy="8640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36096" y="3068960"/>
            <a:ext cx="3707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Smrt krále Vratislava II. - 1092</a:t>
            </a:r>
          </a:p>
        </p:txBody>
      </p:sp>
      <p:pic>
        <p:nvPicPr>
          <p:cNvPr id="2050" name="Picture 2" descr="File:Josef Mathauser - Opat Božetěch dává korunu králi Vratislavov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80728"/>
            <a:ext cx="2476847" cy="194421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23528" y="35730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Kniha třetí</a:t>
            </a:r>
          </a:p>
        </p:txBody>
      </p:sp>
      <p:pic>
        <p:nvPicPr>
          <p:cNvPr id="2052" name="Picture 4" descr="Soubor:Brzetysław I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365104"/>
            <a:ext cx="1656184" cy="1872208"/>
          </a:xfrm>
          <a:prstGeom prst="rect">
            <a:avLst/>
          </a:prstGeom>
          <a:noFill/>
        </p:spPr>
      </p:pic>
      <p:pic>
        <p:nvPicPr>
          <p:cNvPr id="2054" name="Picture 6" descr="Soubor:VladislavI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293096"/>
            <a:ext cx="1440160" cy="180020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23528" y="62373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Vláda Břetislava II. - 1092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92080" y="6237312"/>
            <a:ext cx="385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Smrt knížete Vladislava I. - 1125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3131840" y="4797152"/>
            <a:ext cx="2088232" cy="8640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422</Words>
  <Application>Microsoft Office PowerPoint</Application>
  <PresentationFormat>Předvádění na obrazovce (4:3)</PresentationFormat>
  <Paragraphs>149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CO JE KRONIKA?</vt:lpstr>
      <vt:lpstr>Co je kronika</vt:lpstr>
      <vt:lpstr>Kosmas a jeho kronika - ČT edu - Česká televize (ceskatelevize.cz)</vt:lpstr>
      <vt:lpstr>Prezentace aplikace PowerPoint</vt:lpstr>
      <vt:lpstr>Prezentace aplikace PowerPoint</vt:lpstr>
      <vt:lpstr>Prezentace aplikace PowerPoint</vt:lpstr>
      <vt:lpstr>Prezentace aplikace PowerPoint</vt:lpstr>
      <vt:lpstr>JAK SE MI DNES DAŘILO?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ředitelka</dc:creator>
  <cp:lastModifiedBy>Smetanová, Jana</cp:lastModifiedBy>
  <cp:revision>66</cp:revision>
  <dcterms:created xsi:type="dcterms:W3CDTF">2013-02-27T07:08:15Z</dcterms:created>
  <dcterms:modified xsi:type="dcterms:W3CDTF">2025-02-16T13:54:20Z</dcterms:modified>
</cp:coreProperties>
</file>