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60" r:id="rId5"/>
    <p:sldId id="261" r:id="rId6"/>
    <p:sldId id="262" r:id="rId7"/>
    <p:sldId id="264" r:id="rId8"/>
    <p:sldId id="265" r:id="rId9"/>
    <p:sldId id="263" r:id="rId10"/>
    <p:sldId id="266" r:id="rId11"/>
    <p:sldId id="267" r:id="rId12"/>
    <p:sldId id="269" r:id="rId13"/>
    <p:sldId id="270" r:id="rId14"/>
    <p:sldId id="271"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66"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2/14/2025</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024925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2/14/2025</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503844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2/14/2025</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85903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2/14/2025</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068258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2/14/2025</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206441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2/14/2025</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591538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2/14/2025</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7473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2/14/2025</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224137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2/14/2025</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164943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2/14/2025</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9973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2/14/2025</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7565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2/14/2025</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08101194"/>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ordwall.net/cs/resource/9282947/slovesn%c3%bd-rod" TargetMode="External"/><Relationship Id="rId2" Type="http://schemas.openxmlformats.org/officeDocument/2006/relationships/hyperlink" Target="https://wordwall.net/cs/resource/15503474/slovesn%c3%bd-ro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A4DD280-D257-082E-94E0-A801686A162F}"/>
              </a:ext>
            </a:extLst>
          </p:cNvPr>
          <p:cNvPicPr>
            <a:picLocks noChangeAspect="1"/>
          </p:cNvPicPr>
          <p:nvPr/>
        </p:nvPicPr>
        <p:blipFill rotWithShape="1">
          <a:blip r:embed="rId2"/>
          <a:srcRect r="912" b="-1"/>
          <a:stretch/>
        </p:blipFill>
        <p:spPr>
          <a:xfrm>
            <a:off x="1524" y="10"/>
            <a:ext cx="12188952" cy="6857990"/>
          </a:xfrm>
          <a:prstGeom prst="rect">
            <a:avLst/>
          </a:prstGeom>
        </p:spPr>
      </p:pic>
      <p:sp>
        <p:nvSpPr>
          <p:cNvPr id="24" name="Rectangle 23">
            <a:extLst>
              <a:ext uri="{FF2B5EF4-FFF2-40B4-BE49-F238E27FC236}">
                <a16:creationId xmlns:a16="http://schemas.microsoft.com/office/drawing/2014/main" id="{365A786E-9028-443F-8713-B9552D9A23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779221" cy="6858000"/>
          </a:xfrm>
          <a:prstGeom prst="rect">
            <a:avLst/>
          </a:prstGeom>
          <a:gradFill>
            <a:gsLst>
              <a:gs pos="58000">
                <a:schemeClr val="tx1">
                  <a:alpha val="30000"/>
                </a:schemeClr>
              </a:gs>
              <a:gs pos="33000">
                <a:schemeClr val="tx1">
                  <a:alpha val="20000"/>
                </a:schemeClr>
              </a:gs>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74E30131-DD35-485F-BC63-1940CCB63773}"/>
              </a:ext>
            </a:extLst>
          </p:cNvPr>
          <p:cNvSpPr>
            <a:spLocks noGrp="1"/>
          </p:cNvSpPr>
          <p:nvPr>
            <p:ph type="ctrTitle"/>
          </p:nvPr>
        </p:nvSpPr>
        <p:spPr>
          <a:xfrm>
            <a:off x="960119" y="954156"/>
            <a:ext cx="6858000" cy="3657600"/>
          </a:xfrm>
        </p:spPr>
        <p:txBody>
          <a:bodyPr anchor="ctr">
            <a:normAutofit/>
          </a:bodyPr>
          <a:lstStyle/>
          <a:p>
            <a:pPr algn="l"/>
            <a:r>
              <a:rPr lang="cs-CZ">
                <a:solidFill>
                  <a:schemeClr val="bg1"/>
                </a:solidFill>
              </a:rPr>
              <a:t>PŘEDLOŽKY</a:t>
            </a:r>
            <a:br>
              <a:rPr lang="cs-CZ">
                <a:solidFill>
                  <a:schemeClr val="bg1"/>
                </a:solidFill>
              </a:rPr>
            </a:br>
            <a:r>
              <a:rPr lang="cs-CZ">
                <a:solidFill>
                  <a:schemeClr val="bg1"/>
                </a:solidFill>
              </a:rPr>
              <a:t>SPOJKY </a:t>
            </a:r>
          </a:p>
        </p:txBody>
      </p:sp>
    </p:spTree>
    <p:extLst>
      <p:ext uri="{BB962C8B-B14F-4D97-AF65-F5344CB8AC3E}">
        <p14:creationId xmlns:p14="http://schemas.microsoft.com/office/powerpoint/2010/main" val="143817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9600" dirty="0"/>
              <a:t>SPOJKY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635450" y="2454420"/>
            <a:ext cx="9506026" cy="4525963"/>
          </a:xfrm>
        </p:spPr>
        <p:txBody>
          <a:bodyPr/>
          <a:lstStyle/>
          <a:p>
            <a:pPr marL="457200" indent="-457200">
              <a:buFont typeface="Arial" panose="020B0604020202020204" pitchFamily="34" charset="0"/>
              <a:buChar char="•"/>
            </a:pPr>
            <a:r>
              <a:rPr lang="cs-CZ" dirty="0"/>
              <a:t>slova neohebná</a:t>
            </a:r>
          </a:p>
          <a:p>
            <a:pPr marL="457200" indent="-457200">
              <a:buFont typeface="Arial" panose="020B0604020202020204" pitchFamily="34" charset="0"/>
              <a:buChar char="•"/>
            </a:pPr>
            <a:r>
              <a:rPr lang="cs-CZ" dirty="0"/>
              <a:t>spojují věty a větné členy</a:t>
            </a:r>
          </a:p>
          <a:p>
            <a:pPr marL="457200" indent="-457200">
              <a:buFont typeface="Arial" panose="020B0604020202020204" pitchFamily="34" charset="0"/>
              <a:buChar char="•"/>
            </a:pPr>
            <a:r>
              <a:rPr lang="cs-CZ" dirty="0"/>
              <a:t>nejsou větnými členy</a:t>
            </a:r>
          </a:p>
          <a:p>
            <a:pPr marL="457200" indent="-457200">
              <a:buFont typeface="Arial" panose="020B0604020202020204" pitchFamily="34" charset="0"/>
              <a:buChar char="•"/>
            </a:pPr>
            <a:r>
              <a:rPr lang="cs-CZ" dirty="0">
                <a:solidFill>
                  <a:srgbClr val="FF0000"/>
                </a:solidFill>
              </a:rPr>
              <a:t>podřadicí</a:t>
            </a:r>
            <a:r>
              <a:rPr lang="cs-CZ" dirty="0"/>
              <a:t> – uvozují věty vedlejší (aby, jakmile, než, protože, i když)</a:t>
            </a:r>
          </a:p>
          <a:p>
            <a:pPr marL="457200" indent="-457200">
              <a:buFont typeface="Arial" panose="020B0604020202020204" pitchFamily="34" charset="0"/>
              <a:buChar char="•"/>
            </a:pPr>
            <a:r>
              <a:rPr lang="cs-CZ" dirty="0">
                <a:solidFill>
                  <a:srgbClr val="FF0000"/>
                </a:solidFill>
              </a:rPr>
              <a:t>souřadicí - </a:t>
            </a:r>
            <a:r>
              <a:rPr lang="cs-CZ" dirty="0"/>
              <a:t>spojují věty hlavní (a, i, ani, nebo, ale, avšak, neboť)</a:t>
            </a:r>
            <a:endParaRPr lang="cs-CZ"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A294E-1C61-47BE-8E67-FC454755A17A}"/>
              </a:ext>
            </a:extLst>
          </p:cNvPr>
          <p:cNvSpPr>
            <a:spLocks noGrp="1"/>
          </p:cNvSpPr>
          <p:nvPr>
            <p:ph type="title"/>
          </p:nvPr>
        </p:nvSpPr>
        <p:spPr/>
        <p:txBody>
          <a:bodyPr>
            <a:normAutofit fontScale="90000"/>
          </a:bodyPr>
          <a:lstStyle/>
          <a:p>
            <a:r>
              <a:rPr lang="cs-CZ" dirty="0"/>
              <a:t>procvičování </a:t>
            </a:r>
            <a:br>
              <a:rPr lang="cs-CZ" dirty="0"/>
            </a:br>
            <a:r>
              <a:rPr lang="cs-CZ" sz="3600" dirty="0"/>
              <a:t>Spoj věty, které k sobě patří. Použij vhodné spojky.</a:t>
            </a:r>
            <a:endParaRPr lang="cs-CZ" dirty="0"/>
          </a:p>
        </p:txBody>
      </p:sp>
      <p:sp>
        <p:nvSpPr>
          <p:cNvPr id="3" name="Zástupný obsah 2">
            <a:extLst>
              <a:ext uri="{FF2B5EF4-FFF2-40B4-BE49-F238E27FC236}">
                <a16:creationId xmlns:a16="http://schemas.microsoft.com/office/drawing/2014/main" id="{572085D7-A46F-49C8-84D2-C7CFF260A13D}"/>
              </a:ext>
            </a:extLst>
          </p:cNvPr>
          <p:cNvSpPr>
            <a:spLocks noGrp="1"/>
          </p:cNvSpPr>
          <p:nvPr>
            <p:ph idx="1"/>
          </p:nvPr>
        </p:nvSpPr>
        <p:spPr>
          <a:xfrm>
            <a:off x="319596" y="2587751"/>
            <a:ext cx="11674136" cy="4168155"/>
          </a:xfrm>
        </p:spPr>
        <p:txBody>
          <a:bodyPr numCol="2">
            <a:normAutofit/>
          </a:bodyPr>
          <a:lstStyle/>
          <a:p>
            <a:r>
              <a:rPr lang="cs-CZ" dirty="0"/>
              <a:t>a) Na pracovním stole nebyl jen počítač. </a:t>
            </a:r>
          </a:p>
          <a:p>
            <a:r>
              <a:rPr lang="cs-CZ" dirty="0"/>
              <a:t>b) Novinářka si nachystala fotoaparát. </a:t>
            </a:r>
          </a:p>
          <a:p>
            <a:r>
              <a:rPr lang="cs-CZ" dirty="0"/>
              <a:t>c) Rychle si zapisoval poznámky na papír. </a:t>
            </a:r>
          </a:p>
          <a:p>
            <a:r>
              <a:rPr lang="cs-CZ" dirty="0"/>
              <a:t>d) Únavou se mu zatočila hlava. </a:t>
            </a:r>
          </a:p>
          <a:p>
            <a:r>
              <a:rPr lang="cs-CZ" dirty="0"/>
              <a:t>e) Vypravili jsme se na výlet. </a:t>
            </a:r>
          </a:p>
          <a:p>
            <a:endParaRPr lang="cs-CZ" dirty="0"/>
          </a:p>
          <a:p>
            <a:r>
              <a:rPr lang="cs-CZ" dirty="0"/>
              <a:t>1. Málem upadl. </a:t>
            </a:r>
          </a:p>
          <a:p>
            <a:r>
              <a:rPr lang="cs-CZ" dirty="0"/>
              <a:t>2. Začala vše kolem případu fotit. </a:t>
            </a:r>
          </a:p>
          <a:p>
            <a:r>
              <a:rPr lang="cs-CZ" dirty="0"/>
              <a:t>3. Předpověď počasí nebyla příznivá.</a:t>
            </a:r>
          </a:p>
          <a:p>
            <a:r>
              <a:rPr lang="cs-CZ" dirty="0"/>
              <a:t>4. Věděl o své zapomnětlivosti. </a:t>
            </a:r>
          </a:p>
          <a:p>
            <a:r>
              <a:rPr lang="cs-CZ" dirty="0"/>
              <a:t>5. Válelo se tam plno knih i papírů.</a:t>
            </a:r>
          </a:p>
          <a:p>
            <a:endParaRPr lang="cs-CZ" dirty="0"/>
          </a:p>
          <a:p>
            <a:r>
              <a:rPr lang="pt-BR" dirty="0"/>
              <a:t>a5, b2, c4, d1, e3</a:t>
            </a:r>
            <a:endParaRPr lang="cs-CZ" dirty="0"/>
          </a:p>
        </p:txBody>
      </p:sp>
      <p:sp>
        <p:nvSpPr>
          <p:cNvPr id="4" name="Obdélník 3">
            <a:extLst>
              <a:ext uri="{FF2B5EF4-FFF2-40B4-BE49-F238E27FC236}">
                <a16:creationId xmlns:a16="http://schemas.microsoft.com/office/drawing/2014/main" id="{9B3FCFDB-F30B-44D4-80BF-4BA9235895C7}"/>
              </a:ext>
            </a:extLst>
          </p:cNvPr>
          <p:cNvSpPr/>
          <p:nvPr/>
        </p:nvSpPr>
        <p:spPr>
          <a:xfrm>
            <a:off x="6096000" y="6019060"/>
            <a:ext cx="3083511" cy="5211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2800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2E1EA-6CD6-4B4C-A341-E023C83C12D7}"/>
              </a:ext>
            </a:extLst>
          </p:cNvPr>
          <p:cNvSpPr>
            <a:spLocks noGrp="1"/>
          </p:cNvSpPr>
          <p:nvPr>
            <p:ph type="title"/>
          </p:nvPr>
        </p:nvSpPr>
        <p:spPr/>
        <p:txBody>
          <a:bodyPr>
            <a:normAutofit/>
          </a:bodyPr>
          <a:lstStyle/>
          <a:p>
            <a:r>
              <a:rPr lang="cs-CZ"/>
              <a:t>PROCVIČOVÁNÍ</a:t>
            </a:r>
            <a:endParaRPr lang="cs-CZ" dirty="0"/>
          </a:p>
        </p:txBody>
      </p:sp>
      <p:sp>
        <p:nvSpPr>
          <p:cNvPr id="3" name="Zástupný obsah 2">
            <a:extLst>
              <a:ext uri="{FF2B5EF4-FFF2-40B4-BE49-F238E27FC236}">
                <a16:creationId xmlns:a16="http://schemas.microsoft.com/office/drawing/2014/main" id="{FA00CF86-8DC5-44D1-A5B9-5C72B683EC26}"/>
              </a:ext>
            </a:extLst>
          </p:cNvPr>
          <p:cNvSpPr>
            <a:spLocks noGrp="1"/>
          </p:cNvSpPr>
          <p:nvPr>
            <p:ph idx="1"/>
          </p:nvPr>
        </p:nvSpPr>
        <p:spPr/>
        <p:txBody>
          <a:bodyPr/>
          <a:lstStyle/>
          <a:p>
            <a:r>
              <a:rPr lang="cs-CZ" sz="2800" dirty="0">
                <a:solidFill>
                  <a:srgbClr val="FF0000"/>
                </a:solidFill>
              </a:rPr>
              <a:t>Doplň do textu vhodné spojky: </a:t>
            </a:r>
          </a:p>
          <a:p>
            <a:r>
              <a:rPr lang="cs-CZ" dirty="0"/>
              <a:t>……… se řeč stočila na dravce, Veronika okamžitě ožila a začala plánovat: „Nejdříve musíme najít hodně vysoký strom, který roste blízko hnízda, ……… z něj měli dobrý výhled. Na dub, kde je hnízdo, lézt nebudeme, ……… nevyplašili staré orly. ……… bude hnízdo plné, budeme se muset snažit hlídat okolí, ……… měli orli na vychovávání mláďat pohodu. Často se stává, ……… rodiče orlů mláďata opustí, ……… kolem hnízda není dost klidu.“ </a:t>
            </a:r>
          </a:p>
        </p:txBody>
      </p:sp>
    </p:spTree>
    <p:extLst>
      <p:ext uri="{BB962C8B-B14F-4D97-AF65-F5344CB8AC3E}">
        <p14:creationId xmlns:p14="http://schemas.microsoft.com/office/powerpoint/2010/main" val="331447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FF94E2-8B6A-4D8E-A7FE-8AFA2583C52E}"/>
              </a:ext>
            </a:extLst>
          </p:cNvPr>
          <p:cNvSpPr>
            <a:spLocks noGrp="1"/>
          </p:cNvSpPr>
          <p:nvPr>
            <p:ph type="title"/>
          </p:nvPr>
        </p:nvSpPr>
        <p:spPr/>
        <p:txBody>
          <a:bodyPr/>
          <a:lstStyle/>
          <a:p>
            <a:r>
              <a:rPr lang="cs-CZ" dirty="0"/>
              <a:t>JAK SE MI DNES DAŘILO? </a:t>
            </a:r>
          </a:p>
        </p:txBody>
      </p:sp>
      <p:sp>
        <p:nvSpPr>
          <p:cNvPr id="3" name="Zástupný obsah 2">
            <a:extLst>
              <a:ext uri="{FF2B5EF4-FFF2-40B4-BE49-F238E27FC236}">
                <a16:creationId xmlns:a16="http://schemas.microsoft.com/office/drawing/2014/main" id="{94734E4B-75FB-4D75-AF44-F8CD122BA844}"/>
              </a:ext>
            </a:extLst>
          </p:cNvPr>
          <p:cNvSpPr>
            <a:spLocks noGrp="1"/>
          </p:cNvSpPr>
          <p:nvPr>
            <p:ph idx="1"/>
          </p:nvPr>
        </p:nvSpPr>
        <p:spPr>
          <a:xfrm>
            <a:off x="2201662" y="2587752"/>
            <a:ext cx="9027170" cy="3593592"/>
          </a:xfrm>
        </p:spPr>
        <p:txBody>
          <a:bodyPr numCol="3">
            <a:normAutofit fontScale="70000" lnSpcReduction="20000"/>
          </a:bodyPr>
          <a:lstStyle/>
          <a:p>
            <a:pPr algn="ctr"/>
            <a:endParaRPr lang="cs-CZ" sz="11400" dirty="0">
              <a:sym typeface="Wingdings" panose="05000000000000000000" pitchFamily="2" charset="2"/>
            </a:endParaRPr>
          </a:p>
          <a:p>
            <a:pPr algn="ctr"/>
            <a:r>
              <a:rPr lang="cs-CZ" sz="11400" dirty="0">
                <a:sym typeface="Wingdings" panose="05000000000000000000" pitchFamily="2" charset="2"/>
              </a:rPr>
              <a:t></a:t>
            </a:r>
          </a:p>
          <a:p>
            <a:pPr algn="ctr"/>
            <a:endParaRPr lang="cs-CZ" sz="11400" dirty="0">
              <a:sym typeface="Wingdings" panose="05000000000000000000" pitchFamily="2" charset="2"/>
            </a:endParaRPr>
          </a:p>
          <a:p>
            <a:pPr algn="ctr"/>
            <a:endParaRPr lang="cs-CZ" sz="11400" dirty="0">
              <a:sym typeface="Wingdings" panose="05000000000000000000" pitchFamily="2" charset="2"/>
            </a:endParaRPr>
          </a:p>
          <a:p>
            <a:pPr algn="ctr"/>
            <a:r>
              <a:rPr lang="cs-CZ" sz="11400" dirty="0">
                <a:sym typeface="Wingdings" panose="05000000000000000000" pitchFamily="2" charset="2"/>
              </a:rPr>
              <a:t></a:t>
            </a:r>
          </a:p>
          <a:p>
            <a:pPr algn="ctr"/>
            <a:endParaRPr lang="cs-CZ" sz="11400" dirty="0">
              <a:sym typeface="Wingdings" panose="05000000000000000000" pitchFamily="2" charset="2"/>
            </a:endParaRPr>
          </a:p>
          <a:p>
            <a:pPr algn="ctr"/>
            <a:endParaRPr lang="cs-CZ" sz="11400" dirty="0">
              <a:sym typeface="Wingdings" panose="05000000000000000000" pitchFamily="2" charset="2"/>
            </a:endParaRPr>
          </a:p>
          <a:p>
            <a:pPr algn="ctr"/>
            <a:r>
              <a:rPr lang="cs-CZ" sz="11400" dirty="0">
                <a:sym typeface="Wingdings" panose="05000000000000000000" pitchFamily="2" charset="2"/>
              </a:rPr>
              <a:t></a:t>
            </a:r>
            <a:endParaRPr lang="cs-CZ" dirty="0"/>
          </a:p>
        </p:txBody>
      </p:sp>
      <p:sp>
        <p:nvSpPr>
          <p:cNvPr id="4" name="Obdélník 3">
            <a:extLst>
              <a:ext uri="{FF2B5EF4-FFF2-40B4-BE49-F238E27FC236}">
                <a16:creationId xmlns:a16="http://schemas.microsoft.com/office/drawing/2014/main" id="{21EEB529-DFF2-41E0-BBD8-FBFE60EA9003}"/>
              </a:ext>
            </a:extLst>
          </p:cNvPr>
          <p:cNvSpPr/>
          <p:nvPr/>
        </p:nvSpPr>
        <p:spPr>
          <a:xfrm>
            <a:off x="3213717" y="3639845"/>
            <a:ext cx="1349405" cy="11984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2BE99FBE-93F9-4A69-B9A5-BF2FC73971EF}"/>
              </a:ext>
            </a:extLst>
          </p:cNvPr>
          <p:cNvSpPr/>
          <p:nvPr/>
        </p:nvSpPr>
        <p:spPr>
          <a:xfrm>
            <a:off x="5871869" y="3639845"/>
            <a:ext cx="1349405" cy="11984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E249157C-4067-45A3-BF7F-3C198632CE16}"/>
              </a:ext>
            </a:extLst>
          </p:cNvPr>
          <p:cNvSpPr/>
          <p:nvPr/>
        </p:nvSpPr>
        <p:spPr>
          <a:xfrm>
            <a:off x="9116677" y="3642410"/>
            <a:ext cx="1349405" cy="11984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983525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C7074F-2BE1-4D95-BAE6-5643CE9A96B6}"/>
              </a:ext>
            </a:extLst>
          </p:cNvPr>
          <p:cNvSpPr>
            <a:spLocks noGrp="1"/>
          </p:cNvSpPr>
          <p:nvPr>
            <p:ph type="title"/>
          </p:nvPr>
        </p:nvSpPr>
        <p:spPr/>
        <p:txBody>
          <a:bodyPr/>
          <a:lstStyle/>
          <a:p>
            <a:r>
              <a:rPr lang="cs-CZ" dirty="0"/>
              <a:t>OPAKUJEME slovesný rod  </a:t>
            </a:r>
          </a:p>
        </p:txBody>
      </p:sp>
      <p:sp>
        <p:nvSpPr>
          <p:cNvPr id="3" name="Zástupný obsah 2">
            <a:extLst>
              <a:ext uri="{FF2B5EF4-FFF2-40B4-BE49-F238E27FC236}">
                <a16:creationId xmlns:a16="http://schemas.microsoft.com/office/drawing/2014/main" id="{5499F956-7ACB-4055-8460-168D1168DCE0}"/>
              </a:ext>
            </a:extLst>
          </p:cNvPr>
          <p:cNvSpPr>
            <a:spLocks noGrp="1"/>
          </p:cNvSpPr>
          <p:nvPr>
            <p:ph idx="1"/>
          </p:nvPr>
        </p:nvSpPr>
        <p:spPr/>
        <p:txBody>
          <a:bodyPr/>
          <a:lstStyle/>
          <a:p>
            <a:r>
              <a:rPr lang="cs-CZ" dirty="0">
                <a:hlinkClick r:id="rId2"/>
              </a:rPr>
              <a:t>Slovesný rod - Náhodné karty</a:t>
            </a:r>
            <a:endParaRPr lang="cs-CZ" dirty="0"/>
          </a:p>
          <a:p>
            <a:endParaRPr lang="cs-CZ" dirty="0"/>
          </a:p>
          <a:p>
            <a:r>
              <a:rPr lang="cs-CZ" dirty="0">
                <a:hlinkClick r:id="rId3"/>
              </a:rPr>
              <a:t>Slovesný rod - Třídění skupin</a:t>
            </a:r>
            <a:endParaRPr lang="cs-CZ" dirty="0"/>
          </a:p>
        </p:txBody>
      </p:sp>
    </p:spTree>
    <p:extLst>
      <p:ext uri="{BB962C8B-B14F-4D97-AF65-F5344CB8AC3E}">
        <p14:creationId xmlns:p14="http://schemas.microsoft.com/office/powerpoint/2010/main" val="2837913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9A1C012-8297-4361-ACE8-A2509FB18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65E0E3C-32F3-480B-9842-7611BBE2E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12708"/>
            <a:ext cx="12192000" cy="2645291"/>
          </a:xfrm>
          <a:prstGeom prst="rect">
            <a:avLst/>
          </a:prstGeom>
          <a:solidFill>
            <a:schemeClr val="tx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4CA7158-155A-45AA-B27A-ACFA9CEA76C8}"/>
              </a:ext>
            </a:extLst>
          </p:cNvPr>
          <p:cNvSpPr>
            <a:spLocks noGrp="1"/>
          </p:cNvSpPr>
          <p:nvPr>
            <p:ph type="title"/>
          </p:nvPr>
        </p:nvSpPr>
        <p:spPr>
          <a:xfrm>
            <a:off x="961644" y="4572003"/>
            <a:ext cx="10268712" cy="1169121"/>
          </a:xfrm>
        </p:spPr>
        <p:txBody>
          <a:bodyPr vert="horz" lIns="91440" tIns="45720" rIns="91440" bIns="45720" rtlCol="0" anchor="ctr">
            <a:normAutofit/>
          </a:bodyPr>
          <a:lstStyle/>
          <a:p>
            <a:pPr algn="ctr"/>
            <a:r>
              <a:rPr lang="en-US" sz="7200"/>
              <a:t>test</a:t>
            </a:r>
          </a:p>
        </p:txBody>
      </p:sp>
      <p:pic>
        <p:nvPicPr>
          <p:cNvPr id="6" name="Graphic 5" descr="List">
            <a:extLst>
              <a:ext uri="{FF2B5EF4-FFF2-40B4-BE49-F238E27FC236}">
                <a16:creationId xmlns:a16="http://schemas.microsoft.com/office/drawing/2014/main" id="{2B4E75C6-9BE7-2732-8748-33C6703ACD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54668" y="639575"/>
            <a:ext cx="3082664" cy="3082664"/>
          </a:xfrm>
          <a:prstGeom prst="rect">
            <a:avLst/>
          </a:prstGeom>
        </p:spPr>
      </p:pic>
    </p:spTree>
    <p:extLst>
      <p:ext uri="{BB962C8B-B14F-4D97-AF65-F5344CB8AC3E}">
        <p14:creationId xmlns:p14="http://schemas.microsoft.com/office/powerpoint/2010/main" val="3106974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431704" y="1196752"/>
            <a:ext cx="7236296" cy="2808312"/>
          </a:xfrm>
        </p:spPr>
        <p:txBody>
          <a:bodyPr>
            <a:noAutofit/>
          </a:bodyPr>
          <a:lstStyle/>
          <a:p>
            <a:r>
              <a:rPr lang="cs-CZ" sz="8000" dirty="0">
                <a:solidFill>
                  <a:srgbClr val="FF0000"/>
                </a:solidFill>
              </a:rPr>
              <a:t>PŘEDLOŽKY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1903754" y="2610275"/>
            <a:ext cx="7467600" cy="2520280"/>
          </a:xfrm>
        </p:spPr>
        <p:txBody>
          <a:bodyPr>
            <a:normAutofit fontScale="92500" lnSpcReduction="10000"/>
          </a:bodyPr>
          <a:lstStyle/>
          <a:p>
            <a:pPr marL="571500" indent="-571500">
              <a:buFont typeface="Arial" panose="020B0604020202020204" pitchFamily="34" charset="0"/>
              <a:buChar char="•"/>
            </a:pPr>
            <a:r>
              <a:rPr lang="cs-CZ" sz="4000" dirty="0"/>
              <a:t>neohebné slovní druhy</a:t>
            </a:r>
          </a:p>
          <a:p>
            <a:pPr marL="571500" indent="-571500">
              <a:buFont typeface="Arial" panose="020B0604020202020204" pitchFamily="34" charset="0"/>
              <a:buChar char="•"/>
            </a:pPr>
            <a:r>
              <a:rPr lang="cs-CZ" sz="4000" dirty="0"/>
              <a:t>vyjadřují bližší okolnosti jako příslovce, ale pouze ve spojení se jménem (</a:t>
            </a:r>
            <a:r>
              <a:rPr lang="cs-CZ" sz="4000" dirty="0">
                <a:solidFill>
                  <a:srgbClr val="FF0000"/>
                </a:solidFill>
              </a:rPr>
              <a:t>v </a:t>
            </a:r>
            <a:r>
              <a:rPr lang="cs-CZ" sz="4000" dirty="0"/>
              <a:t>lese, </a:t>
            </a:r>
            <a:r>
              <a:rPr lang="cs-CZ" sz="4000" dirty="0">
                <a:solidFill>
                  <a:srgbClr val="FF0000"/>
                </a:solidFill>
              </a:rPr>
              <a:t>do</a:t>
            </a:r>
            <a:r>
              <a:rPr lang="cs-CZ" sz="4000" dirty="0"/>
              <a:t> školy)</a:t>
            </a:r>
          </a:p>
          <a:p>
            <a:pPr>
              <a:buNone/>
            </a:pPr>
            <a:endParaRPr lang="cs-CZ"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2018176" y="2484999"/>
            <a:ext cx="8741559" cy="5760640"/>
          </a:xfrm>
        </p:spPr>
        <p:txBody>
          <a:bodyPr>
            <a:normAutofit/>
          </a:bodyPr>
          <a:lstStyle/>
          <a:p>
            <a:r>
              <a:rPr lang="cs-CZ" sz="4000" dirty="0"/>
              <a:t>předložka </a:t>
            </a:r>
            <a:r>
              <a:rPr lang="cs-CZ" sz="4000" dirty="0">
                <a:solidFill>
                  <a:srgbClr val="FF0000"/>
                </a:solidFill>
              </a:rPr>
              <a:t>s</a:t>
            </a:r>
            <a:r>
              <a:rPr lang="cs-CZ" sz="4000" dirty="0"/>
              <a:t> se pojí se 7. pádem</a:t>
            </a:r>
          </a:p>
          <a:p>
            <a:r>
              <a:rPr lang="cs-CZ" sz="4000" dirty="0"/>
              <a:t>předložka </a:t>
            </a:r>
            <a:r>
              <a:rPr lang="cs-CZ" sz="4000" dirty="0">
                <a:solidFill>
                  <a:srgbClr val="FF0000"/>
                </a:solidFill>
              </a:rPr>
              <a:t>z</a:t>
            </a:r>
            <a:r>
              <a:rPr lang="cs-CZ" sz="4000" dirty="0"/>
              <a:t> se pojí se 2. pádem </a:t>
            </a:r>
          </a:p>
          <a:p>
            <a:r>
              <a:rPr lang="cs-CZ" sz="4000" dirty="0"/>
              <a:t>předložka </a:t>
            </a:r>
            <a:r>
              <a:rPr lang="cs-CZ" sz="4000" dirty="0">
                <a:solidFill>
                  <a:srgbClr val="FF0000"/>
                </a:solidFill>
              </a:rPr>
              <a:t>mimo</a:t>
            </a:r>
            <a:r>
              <a:rPr lang="cs-CZ" sz="4000" dirty="0"/>
              <a:t> se pojí se 4. pádem</a:t>
            </a:r>
          </a:p>
          <a:p>
            <a:r>
              <a:rPr lang="cs-CZ" sz="4000" dirty="0"/>
              <a:t>předložka </a:t>
            </a:r>
            <a:r>
              <a:rPr lang="cs-CZ" sz="4000" dirty="0">
                <a:solidFill>
                  <a:srgbClr val="FF0000"/>
                </a:solidFill>
              </a:rPr>
              <a:t>kromě</a:t>
            </a:r>
            <a:r>
              <a:rPr lang="cs-CZ" sz="4000" dirty="0"/>
              <a:t> se pojí se 2. pádem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ACC693-BC48-4AA1-9260-07E79D00D68D}"/>
              </a:ext>
            </a:extLst>
          </p:cNvPr>
          <p:cNvSpPr>
            <a:spLocks noGrp="1"/>
          </p:cNvSpPr>
          <p:nvPr>
            <p:ph type="title"/>
          </p:nvPr>
        </p:nvSpPr>
        <p:spPr/>
        <p:txBody>
          <a:bodyPr/>
          <a:lstStyle/>
          <a:p>
            <a:r>
              <a:rPr lang="cs-CZ" dirty="0"/>
              <a:t>PROCVIČOVÁNÍ</a:t>
            </a:r>
          </a:p>
        </p:txBody>
      </p:sp>
      <p:sp>
        <p:nvSpPr>
          <p:cNvPr id="3" name="Zástupný obsah 2">
            <a:extLst>
              <a:ext uri="{FF2B5EF4-FFF2-40B4-BE49-F238E27FC236}">
                <a16:creationId xmlns:a16="http://schemas.microsoft.com/office/drawing/2014/main" id="{899B58A6-7D97-483D-97B3-B83D57079487}"/>
              </a:ext>
            </a:extLst>
          </p:cNvPr>
          <p:cNvSpPr>
            <a:spLocks noGrp="1"/>
          </p:cNvSpPr>
          <p:nvPr>
            <p:ph idx="1"/>
          </p:nvPr>
        </p:nvSpPr>
        <p:spPr/>
        <p:txBody>
          <a:bodyPr/>
          <a:lstStyle/>
          <a:p>
            <a:pPr>
              <a:spcBef>
                <a:spcPts val="0"/>
              </a:spcBef>
              <a:spcAft>
                <a:spcPts val="0"/>
              </a:spcAft>
            </a:pPr>
            <a:r>
              <a:rPr lang="cs-CZ" dirty="0"/>
              <a:t>S čím bys podával/a následující pokrmy? </a:t>
            </a:r>
          </a:p>
          <a:p>
            <a:pPr>
              <a:spcBef>
                <a:spcPts val="0"/>
              </a:spcBef>
              <a:spcAft>
                <a:spcPts val="0"/>
              </a:spcAft>
            </a:pPr>
            <a:r>
              <a:rPr lang="cs-CZ" dirty="0"/>
              <a:t>Nezapomeň doplnit správnou předložku. </a:t>
            </a:r>
          </a:p>
          <a:p>
            <a:pPr>
              <a:spcBef>
                <a:spcPts val="0"/>
              </a:spcBef>
              <a:spcAft>
                <a:spcPts val="0"/>
              </a:spcAft>
            </a:pPr>
            <a:r>
              <a:rPr lang="cs-CZ" dirty="0"/>
              <a:t>Příklad: hovězí vývar s játrovými knedlíčky </a:t>
            </a:r>
          </a:p>
          <a:p>
            <a:endParaRPr lang="cs-CZ" dirty="0"/>
          </a:p>
          <a:p>
            <a:r>
              <a:rPr lang="cs-CZ" dirty="0">
                <a:highlight>
                  <a:srgbClr val="FFFF00"/>
                </a:highlight>
              </a:rPr>
              <a:t>nudle, knedlíky, buchty, uzené, řízek, špenát</a:t>
            </a:r>
          </a:p>
        </p:txBody>
      </p:sp>
    </p:spTree>
    <p:extLst>
      <p:ext uri="{BB962C8B-B14F-4D97-AF65-F5344CB8AC3E}">
        <p14:creationId xmlns:p14="http://schemas.microsoft.com/office/powerpoint/2010/main" val="209475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B8B410-FFEA-465E-981B-8A3754F29C51}"/>
              </a:ext>
            </a:extLst>
          </p:cNvPr>
          <p:cNvSpPr>
            <a:spLocks noGrp="1"/>
          </p:cNvSpPr>
          <p:nvPr>
            <p:ph type="title"/>
          </p:nvPr>
        </p:nvSpPr>
        <p:spPr/>
        <p:txBody>
          <a:bodyPr/>
          <a:lstStyle/>
          <a:p>
            <a:r>
              <a:rPr lang="cs-CZ" dirty="0"/>
              <a:t>PROCVIČOVÁNÍ</a:t>
            </a:r>
          </a:p>
        </p:txBody>
      </p:sp>
      <p:sp>
        <p:nvSpPr>
          <p:cNvPr id="3" name="Zástupný obsah 2">
            <a:extLst>
              <a:ext uri="{FF2B5EF4-FFF2-40B4-BE49-F238E27FC236}">
                <a16:creationId xmlns:a16="http://schemas.microsoft.com/office/drawing/2014/main" id="{93680EFB-1BD0-4D5C-91BB-FB72CEC0CC3B}"/>
              </a:ext>
            </a:extLst>
          </p:cNvPr>
          <p:cNvSpPr>
            <a:spLocks noGrp="1"/>
          </p:cNvSpPr>
          <p:nvPr>
            <p:ph idx="1"/>
          </p:nvPr>
        </p:nvSpPr>
        <p:spPr/>
        <p:txBody>
          <a:bodyPr/>
          <a:lstStyle/>
          <a:p>
            <a:pPr>
              <a:spcBef>
                <a:spcPts val="0"/>
              </a:spcBef>
              <a:spcAft>
                <a:spcPts val="0"/>
              </a:spcAft>
            </a:pPr>
            <a:r>
              <a:rPr lang="cs-CZ" dirty="0"/>
              <a:t>Z jakého materiálu jsou následující výrobky? </a:t>
            </a:r>
          </a:p>
          <a:p>
            <a:pPr>
              <a:spcBef>
                <a:spcPts val="0"/>
              </a:spcBef>
              <a:spcAft>
                <a:spcPts val="0"/>
              </a:spcAft>
            </a:pPr>
            <a:r>
              <a:rPr lang="cs-CZ" dirty="0"/>
              <a:t>Opět nezapomeň na správnou předložku. </a:t>
            </a:r>
          </a:p>
          <a:p>
            <a:pPr>
              <a:spcBef>
                <a:spcPts val="0"/>
              </a:spcBef>
              <a:spcAft>
                <a:spcPts val="0"/>
              </a:spcAft>
            </a:pPr>
            <a:r>
              <a:rPr lang="cs-CZ" dirty="0"/>
              <a:t>Příklad: váza ze skla </a:t>
            </a:r>
          </a:p>
          <a:p>
            <a:endParaRPr lang="cs-CZ" dirty="0"/>
          </a:p>
          <a:p>
            <a:r>
              <a:rPr lang="cs-CZ" dirty="0">
                <a:highlight>
                  <a:srgbClr val="FFFF00"/>
                </a:highlight>
              </a:rPr>
              <a:t>vlaštovka, ubrus, hračka, stavebnice, hrnec</a:t>
            </a:r>
          </a:p>
        </p:txBody>
      </p:sp>
    </p:spTree>
    <p:extLst>
      <p:ext uri="{BB962C8B-B14F-4D97-AF65-F5344CB8AC3E}">
        <p14:creationId xmlns:p14="http://schemas.microsoft.com/office/powerpoint/2010/main" val="353186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9B2BF7-41E9-4D22-8043-C05398F353BE}"/>
              </a:ext>
            </a:extLst>
          </p:cNvPr>
          <p:cNvSpPr>
            <a:spLocks noGrp="1"/>
          </p:cNvSpPr>
          <p:nvPr>
            <p:ph type="title"/>
          </p:nvPr>
        </p:nvSpPr>
        <p:spPr/>
        <p:txBody>
          <a:bodyPr/>
          <a:lstStyle/>
          <a:p>
            <a:r>
              <a:rPr lang="cs-CZ" dirty="0"/>
              <a:t>procvičování</a:t>
            </a:r>
          </a:p>
        </p:txBody>
      </p:sp>
      <p:sp>
        <p:nvSpPr>
          <p:cNvPr id="3" name="Zástupný obsah 2">
            <a:extLst>
              <a:ext uri="{FF2B5EF4-FFF2-40B4-BE49-F238E27FC236}">
                <a16:creationId xmlns:a16="http://schemas.microsoft.com/office/drawing/2014/main" id="{3ACBA123-0D45-469E-9ED7-8F2416842C2F}"/>
              </a:ext>
            </a:extLst>
          </p:cNvPr>
          <p:cNvSpPr>
            <a:spLocks noGrp="1"/>
          </p:cNvSpPr>
          <p:nvPr>
            <p:ph idx="1"/>
          </p:nvPr>
        </p:nvSpPr>
        <p:spPr/>
        <p:txBody>
          <a:bodyPr/>
          <a:lstStyle/>
          <a:p>
            <a:r>
              <a:rPr lang="cs-CZ" dirty="0"/>
              <a:t>Podstatné jméno v závorce dej do správného tvaru. </a:t>
            </a:r>
          </a:p>
          <a:p>
            <a:r>
              <a:rPr lang="cs-CZ" dirty="0">
                <a:latin typeface="Arial" panose="020B0604020202020204" pitchFamily="34" charset="0"/>
                <a:cs typeface="Arial" panose="020B0604020202020204" pitchFamily="34" charset="0"/>
              </a:rPr>
              <a:t>Do kufru jsem nabalil všechno kromě (plavky). </a:t>
            </a:r>
          </a:p>
          <a:p>
            <a:r>
              <a:rPr lang="cs-CZ" dirty="0">
                <a:latin typeface="Arial" panose="020B0604020202020204" pitchFamily="34" charset="0"/>
                <a:cs typeface="Arial" panose="020B0604020202020204" pitchFamily="34" charset="0"/>
              </a:rPr>
              <a:t>Na zájezd jeli všichni z rodiny mimo (babička). </a:t>
            </a:r>
          </a:p>
          <a:p>
            <a:r>
              <a:rPr lang="cs-CZ" dirty="0">
                <a:latin typeface="Arial" panose="020B0604020202020204" pitchFamily="34" charset="0"/>
                <a:cs typeface="Arial" panose="020B0604020202020204" pitchFamily="34" charset="0"/>
              </a:rPr>
              <a:t>Udělal jsem už všechny práce kromě (úklid garáže). </a:t>
            </a:r>
          </a:p>
          <a:p>
            <a:r>
              <a:rPr lang="cs-CZ" dirty="0">
                <a:latin typeface="Arial" panose="020B0604020202020204" pitchFamily="34" charset="0"/>
                <a:cs typeface="Arial" panose="020B0604020202020204" pitchFamily="34" charset="0"/>
              </a:rPr>
              <a:t>Dopoledne jsem mimo (kancelář).</a:t>
            </a:r>
          </a:p>
        </p:txBody>
      </p:sp>
    </p:spTree>
    <p:extLst>
      <p:ext uri="{BB962C8B-B14F-4D97-AF65-F5344CB8AC3E}">
        <p14:creationId xmlns:p14="http://schemas.microsoft.com/office/powerpoint/2010/main" val="4210135713"/>
      </p:ext>
    </p:extLst>
  </p:cSld>
  <p:clrMapOvr>
    <a:masterClrMapping/>
  </p:clrMapOvr>
</p:sld>
</file>

<file path=ppt/theme/theme1.xml><?xml version="1.0" encoding="utf-8"?>
<a:theme xmlns:a="http://schemas.openxmlformats.org/drawingml/2006/main" name="JuxtaposeVTI">
  <a:themeElements>
    <a:clrScheme name="Blue">
      <a:dk1>
        <a:srgbClr val="000000"/>
      </a:dk1>
      <a:lt1>
        <a:srgbClr val="FFFFFF"/>
      </a:lt1>
      <a:dk2>
        <a:srgbClr val="153A63"/>
      </a:dk2>
      <a:lt2>
        <a:srgbClr val="DBEFF9"/>
      </a:lt2>
      <a:accent1>
        <a:srgbClr val="0F6FC6"/>
      </a:accent1>
      <a:accent2>
        <a:srgbClr val="009DD9"/>
      </a:accent2>
      <a:accent3>
        <a:srgbClr val="09B8C0"/>
      </a:accent3>
      <a:accent4>
        <a:srgbClr val="0EBC8C"/>
      </a:accent4>
      <a:accent5>
        <a:srgbClr val="71B959"/>
      </a:accent5>
      <a:accent6>
        <a:srgbClr val="96B042"/>
      </a:accent6>
      <a:hlink>
        <a:srgbClr val="C37400"/>
      </a:hlink>
      <a:folHlink>
        <a:srgbClr val="4F9085"/>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138</TotalTime>
  <Words>429</Words>
  <Application>Microsoft Office PowerPoint</Application>
  <PresentationFormat>Širokoúhlá obrazovka</PresentationFormat>
  <Paragraphs>63</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Franklin Gothic Demi Cond</vt:lpstr>
      <vt:lpstr>Franklin Gothic Medium</vt:lpstr>
      <vt:lpstr>Wingdings</vt:lpstr>
      <vt:lpstr>JuxtaposeVTI</vt:lpstr>
      <vt:lpstr>PŘEDLOŽKY SPOJKY </vt:lpstr>
      <vt:lpstr>OPAKUJEME slovesný rod  </vt:lpstr>
      <vt:lpstr>test</vt:lpstr>
      <vt:lpstr>PŘEDLOŽKY</vt:lpstr>
      <vt:lpstr>Prezentace aplikace PowerPoint</vt:lpstr>
      <vt:lpstr>Prezentace aplikace PowerPoint</vt:lpstr>
      <vt:lpstr>PROCVIČOVÁNÍ</vt:lpstr>
      <vt:lpstr>PROCVIČOVÁNÍ</vt:lpstr>
      <vt:lpstr>procvičování</vt:lpstr>
      <vt:lpstr>SPOJKY</vt:lpstr>
      <vt:lpstr>Prezentace aplikace PowerPoint</vt:lpstr>
      <vt:lpstr>procvičování  Spoj věty, které k sobě patří. Použij vhodné spojky.</vt:lpstr>
      <vt:lpstr>PROCVIČOVÁNÍ</vt:lpstr>
      <vt:lpstr>JAK SE MI DNES DAŘILO?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PŘEDLOŽKY SPOJKY </dc:title>
  <dc:creator>Smetanová, Jana</dc:creator>
  <cp:lastModifiedBy>Smetanová, Jana</cp:lastModifiedBy>
  <cp:revision>3</cp:revision>
  <dcterms:created xsi:type="dcterms:W3CDTF">2023-02-18T21:06:02Z</dcterms:created>
  <dcterms:modified xsi:type="dcterms:W3CDTF">2025-02-14T08:30:44Z</dcterms:modified>
</cp:coreProperties>
</file>