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72" r:id="rId5"/>
    <p:sldId id="263" r:id="rId6"/>
    <p:sldId id="256" r:id="rId7"/>
    <p:sldId id="258" r:id="rId8"/>
    <p:sldId id="259" r:id="rId9"/>
    <p:sldId id="260" r:id="rId10"/>
    <p:sldId id="264" r:id="rId11"/>
    <p:sldId id="265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wordwall.net/cs/resource/13315840/podm%C4%9Bt-vyj%C3%A1d%C5%99en%C3%BD-nevyj%C3%A1d%C5%99en%C3%BD-a-v%C5%A1eobecn%C3%BD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wordwall.net/cs/resource/13315840/podm%C4%9Bt-vyj%C3%A1d%C5%99en%C3%BD-nevyj%C3%A1d%C5%99en%C3%BD-a-v%C5%A1eobecn%C3%BD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2604AE-1AFE-46F3-B34B-4882CF861411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8F0FB49-B0C3-4262-B9C7-1C1CAE05510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 dirty="0"/>
            <a:t>PRACOVNÍ LIST </a:t>
          </a:r>
          <a:endParaRPr lang="en-US" dirty="0"/>
        </a:p>
      </dgm:t>
    </dgm:pt>
    <dgm:pt modelId="{E1E103E8-E7E6-4318-8118-4EBE174329B3}" type="parTrans" cxnId="{601926DA-4AFE-4855-BF2B-B32C39C7F706}">
      <dgm:prSet/>
      <dgm:spPr/>
      <dgm:t>
        <a:bodyPr/>
        <a:lstStyle/>
        <a:p>
          <a:endParaRPr lang="en-US"/>
        </a:p>
      </dgm:t>
    </dgm:pt>
    <dgm:pt modelId="{BF3A1A30-11C7-4D40-A318-EF1DEEF4E92B}" type="sibTrans" cxnId="{601926DA-4AFE-4855-BF2B-B32C39C7F706}">
      <dgm:prSet/>
      <dgm:spPr/>
      <dgm:t>
        <a:bodyPr/>
        <a:lstStyle/>
        <a:p>
          <a:endParaRPr lang="en-US"/>
        </a:p>
      </dgm:t>
    </dgm:pt>
    <dgm:pt modelId="{524E145D-D042-4D0A-94B6-7B029FA87CE5}" type="pres">
      <dgm:prSet presAssocID="{072604AE-1AFE-46F3-B34B-4882CF861411}" presName="root" presStyleCnt="0">
        <dgm:presLayoutVars>
          <dgm:dir/>
          <dgm:resizeHandles val="exact"/>
        </dgm:presLayoutVars>
      </dgm:prSet>
      <dgm:spPr/>
    </dgm:pt>
    <dgm:pt modelId="{B0DE9E4B-C50B-4C61-94C6-3BEE11DC4698}" type="pres">
      <dgm:prSet presAssocID="{88F0FB49-B0C3-4262-B9C7-1C1CAE05510F}" presName="compNode" presStyleCnt="0"/>
      <dgm:spPr/>
    </dgm:pt>
    <dgm:pt modelId="{40DB8388-BB1C-4519-9D06-D81F3C00A008}" type="pres">
      <dgm:prSet presAssocID="{88F0FB49-B0C3-4262-B9C7-1C1CAE05510F}" presName="iconBgRect" presStyleLbl="bgShp" presStyleIdx="0" presStyleCnt="1"/>
      <dgm:spPr/>
    </dgm:pt>
    <dgm:pt modelId="{50385C15-4F18-4BFD-B906-474BA3EEEC75}" type="pres">
      <dgm:prSet presAssocID="{88F0FB49-B0C3-4262-B9C7-1C1CAE05510F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užka"/>
        </a:ext>
      </dgm:extLst>
    </dgm:pt>
    <dgm:pt modelId="{EF9A1182-F890-4AB1-8E0F-FC18AAC001CA}" type="pres">
      <dgm:prSet presAssocID="{88F0FB49-B0C3-4262-B9C7-1C1CAE05510F}" presName="spaceRect" presStyleCnt="0"/>
      <dgm:spPr/>
    </dgm:pt>
    <dgm:pt modelId="{8A0DC248-C048-455A-AD93-4B03F95EAE4E}" type="pres">
      <dgm:prSet presAssocID="{88F0FB49-B0C3-4262-B9C7-1C1CAE05510F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22F8916D-AFF1-4BE7-B212-8AABE82A7E41}" type="presOf" srcId="{072604AE-1AFE-46F3-B34B-4882CF861411}" destId="{524E145D-D042-4D0A-94B6-7B029FA87CE5}" srcOrd="0" destOrd="0" presId="urn:microsoft.com/office/officeart/2018/5/layout/IconCircleLabelList"/>
    <dgm:cxn modelId="{4BE966AE-F913-4F1B-B76F-9C81CFC10B80}" type="presOf" srcId="{88F0FB49-B0C3-4262-B9C7-1C1CAE05510F}" destId="{8A0DC248-C048-455A-AD93-4B03F95EAE4E}" srcOrd="0" destOrd="0" presId="urn:microsoft.com/office/officeart/2018/5/layout/IconCircleLabelList"/>
    <dgm:cxn modelId="{601926DA-4AFE-4855-BF2B-B32C39C7F706}" srcId="{072604AE-1AFE-46F3-B34B-4882CF861411}" destId="{88F0FB49-B0C3-4262-B9C7-1C1CAE05510F}" srcOrd="0" destOrd="0" parTransId="{E1E103E8-E7E6-4318-8118-4EBE174329B3}" sibTransId="{BF3A1A30-11C7-4D40-A318-EF1DEEF4E92B}"/>
    <dgm:cxn modelId="{A313C41A-597C-4F89-A49D-95496286A034}" type="presParOf" srcId="{524E145D-D042-4D0A-94B6-7B029FA87CE5}" destId="{B0DE9E4B-C50B-4C61-94C6-3BEE11DC4698}" srcOrd="0" destOrd="0" presId="urn:microsoft.com/office/officeart/2018/5/layout/IconCircleLabelList"/>
    <dgm:cxn modelId="{5A1D1934-8B10-4F4D-844E-00747B05DAA7}" type="presParOf" srcId="{B0DE9E4B-C50B-4C61-94C6-3BEE11DC4698}" destId="{40DB8388-BB1C-4519-9D06-D81F3C00A008}" srcOrd="0" destOrd="0" presId="urn:microsoft.com/office/officeart/2018/5/layout/IconCircleLabelList"/>
    <dgm:cxn modelId="{B6B90D00-6EAA-469E-BF14-064EE4748F7C}" type="presParOf" srcId="{B0DE9E4B-C50B-4C61-94C6-3BEE11DC4698}" destId="{50385C15-4F18-4BFD-B906-474BA3EEEC75}" srcOrd="1" destOrd="0" presId="urn:microsoft.com/office/officeart/2018/5/layout/IconCircleLabelList"/>
    <dgm:cxn modelId="{5838FFC6-14F6-42EE-B12C-86F24FE74C4B}" type="presParOf" srcId="{B0DE9E4B-C50B-4C61-94C6-3BEE11DC4698}" destId="{EF9A1182-F890-4AB1-8E0F-FC18AAC001CA}" srcOrd="2" destOrd="0" presId="urn:microsoft.com/office/officeart/2018/5/layout/IconCircleLabelList"/>
    <dgm:cxn modelId="{BF337179-C797-4944-B312-44E97F6711C9}" type="presParOf" srcId="{B0DE9E4B-C50B-4C61-94C6-3BEE11DC4698}" destId="{8A0DC248-C048-455A-AD93-4B03F95EAE4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BB5165-F276-43A4-82CF-388CDCD3CD3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45654B-9D13-4832-82BD-590020220A72}">
      <dgm:prSet/>
      <dgm:spPr/>
      <dgm:t>
        <a:bodyPr/>
        <a:lstStyle/>
        <a:p>
          <a:r>
            <a:rPr lang="cs-CZ" dirty="0"/>
            <a:t>Pracovní list</a:t>
          </a:r>
          <a:endParaRPr lang="en-US" dirty="0"/>
        </a:p>
      </dgm:t>
    </dgm:pt>
    <dgm:pt modelId="{2510DD98-08D6-4C73-AD85-EF7272A9822A}" type="parTrans" cxnId="{F0B43892-6A2B-4661-B478-51AC8669CE87}">
      <dgm:prSet/>
      <dgm:spPr/>
      <dgm:t>
        <a:bodyPr/>
        <a:lstStyle/>
        <a:p>
          <a:endParaRPr lang="en-US"/>
        </a:p>
      </dgm:t>
    </dgm:pt>
    <dgm:pt modelId="{C7110096-D88B-436E-9746-C833D7F154BF}" type="sibTrans" cxnId="{F0B43892-6A2B-4661-B478-51AC8669CE87}">
      <dgm:prSet/>
      <dgm:spPr/>
      <dgm:t>
        <a:bodyPr/>
        <a:lstStyle/>
        <a:p>
          <a:endParaRPr lang="en-US"/>
        </a:p>
      </dgm:t>
    </dgm:pt>
    <dgm:pt modelId="{3B3C6509-7890-4F05-BAF0-F9AE14261BF9}">
      <dgm:prSet/>
      <dgm:spPr/>
      <dgm:t>
        <a:bodyPr/>
        <a:lstStyle/>
        <a:p>
          <a:r>
            <a:rPr lang="cs-CZ" dirty="0"/>
            <a:t>VYTVOŘTE VĚTY S NÁSLEDUJÍCÍMI SLOVY VE FUNKCI PODMĚTU:  já, všichni, venčit, nemocný, ale, podlost, osmý, prásk, ne</a:t>
          </a:r>
          <a:endParaRPr lang="en-US" dirty="0"/>
        </a:p>
      </dgm:t>
    </dgm:pt>
    <dgm:pt modelId="{D75CB21C-8B8A-4DDE-A790-854939777840}" type="parTrans" cxnId="{742598C2-E790-482C-AD30-37999E305C19}">
      <dgm:prSet/>
      <dgm:spPr/>
      <dgm:t>
        <a:bodyPr/>
        <a:lstStyle/>
        <a:p>
          <a:endParaRPr lang="en-US"/>
        </a:p>
      </dgm:t>
    </dgm:pt>
    <dgm:pt modelId="{EC2822FC-4D2E-48F5-9614-3C8380386289}" type="sibTrans" cxnId="{742598C2-E790-482C-AD30-37999E305C19}">
      <dgm:prSet/>
      <dgm:spPr/>
      <dgm:t>
        <a:bodyPr/>
        <a:lstStyle/>
        <a:p>
          <a:endParaRPr lang="en-US"/>
        </a:p>
      </dgm:t>
    </dgm:pt>
    <dgm:pt modelId="{981D2E7F-B8A8-4DF4-8C2C-41D15439E7C9}">
      <dgm:prSet/>
      <dgm:spPr/>
      <dgm:t>
        <a:bodyPr/>
        <a:lstStyle/>
        <a:p>
          <a:r>
            <a:rPr lang="cs-CZ">
              <a:hlinkClick xmlns:r="http://schemas.openxmlformats.org/officeDocument/2006/relationships" r:id="rId1"/>
            </a:rPr>
            <a:t>PODMĚT vyjádřený, nevyjádřený a všeobecný - Třídění skupin (wordwall.net)</a:t>
          </a:r>
          <a:endParaRPr lang="cs-CZ"/>
        </a:p>
      </dgm:t>
    </dgm:pt>
    <dgm:pt modelId="{C101882F-3CF3-4F40-B5C0-D33EE47E5F2A}" type="parTrans" cxnId="{0AEF8B15-F2D6-49A0-BF24-F2E486832A48}">
      <dgm:prSet/>
      <dgm:spPr/>
      <dgm:t>
        <a:bodyPr/>
        <a:lstStyle/>
        <a:p>
          <a:endParaRPr lang="cs-CZ"/>
        </a:p>
      </dgm:t>
    </dgm:pt>
    <dgm:pt modelId="{BC0860E3-5081-4C7E-B15E-5253C0490423}" type="sibTrans" cxnId="{0AEF8B15-F2D6-49A0-BF24-F2E486832A48}">
      <dgm:prSet/>
      <dgm:spPr/>
      <dgm:t>
        <a:bodyPr/>
        <a:lstStyle/>
        <a:p>
          <a:endParaRPr lang="cs-CZ"/>
        </a:p>
      </dgm:t>
    </dgm:pt>
    <dgm:pt modelId="{3C65DB3B-B9CF-4F14-9F53-C8C8866315A1}" type="pres">
      <dgm:prSet presAssocID="{8ABB5165-F276-43A4-82CF-388CDCD3CD39}" presName="vert0" presStyleCnt="0">
        <dgm:presLayoutVars>
          <dgm:dir/>
          <dgm:animOne val="branch"/>
          <dgm:animLvl val="lvl"/>
        </dgm:presLayoutVars>
      </dgm:prSet>
      <dgm:spPr/>
    </dgm:pt>
    <dgm:pt modelId="{05103D97-04EE-4E0E-AA3B-10A1DFC77CB3}" type="pres">
      <dgm:prSet presAssocID="{B845654B-9D13-4832-82BD-590020220A72}" presName="thickLine" presStyleLbl="alignNode1" presStyleIdx="0" presStyleCnt="3"/>
      <dgm:spPr/>
    </dgm:pt>
    <dgm:pt modelId="{C829726A-F0B5-41D1-9FC7-C78AFE0FCBFC}" type="pres">
      <dgm:prSet presAssocID="{B845654B-9D13-4832-82BD-590020220A72}" presName="horz1" presStyleCnt="0"/>
      <dgm:spPr/>
    </dgm:pt>
    <dgm:pt modelId="{ACEB9634-4A2D-4943-A38C-CF2DD30F9960}" type="pres">
      <dgm:prSet presAssocID="{B845654B-9D13-4832-82BD-590020220A72}" presName="tx1" presStyleLbl="revTx" presStyleIdx="0" presStyleCnt="3"/>
      <dgm:spPr/>
    </dgm:pt>
    <dgm:pt modelId="{F0DBB855-D499-44A5-882F-72BD64A1AE1A}" type="pres">
      <dgm:prSet presAssocID="{B845654B-9D13-4832-82BD-590020220A72}" presName="vert1" presStyleCnt="0"/>
      <dgm:spPr/>
    </dgm:pt>
    <dgm:pt modelId="{E3F12DB6-128F-4616-88D2-BFBE59DF4862}" type="pres">
      <dgm:prSet presAssocID="{3B3C6509-7890-4F05-BAF0-F9AE14261BF9}" presName="thickLine" presStyleLbl="alignNode1" presStyleIdx="1" presStyleCnt="3" custLinFactNeighborY="-33030"/>
      <dgm:spPr/>
    </dgm:pt>
    <dgm:pt modelId="{E515D271-AA12-4D76-82A3-4AF6BAFB08F8}" type="pres">
      <dgm:prSet presAssocID="{3B3C6509-7890-4F05-BAF0-F9AE14261BF9}" presName="horz1" presStyleCnt="0"/>
      <dgm:spPr/>
    </dgm:pt>
    <dgm:pt modelId="{F95DD178-8D7F-410F-B86E-681180CC753C}" type="pres">
      <dgm:prSet presAssocID="{3B3C6509-7890-4F05-BAF0-F9AE14261BF9}" presName="tx1" presStyleLbl="revTx" presStyleIdx="1" presStyleCnt="3" custScaleY="166060"/>
      <dgm:spPr/>
    </dgm:pt>
    <dgm:pt modelId="{563E6A9C-570F-485D-B49D-AB58B9D9EF6D}" type="pres">
      <dgm:prSet presAssocID="{3B3C6509-7890-4F05-BAF0-F9AE14261BF9}" presName="vert1" presStyleCnt="0"/>
      <dgm:spPr/>
    </dgm:pt>
    <dgm:pt modelId="{488E635D-3070-44BB-A962-0F61598E4685}" type="pres">
      <dgm:prSet presAssocID="{981D2E7F-B8A8-4DF4-8C2C-41D15439E7C9}" presName="thickLine" presStyleLbl="alignNode1" presStyleIdx="2" presStyleCnt="3"/>
      <dgm:spPr/>
    </dgm:pt>
    <dgm:pt modelId="{04640413-8221-4FBB-8638-3F46F70E25FC}" type="pres">
      <dgm:prSet presAssocID="{981D2E7F-B8A8-4DF4-8C2C-41D15439E7C9}" presName="horz1" presStyleCnt="0"/>
      <dgm:spPr/>
    </dgm:pt>
    <dgm:pt modelId="{00B22DA5-0A97-49C6-A378-60FA037AEAE0}" type="pres">
      <dgm:prSet presAssocID="{981D2E7F-B8A8-4DF4-8C2C-41D15439E7C9}" presName="tx1" presStyleLbl="revTx" presStyleIdx="2" presStyleCnt="3"/>
      <dgm:spPr/>
    </dgm:pt>
    <dgm:pt modelId="{51BC63A7-BA66-4AEE-AED1-A7EE1D9A135A}" type="pres">
      <dgm:prSet presAssocID="{981D2E7F-B8A8-4DF4-8C2C-41D15439E7C9}" presName="vert1" presStyleCnt="0"/>
      <dgm:spPr/>
    </dgm:pt>
  </dgm:ptLst>
  <dgm:cxnLst>
    <dgm:cxn modelId="{0AEF8B15-F2D6-49A0-BF24-F2E486832A48}" srcId="{8ABB5165-F276-43A4-82CF-388CDCD3CD39}" destId="{981D2E7F-B8A8-4DF4-8C2C-41D15439E7C9}" srcOrd="2" destOrd="0" parTransId="{C101882F-3CF3-4F40-B5C0-D33EE47E5F2A}" sibTransId="{BC0860E3-5081-4C7E-B15E-5253C0490423}"/>
    <dgm:cxn modelId="{D513D03D-531E-452E-84AA-9B4C2CC7D448}" type="presOf" srcId="{981D2E7F-B8A8-4DF4-8C2C-41D15439E7C9}" destId="{00B22DA5-0A97-49C6-A378-60FA037AEAE0}" srcOrd="0" destOrd="0" presId="urn:microsoft.com/office/officeart/2008/layout/LinedList"/>
    <dgm:cxn modelId="{F0B43892-6A2B-4661-B478-51AC8669CE87}" srcId="{8ABB5165-F276-43A4-82CF-388CDCD3CD39}" destId="{B845654B-9D13-4832-82BD-590020220A72}" srcOrd="0" destOrd="0" parTransId="{2510DD98-08D6-4C73-AD85-EF7272A9822A}" sibTransId="{C7110096-D88B-436E-9746-C833D7F154BF}"/>
    <dgm:cxn modelId="{FD2A7FA4-0E75-4FDF-AB64-6D0386A5AFBB}" type="presOf" srcId="{3B3C6509-7890-4F05-BAF0-F9AE14261BF9}" destId="{F95DD178-8D7F-410F-B86E-681180CC753C}" srcOrd="0" destOrd="0" presId="urn:microsoft.com/office/officeart/2008/layout/LinedList"/>
    <dgm:cxn modelId="{742598C2-E790-482C-AD30-37999E305C19}" srcId="{8ABB5165-F276-43A4-82CF-388CDCD3CD39}" destId="{3B3C6509-7890-4F05-BAF0-F9AE14261BF9}" srcOrd="1" destOrd="0" parTransId="{D75CB21C-8B8A-4DDE-A790-854939777840}" sibTransId="{EC2822FC-4D2E-48F5-9614-3C8380386289}"/>
    <dgm:cxn modelId="{F61FE4E9-6248-479A-A50F-189690A63AC3}" type="presOf" srcId="{B845654B-9D13-4832-82BD-590020220A72}" destId="{ACEB9634-4A2D-4943-A38C-CF2DD30F9960}" srcOrd="0" destOrd="0" presId="urn:microsoft.com/office/officeart/2008/layout/LinedList"/>
    <dgm:cxn modelId="{CABEABFD-0836-4037-B247-36EDAE82C4A0}" type="presOf" srcId="{8ABB5165-F276-43A4-82CF-388CDCD3CD39}" destId="{3C65DB3B-B9CF-4F14-9F53-C8C8866315A1}" srcOrd="0" destOrd="0" presId="urn:microsoft.com/office/officeart/2008/layout/LinedList"/>
    <dgm:cxn modelId="{34CF5EE4-4808-4667-B7FB-EC453190935D}" type="presParOf" srcId="{3C65DB3B-B9CF-4F14-9F53-C8C8866315A1}" destId="{05103D97-04EE-4E0E-AA3B-10A1DFC77CB3}" srcOrd="0" destOrd="0" presId="urn:microsoft.com/office/officeart/2008/layout/LinedList"/>
    <dgm:cxn modelId="{39467B66-225A-41F1-96DE-0C90C7118363}" type="presParOf" srcId="{3C65DB3B-B9CF-4F14-9F53-C8C8866315A1}" destId="{C829726A-F0B5-41D1-9FC7-C78AFE0FCBFC}" srcOrd="1" destOrd="0" presId="urn:microsoft.com/office/officeart/2008/layout/LinedList"/>
    <dgm:cxn modelId="{12326AA8-092F-48AF-B768-55834BEC6786}" type="presParOf" srcId="{C829726A-F0B5-41D1-9FC7-C78AFE0FCBFC}" destId="{ACEB9634-4A2D-4943-A38C-CF2DD30F9960}" srcOrd="0" destOrd="0" presId="urn:microsoft.com/office/officeart/2008/layout/LinedList"/>
    <dgm:cxn modelId="{F094081E-36FE-42C4-9FA9-012302F30971}" type="presParOf" srcId="{C829726A-F0B5-41D1-9FC7-C78AFE0FCBFC}" destId="{F0DBB855-D499-44A5-882F-72BD64A1AE1A}" srcOrd="1" destOrd="0" presId="urn:microsoft.com/office/officeart/2008/layout/LinedList"/>
    <dgm:cxn modelId="{C7863126-2C2A-4B75-9BFB-EE88C590904E}" type="presParOf" srcId="{3C65DB3B-B9CF-4F14-9F53-C8C8866315A1}" destId="{E3F12DB6-128F-4616-88D2-BFBE59DF4862}" srcOrd="2" destOrd="0" presId="urn:microsoft.com/office/officeart/2008/layout/LinedList"/>
    <dgm:cxn modelId="{708C932C-1D73-41FC-883E-E45F00ADD600}" type="presParOf" srcId="{3C65DB3B-B9CF-4F14-9F53-C8C8866315A1}" destId="{E515D271-AA12-4D76-82A3-4AF6BAFB08F8}" srcOrd="3" destOrd="0" presId="urn:microsoft.com/office/officeart/2008/layout/LinedList"/>
    <dgm:cxn modelId="{0407F4DD-E7B7-45B0-AC60-CF6F8C3FBA77}" type="presParOf" srcId="{E515D271-AA12-4D76-82A3-4AF6BAFB08F8}" destId="{F95DD178-8D7F-410F-B86E-681180CC753C}" srcOrd="0" destOrd="0" presId="urn:microsoft.com/office/officeart/2008/layout/LinedList"/>
    <dgm:cxn modelId="{F60B2F23-75AD-4DE1-8744-1BBFBCFA4C85}" type="presParOf" srcId="{E515D271-AA12-4D76-82A3-4AF6BAFB08F8}" destId="{563E6A9C-570F-485D-B49D-AB58B9D9EF6D}" srcOrd="1" destOrd="0" presId="urn:microsoft.com/office/officeart/2008/layout/LinedList"/>
    <dgm:cxn modelId="{C690C0D8-48AA-474A-95A2-772EAF53F086}" type="presParOf" srcId="{3C65DB3B-B9CF-4F14-9F53-C8C8866315A1}" destId="{488E635D-3070-44BB-A962-0F61598E4685}" srcOrd="4" destOrd="0" presId="urn:microsoft.com/office/officeart/2008/layout/LinedList"/>
    <dgm:cxn modelId="{1B2138E7-4FA1-4AFA-A420-977361D50E16}" type="presParOf" srcId="{3C65DB3B-B9CF-4F14-9F53-C8C8866315A1}" destId="{04640413-8221-4FBB-8638-3F46F70E25FC}" srcOrd="5" destOrd="0" presId="urn:microsoft.com/office/officeart/2008/layout/LinedList"/>
    <dgm:cxn modelId="{6CC020AA-9A5B-4E35-ABC7-98BBC78C15B7}" type="presParOf" srcId="{04640413-8221-4FBB-8638-3F46F70E25FC}" destId="{00B22DA5-0A97-49C6-A378-60FA037AEAE0}" srcOrd="0" destOrd="0" presId="urn:microsoft.com/office/officeart/2008/layout/LinedList"/>
    <dgm:cxn modelId="{42471CB9-2D76-44B6-B2DA-63D843F4253C}" type="presParOf" srcId="{04640413-8221-4FBB-8638-3F46F70E25FC}" destId="{51BC63A7-BA66-4AEE-AED1-A7EE1D9A135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DB8388-BB1C-4519-9D06-D81F3C00A008}">
      <dsp:nvSpPr>
        <dsp:cNvPr id="0" name=""/>
        <dsp:cNvSpPr/>
      </dsp:nvSpPr>
      <dsp:spPr>
        <a:xfrm>
          <a:off x="3016800" y="462981"/>
          <a:ext cx="2196000" cy="219600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85C15-4F18-4BFD-B906-474BA3EEEC75}">
      <dsp:nvSpPr>
        <dsp:cNvPr id="0" name=""/>
        <dsp:cNvSpPr/>
      </dsp:nvSpPr>
      <dsp:spPr>
        <a:xfrm>
          <a:off x="3484800" y="93098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0DC248-C048-455A-AD93-4B03F95EAE4E}">
      <dsp:nvSpPr>
        <dsp:cNvPr id="0" name=""/>
        <dsp:cNvSpPr/>
      </dsp:nvSpPr>
      <dsp:spPr>
        <a:xfrm>
          <a:off x="2314800" y="334298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3600" kern="1200" dirty="0"/>
            <a:t>PRACOVNÍ LIST </a:t>
          </a:r>
          <a:endParaRPr lang="en-US" sz="3600" kern="1200" dirty="0"/>
        </a:p>
      </dsp:txBody>
      <dsp:txXfrm>
        <a:off x="2314800" y="3342981"/>
        <a:ext cx="36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03D97-04EE-4E0E-AA3B-10A1DFC77CB3}">
      <dsp:nvSpPr>
        <dsp:cNvPr id="0" name=""/>
        <dsp:cNvSpPr/>
      </dsp:nvSpPr>
      <dsp:spPr>
        <a:xfrm>
          <a:off x="0" y="190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EB9634-4A2D-4943-A38C-CF2DD30F9960}">
      <dsp:nvSpPr>
        <dsp:cNvPr id="0" name=""/>
        <dsp:cNvSpPr/>
      </dsp:nvSpPr>
      <dsp:spPr>
        <a:xfrm>
          <a:off x="0" y="1905"/>
          <a:ext cx="8229600" cy="1235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Pracovní list</a:t>
          </a:r>
          <a:endParaRPr lang="en-US" sz="2800" kern="1200" dirty="0"/>
        </a:p>
      </dsp:txBody>
      <dsp:txXfrm>
        <a:off x="0" y="1905"/>
        <a:ext cx="8229600" cy="1235358"/>
      </dsp:txXfrm>
    </dsp:sp>
    <dsp:sp modelId="{E3F12DB6-128F-4616-88D2-BFBE59DF4862}">
      <dsp:nvSpPr>
        <dsp:cNvPr id="0" name=""/>
        <dsp:cNvSpPr/>
      </dsp:nvSpPr>
      <dsp:spPr>
        <a:xfrm>
          <a:off x="0" y="559674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5DD178-8D7F-410F-B86E-681180CC753C}">
      <dsp:nvSpPr>
        <dsp:cNvPr id="0" name=""/>
        <dsp:cNvSpPr/>
      </dsp:nvSpPr>
      <dsp:spPr>
        <a:xfrm>
          <a:off x="0" y="1237263"/>
          <a:ext cx="8221563" cy="2051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VYTVOŘTE VĚTY S NÁSLEDUJÍCÍMI SLOVY VE FUNKCI PODMĚTU:  já, všichni, venčit, nemocný, ale, podlost, osmý, prásk, ne</a:t>
          </a:r>
          <a:endParaRPr lang="en-US" sz="2800" kern="1200" dirty="0"/>
        </a:p>
      </dsp:txBody>
      <dsp:txXfrm>
        <a:off x="0" y="1237263"/>
        <a:ext cx="8221563" cy="2051435"/>
      </dsp:txXfrm>
    </dsp:sp>
    <dsp:sp modelId="{488E635D-3070-44BB-A962-0F61598E4685}">
      <dsp:nvSpPr>
        <dsp:cNvPr id="0" name=""/>
        <dsp:cNvSpPr/>
      </dsp:nvSpPr>
      <dsp:spPr>
        <a:xfrm>
          <a:off x="0" y="3288699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B22DA5-0A97-49C6-A378-60FA037AEAE0}">
      <dsp:nvSpPr>
        <dsp:cNvPr id="0" name=""/>
        <dsp:cNvSpPr/>
      </dsp:nvSpPr>
      <dsp:spPr>
        <a:xfrm>
          <a:off x="0" y="3288699"/>
          <a:ext cx="8229600" cy="12353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>
              <a:hlinkClick xmlns:r="http://schemas.openxmlformats.org/officeDocument/2006/relationships" r:id="rId1"/>
            </a:rPr>
            <a:t>PODMĚT vyjádřený, nevyjádřený a všeobecný - Třídění skupin (wordwall.net)</a:t>
          </a:r>
          <a:endParaRPr lang="cs-CZ" sz="2800" kern="1200"/>
        </a:p>
      </dsp:txBody>
      <dsp:txXfrm>
        <a:off x="0" y="3288699"/>
        <a:ext cx="8229600" cy="1235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C313BD2-9854-49D0-B503-25B905E8124B}" type="datetimeFigureOut">
              <a:rPr lang="cs-CZ" smtClean="0"/>
              <a:pPr/>
              <a:t>05.03.2025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E553EF-D517-49F6-B5E7-18CC45D04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11991631/v%C4%9Bta-jedno%C4%8Dlenn%C3%A1-dvoj%C4%8Dlenn%C3%A1-ekvivale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větné členy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solidFill>
                  <a:srgbClr val="FF0000"/>
                </a:solidFill>
              </a:rPr>
              <a:t>PODMĚT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4011823-8280-4C37-82D4-FA3223661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PROCVIČUJEME: </a:t>
            </a:r>
          </a:p>
        </p:txBody>
      </p:sp>
      <p:graphicFrame>
        <p:nvGraphicFramePr>
          <p:cNvPr id="5" name="Zástupný obsah 1">
            <a:extLst>
              <a:ext uri="{FF2B5EF4-FFF2-40B4-BE49-F238E27FC236}">
                <a16:creationId xmlns:a16="http://schemas.microsoft.com/office/drawing/2014/main" id="{B2494BBB-E726-0DF5-1360-76C87076FA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895357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0705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2CF8096-7825-4637-9E1B-640F07E0A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 str. </a:t>
            </a:r>
            <a:r>
              <a:rPr lang="cs-CZ"/>
              <a:t>51/1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4CF85B-96AF-4660-9658-AA70F5A81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</a:t>
            </a:r>
          </a:p>
        </p:txBody>
      </p:sp>
    </p:spTree>
    <p:extLst>
      <p:ext uri="{BB962C8B-B14F-4D97-AF65-F5344CB8AC3E}">
        <p14:creationId xmlns:p14="http://schemas.microsoft.com/office/powerpoint/2010/main" val="652450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FF94E2-8B6A-4D8E-A7FE-8AFA2583C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MI DNES DAŘILO?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734E4B-75FB-4D75-AF44-F8CD122BA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6" y="2798064"/>
            <a:ext cx="6770378" cy="2695194"/>
          </a:xfrm>
        </p:spPr>
        <p:txBody>
          <a:bodyPr numCol="3">
            <a:normAutofit fontScale="77500" lnSpcReduction="20000"/>
          </a:bodyPr>
          <a:lstStyle/>
          <a:p>
            <a:pPr algn="ctr"/>
            <a:endParaRPr lang="cs-CZ" sz="8550" dirty="0">
              <a:sym typeface="Wingdings" panose="05000000000000000000" pitchFamily="2" charset="2"/>
            </a:endParaRPr>
          </a:p>
          <a:p>
            <a:pPr algn="ctr"/>
            <a:r>
              <a:rPr lang="cs-CZ" sz="8550" dirty="0">
                <a:sym typeface="Wingdings" panose="05000000000000000000" pitchFamily="2" charset="2"/>
              </a:rPr>
              <a:t></a:t>
            </a:r>
          </a:p>
          <a:p>
            <a:pPr algn="ctr"/>
            <a:endParaRPr lang="cs-CZ" sz="8550" dirty="0">
              <a:sym typeface="Wingdings" panose="05000000000000000000" pitchFamily="2" charset="2"/>
            </a:endParaRPr>
          </a:p>
          <a:p>
            <a:pPr algn="ctr"/>
            <a:endParaRPr lang="cs-CZ" sz="8550" dirty="0">
              <a:sym typeface="Wingdings" panose="05000000000000000000" pitchFamily="2" charset="2"/>
            </a:endParaRPr>
          </a:p>
          <a:p>
            <a:pPr algn="ctr"/>
            <a:r>
              <a:rPr lang="cs-CZ" sz="8550" dirty="0">
                <a:sym typeface="Wingdings" panose="05000000000000000000" pitchFamily="2" charset="2"/>
              </a:rPr>
              <a:t></a:t>
            </a:r>
          </a:p>
          <a:p>
            <a:pPr algn="ctr"/>
            <a:endParaRPr lang="cs-CZ" sz="8550" dirty="0">
              <a:sym typeface="Wingdings" panose="05000000000000000000" pitchFamily="2" charset="2"/>
            </a:endParaRPr>
          </a:p>
          <a:p>
            <a:pPr algn="ctr"/>
            <a:endParaRPr lang="cs-CZ" sz="8550" dirty="0">
              <a:sym typeface="Wingdings" panose="05000000000000000000" pitchFamily="2" charset="2"/>
            </a:endParaRPr>
          </a:p>
          <a:p>
            <a:pPr algn="ctr"/>
            <a:r>
              <a:rPr lang="cs-CZ" sz="8550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1EEB529-DFF2-41E0-BBD8-FBFE60EA9003}"/>
              </a:ext>
            </a:extLst>
          </p:cNvPr>
          <p:cNvSpPr/>
          <p:nvPr/>
        </p:nvSpPr>
        <p:spPr>
          <a:xfrm>
            <a:off x="2410288" y="3587134"/>
            <a:ext cx="1012054" cy="898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BE99FBE-93F9-4A69-B9A5-BF2FC73971EF}"/>
              </a:ext>
            </a:extLst>
          </p:cNvPr>
          <p:cNvSpPr/>
          <p:nvPr/>
        </p:nvSpPr>
        <p:spPr>
          <a:xfrm>
            <a:off x="4623898" y="3568758"/>
            <a:ext cx="1012054" cy="898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249157C-4067-45A3-BF7F-3C198632CE16}"/>
              </a:ext>
            </a:extLst>
          </p:cNvPr>
          <p:cNvSpPr/>
          <p:nvPr/>
        </p:nvSpPr>
        <p:spPr>
          <a:xfrm>
            <a:off x="6837508" y="3589058"/>
            <a:ext cx="1012054" cy="898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98352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04F90B3-830C-432F-A8EB-1C6138101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Procvičujeme pravopis: </a:t>
            </a:r>
          </a:p>
        </p:txBody>
      </p:sp>
      <p:graphicFrame>
        <p:nvGraphicFramePr>
          <p:cNvPr id="5" name="Zástupný obsah 1">
            <a:extLst>
              <a:ext uri="{FF2B5EF4-FFF2-40B4-BE49-F238E27FC236}">
                <a16:creationId xmlns:a16="http://schemas.microsoft.com/office/drawing/2014/main" id="{6CEAEE5E-1AFB-8703-849F-2D795FC29C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88410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770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1F38B71-3145-4A63-9413-47F9545BA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Věta jednočlenná, dvojčlenná, ekvivalent - Třídění skupin (wordwall.net)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A0C2791-14E5-4292-ABCA-F00CBFE02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OPAKUJEME:</a:t>
            </a:r>
          </a:p>
        </p:txBody>
      </p:sp>
    </p:spTree>
    <p:extLst>
      <p:ext uri="{BB962C8B-B14F-4D97-AF65-F5344CB8AC3E}">
        <p14:creationId xmlns:p14="http://schemas.microsoft.com/office/powerpoint/2010/main" val="147786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E8824C-BBEB-8452-CC5D-BF8699DD1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>
            <a:normAutofit fontScale="92500"/>
          </a:bodyPr>
          <a:lstStyle/>
          <a:p>
            <a:pPr algn="l"/>
            <a:endParaRPr lang="cs-CZ" sz="1800" b="1" i="0" u="none" strike="noStrike" baseline="0" dirty="0">
              <a:solidFill>
                <a:srgbClr val="000000"/>
              </a:solidFill>
              <a:latin typeface="OpenSans-ExtraBold"/>
            </a:endParaRPr>
          </a:p>
          <a:p>
            <a:pPr marL="109728" indent="0" algn="l">
              <a:buNone/>
            </a:pPr>
            <a:r>
              <a:rPr lang="cs-CZ" sz="2600" b="0" i="0" u="none" strike="noStrike" baseline="0" dirty="0">
                <a:solidFill>
                  <a:srgbClr val="946AAB"/>
                </a:solidFill>
                <a:latin typeface="OpenSans-Regular"/>
              </a:rPr>
              <a:t>a) </a:t>
            </a:r>
            <a:r>
              <a:rPr lang="cs-CZ" sz="2600" b="0" i="0" u="none" strike="noStrike" baseline="0" dirty="0">
                <a:solidFill>
                  <a:srgbClr val="000000"/>
                </a:solidFill>
                <a:latin typeface="OpenSans-Regular"/>
              </a:rPr>
              <a:t>Podmět nemůže být vyjádřen slovesem. 			</a:t>
            </a:r>
            <a:r>
              <a:rPr lang="cs-CZ" sz="2600" b="1" i="0" u="none" strike="noStrike" baseline="0" dirty="0">
                <a:solidFill>
                  <a:srgbClr val="946AAB"/>
                </a:solidFill>
                <a:latin typeface="OpenSans-ExtraBold"/>
              </a:rPr>
              <a:t>ANO - NE</a:t>
            </a:r>
          </a:p>
          <a:p>
            <a:pPr marL="109728" indent="0" algn="l">
              <a:buNone/>
            </a:pPr>
            <a:r>
              <a:rPr lang="cs-CZ" sz="2600" b="0" i="0" u="none" strike="noStrike" baseline="0" dirty="0">
                <a:solidFill>
                  <a:srgbClr val="946AAB"/>
                </a:solidFill>
                <a:latin typeface="OpenSans-Regular"/>
              </a:rPr>
              <a:t>b) </a:t>
            </a:r>
            <a:r>
              <a:rPr lang="cs-CZ" sz="2600" b="0" i="0" u="none" strike="noStrike" baseline="0" dirty="0">
                <a:solidFill>
                  <a:srgbClr val="000000"/>
                </a:solidFill>
                <a:latin typeface="OpenSans-Regular"/>
              </a:rPr>
              <a:t>Věta s nevyjádřeným podmětem je jednočlenná.		</a:t>
            </a:r>
            <a:r>
              <a:rPr lang="cs-CZ" sz="2600" b="1" i="0" u="none" strike="noStrike" baseline="0" dirty="0">
                <a:solidFill>
                  <a:srgbClr val="946AAB"/>
                </a:solidFill>
                <a:latin typeface="OpenSans-ExtraBold"/>
              </a:rPr>
              <a:t>ANO - NE</a:t>
            </a:r>
          </a:p>
          <a:p>
            <a:pPr marL="109728" indent="0" algn="l">
              <a:buNone/>
            </a:pPr>
            <a:r>
              <a:rPr lang="cs-CZ" sz="2600" b="0" i="0" u="none" strike="noStrike" baseline="0" dirty="0">
                <a:solidFill>
                  <a:srgbClr val="946AAB"/>
                </a:solidFill>
                <a:latin typeface="OpenSans-Regular"/>
              </a:rPr>
              <a:t>c) </a:t>
            </a:r>
            <a:r>
              <a:rPr lang="cs-CZ" sz="2600" b="0" i="0" u="none" strike="noStrike" baseline="0" dirty="0">
                <a:solidFill>
                  <a:srgbClr val="000000"/>
                </a:solidFill>
                <a:latin typeface="OpenSans-Regular"/>
              </a:rPr>
              <a:t>Několikanásobný podmět je tvořen dvěma a více souřadně spojenými slovy. 						</a:t>
            </a:r>
            <a:r>
              <a:rPr lang="cs-CZ" sz="2600" b="1" i="0" u="none" strike="noStrike" baseline="0" dirty="0">
                <a:solidFill>
                  <a:srgbClr val="946AAB"/>
                </a:solidFill>
                <a:latin typeface="OpenSans-ExtraBold"/>
              </a:rPr>
              <a:t>ANO - NE</a:t>
            </a:r>
          </a:p>
          <a:p>
            <a:pPr marL="109728" indent="0" algn="l">
              <a:buNone/>
            </a:pPr>
            <a:r>
              <a:rPr lang="cs-CZ" sz="2600" b="0" i="0" u="none" strike="noStrike" baseline="0" dirty="0">
                <a:solidFill>
                  <a:srgbClr val="946AAB"/>
                </a:solidFill>
                <a:latin typeface="OpenSans-Regular"/>
              </a:rPr>
              <a:t>d) </a:t>
            </a:r>
            <a:r>
              <a:rPr lang="cs-CZ" sz="2600" b="0" i="0" u="none" strike="noStrike" baseline="0" dirty="0">
                <a:solidFill>
                  <a:srgbClr val="000000"/>
                </a:solidFill>
                <a:latin typeface="OpenSans-Regular"/>
              </a:rPr>
              <a:t>Podmět může být vyjádřen neohebným slovním druhem. </a:t>
            </a:r>
          </a:p>
          <a:p>
            <a:pPr marL="109728" indent="0" algn="l">
              <a:buNone/>
            </a:pPr>
            <a:r>
              <a:rPr lang="cs-CZ" sz="2600" dirty="0">
                <a:solidFill>
                  <a:srgbClr val="000000"/>
                </a:solidFill>
                <a:latin typeface="OpenSans-Regular"/>
              </a:rPr>
              <a:t>								</a:t>
            </a:r>
            <a:r>
              <a:rPr lang="cs-CZ" sz="2600" b="1" i="0" u="none" strike="noStrike" baseline="0" dirty="0">
                <a:solidFill>
                  <a:srgbClr val="946AAB"/>
                </a:solidFill>
                <a:latin typeface="OpenSans-ExtraBold"/>
              </a:rPr>
              <a:t>ANO - NE</a:t>
            </a:r>
          </a:p>
          <a:p>
            <a:pPr marL="109728" indent="0" algn="l">
              <a:buNone/>
            </a:pPr>
            <a:r>
              <a:rPr lang="cs-CZ" sz="2600" b="0" i="0" u="none" strike="noStrike" baseline="0" dirty="0">
                <a:solidFill>
                  <a:srgbClr val="946AAB"/>
                </a:solidFill>
                <a:latin typeface="OpenSans-Regular"/>
              </a:rPr>
              <a:t>e) </a:t>
            </a:r>
            <a:r>
              <a:rPr lang="cs-CZ" sz="2600" b="0" i="0" u="none" strike="noStrike" baseline="0" dirty="0">
                <a:solidFill>
                  <a:srgbClr val="000000"/>
                </a:solidFill>
                <a:latin typeface="OpenSans-Regular"/>
              </a:rPr>
              <a:t>Přísudek je vyjádřen slovesem v určitém tvaru nebo citoslovcem. 								</a:t>
            </a:r>
            <a:r>
              <a:rPr lang="cs-CZ" sz="2600" b="1" i="0" u="none" strike="noStrike" baseline="0" dirty="0">
                <a:solidFill>
                  <a:srgbClr val="946AAB"/>
                </a:solidFill>
                <a:latin typeface="OpenSans-ExtraBold"/>
              </a:rPr>
              <a:t>ANO - NE</a:t>
            </a:r>
          </a:p>
          <a:p>
            <a:pPr marL="109728" indent="0" algn="l">
              <a:buNone/>
            </a:pPr>
            <a:r>
              <a:rPr lang="cs-CZ" sz="2600" b="0" i="0" u="none" strike="noStrike" baseline="0" dirty="0">
                <a:solidFill>
                  <a:srgbClr val="946AAB"/>
                </a:solidFill>
                <a:latin typeface="OpenSans-Regular"/>
              </a:rPr>
              <a:t>f) </a:t>
            </a:r>
            <a:r>
              <a:rPr lang="cs-CZ" sz="2600" b="0" i="0" u="none" strike="noStrike" baseline="0" dirty="0">
                <a:solidFill>
                  <a:srgbClr val="000000"/>
                </a:solidFill>
                <a:latin typeface="OpenSans-Regular"/>
              </a:rPr>
              <a:t>Rozlišujeme přísudek slovesný, jmenný se sponou a jmenný. 	  								</a:t>
            </a:r>
            <a:r>
              <a:rPr lang="cs-CZ" sz="2600" b="1" i="0" u="none" strike="noStrike" baseline="0" dirty="0">
                <a:solidFill>
                  <a:srgbClr val="946AAB"/>
                </a:solidFill>
                <a:latin typeface="OpenSans-ExtraBold"/>
              </a:rPr>
              <a:t>ANO - NE</a:t>
            </a:r>
          </a:p>
          <a:p>
            <a:pPr algn="l"/>
            <a:endParaRPr lang="cs-CZ" dirty="0">
              <a:latin typeface="Abadi" panose="020B0604020104020204" pitchFamily="34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B275472-7810-A87C-1EF8-A8BCCD7F4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ROZHODNI, ZDA JSOU TVRZENÍ PRAVDIVÁ ČI NEPRAVDIVÁ. </a:t>
            </a:r>
          </a:p>
        </p:txBody>
      </p:sp>
    </p:spTree>
    <p:extLst>
      <p:ext uri="{BB962C8B-B14F-4D97-AF65-F5344CB8AC3E}">
        <p14:creationId xmlns:p14="http://schemas.microsoft.com/office/powerpoint/2010/main" val="347288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B8DF66A5-AFE8-430F-9858-642318472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>
            <a:normAutofit/>
          </a:bodyPr>
          <a:lstStyle/>
          <a:p>
            <a:r>
              <a:rPr lang="cs-CZ" dirty="0"/>
              <a:t>JAKÉ PODMĚTY ZNÁME?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5595AD0-7DC6-7AE1-19AB-9FCC07EF6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50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ovací šipka 6"/>
          <p:cNvCxnSpPr/>
          <p:nvPr/>
        </p:nvCxnSpPr>
        <p:spPr>
          <a:xfrm>
            <a:off x="755576" y="1772816"/>
            <a:ext cx="309634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755576" y="1772816"/>
            <a:ext cx="316835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755576" y="1844824"/>
            <a:ext cx="3168352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572000" y="162880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vyjádřený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644008" y="270892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nevyjádřený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572000" y="4365104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všeobecný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Žáci</a:t>
            </a:r>
            <a:r>
              <a:rPr lang="cs-CZ" dirty="0"/>
              <a:t> jsou dnes ve škole. -1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Červená</a:t>
            </a:r>
            <a:r>
              <a:rPr lang="cs-CZ" dirty="0"/>
              <a:t> je pěkná barva. – 2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Ty </a:t>
            </a:r>
            <a:r>
              <a:rPr lang="cs-CZ" dirty="0"/>
              <a:t>nejsi upřímný. -3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První</a:t>
            </a:r>
            <a:r>
              <a:rPr lang="cs-CZ" dirty="0"/>
              <a:t> byl nejrychlejší. – 4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Stát</a:t>
            </a:r>
            <a:r>
              <a:rPr lang="cs-CZ" dirty="0"/>
              <a:t> je zde zakázáno. – 5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Podmět vyjádřený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Dnes jsme psali diktát. – </a:t>
            </a:r>
            <a:r>
              <a:rPr lang="cs-CZ" dirty="0">
                <a:solidFill>
                  <a:srgbClr val="FF0000"/>
                </a:solidFill>
              </a:rPr>
              <a:t>my</a:t>
            </a:r>
          </a:p>
          <a:p>
            <a:pPr>
              <a:lnSpc>
                <a:spcPct val="200000"/>
              </a:lnSpc>
            </a:pPr>
            <a:r>
              <a:rPr lang="cs-CZ" u="sng" dirty="0"/>
              <a:t>Jirka </a:t>
            </a:r>
            <a:r>
              <a:rPr lang="cs-CZ" dirty="0"/>
              <a:t>byl nemocný. Nemá úkol. – </a:t>
            </a:r>
            <a:r>
              <a:rPr lang="cs-CZ" dirty="0">
                <a:solidFill>
                  <a:srgbClr val="FF0000"/>
                </a:solidFill>
              </a:rPr>
              <a:t>Jirka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Podmět nevyjádřený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cs-CZ" dirty="0"/>
              <a:t>Hlásili to v rozhlase. (oni,lidé, všichni…)</a:t>
            </a:r>
          </a:p>
          <a:p>
            <a:pPr>
              <a:lnSpc>
                <a:spcPct val="250000"/>
              </a:lnSpc>
            </a:pPr>
            <a:r>
              <a:rPr lang="cs-CZ" dirty="0"/>
              <a:t>Říkali to v televizi. </a:t>
            </a:r>
          </a:p>
          <a:p>
            <a:pPr>
              <a:lnSpc>
                <a:spcPct val="250000"/>
              </a:lnSpc>
              <a:buNone/>
            </a:pPr>
            <a:r>
              <a:rPr lang="cs-CZ" dirty="0"/>
              <a:t>- často je ve rčeních a přirovnáních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Podmět všeobecný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299</Words>
  <Application>Microsoft Office PowerPoint</Application>
  <PresentationFormat>Předvádění na obrazovce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1" baseType="lpstr">
      <vt:lpstr>Abadi</vt:lpstr>
      <vt:lpstr>Lucida Sans Unicode</vt:lpstr>
      <vt:lpstr>OpenSans-ExtraBold</vt:lpstr>
      <vt:lpstr>OpenSans-Regular</vt:lpstr>
      <vt:lpstr>Verdana</vt:lpstr>
      <vt:lpstr>Wingdings</vt:lpstr>
      <vt:lpstr>Wingdings 2</vt:lpstr>
      <vt:lpstr>Wingdings 3</vt:lpstr>
      <vt:lpstr>Shluk</vt:lpstr>
      <vt:lpstr>Základní větné členy</vt:lpstr>
      <vt:lpstr>Procvičujeme pravopis: </vt:lpstr>
      <vt:lpstr>OPAKUJEME:</vt:lpstr>
      <vt:lpstr>ROZHODNI, ZDA JSOU TVRZENÍ PRAVDIVÁ ČI NEPRAVDIVÁ. </vt:lpstr>
      <vt:lpstr>JAKÉ PODMĚTY ZNÁME?</vt:lpstr>
      <vt:lpstr>Prezentace aplikace PowerPoint</vt:lpstr>
      <vt:lpstr>Podmět vyjádřený</vt:lpstr>
      <vt:lpstr>Podmět nevyjádřený</vt:lpstr>
      <vt:lpstr>Podmět všeobecný</vt:lpstr>
      <vt:lpstr>PROCVIČUJEME: </vt:lpstr>
      <vt:lpstr>DOMÁCÍ ÚKOL </vt:lpstr>
      <vt:lpstr>JAK SE MI DNES DAŘILO?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větné členy</dc:title>
  <dc:creator>smetjan</dc:creator>
  <cp:lastModifiedBy>Smetanová, Jana</cp:lastModifiedBy>
  <cp:revision>6</cp:revision>
  <dcterms:created xsi:type="dcterms:W3CDTF">2012-02-02T09:24:22Z</dcterms:created>
  <dcterms:modified xsi:type="dcterms:W3CDTF">2025-03-05T07:18:51Z</dcterms:modified>
</cp:coreProperties>
</file>