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2" r:id="rId8"/>
    <p:sldId id="261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412514-6590-4805-AEFA-9067675B669A}" v="6" dt="2025-02-16T16:53:17.4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vlátová, Kateřina" userId="ac01f4b1-21d4-4382-b6da-1ecbf5dd29b2" providerId="ADAL" clId="{A3412514-6590-4805-AEFA-9067675B669A}"/>
    <pc:docChg chg="modSld">
      <pc:chgData name="Havlátová, Kateřina" userId="ac01f4b1-21d4-4382-b6da-1ecbf5dd29b2" providerId="ADAL" clId="{A3412514-6590-4805-AEFA-9067675B669A}" dt="2025-02-16T16:53:17.455" v="5" actId="20577"/>
      <pc:docMkLst>
        <pc:docMk/>
      </pc:docMkLst>
      <pc:sldChg chg="modSp">
        <pc:chgData name="Havlátová, Kateřina" userId="ac01f4b1-21d4-4382-b6da-1ecbf5dd29b2" providerId="ADAL" clId="{A3412514-6590-4805-AEFA-9067675B669A}" dt="2025-02-16T16:53:17.455" v="5" actId="20577"/>
        <pc:sldMkLst>
          <pc:docMk/>
          <pc:sldMk cId="2225095172" sldId="263"/>
        </pc:sldMkLst>
        <pc:spChg chg="mod">
          <ac:chgData name="Havlátová, Kateřina" userId="ac01f4b1-21d4-4382-b6da-1ecbf5dd29b2" providerId="ADAL" clId="{A3412514-6590-4805-AEFA-9067675B669A}" dt="2025-02-16T16:53:17.455" v="5" actId="20577"/>
          <ac:spMkLst>
            <pc:docMk/>
            <pc:sldMk cId="2225095172" sldId="263"/>
            <ac:spMk id="2" creationId="{18BE3FC4-EB0B-7753-A568-9999960C27E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DFD8C4-07E2-9EDE-A488-8496058FD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73505A-7121-E4D0-C736-4DAB9D1FC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DBFDA6-918D-F946-F336-47BFC72BC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DA0A-6708-49F0-AA2E-D3FFA70BD81E}" type="datetimeFigureOut">
              <a:rPr lang="cs-CZ" smtClean="0"/>
              <a:t>16.02.2025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62EC56-274F-528B-12CF-26BE07F42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0D27F4-600E-94B1-91B8-40302428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1D5E-3D76-48D2-8E36-80BD562C5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909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8AE95-B7C5-F00E-886D-97F34F165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60DB8D2-E72B-740F-1A1E-717B9B264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8C8511-9CEA-4DF6-8ED8-D5AC13520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DA0A-6708-49F0-AA2E-D3FFA70BD81E}" type="datetimeFigureOut">
              <a:rPr lang="cs-CZ" smtClean="0"/>
              <a:t>16.02.2025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EBC250-7A83-7532-9854-0476D6D74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CBC452-5630-5C8A-000F-18AA8F83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1D5E-3D76-48D2-8E36-80BD562C5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442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8B7BD07-EA7A-8875-5709-BE62E26DEA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451AA39-2047-24CD-C8DA-23BE0EA37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67F63E-DC13-4AA5-10E8-966812673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DA0A-6708-49F0-AA2E-D3FFA70BD81E}" type="datetimeFigureOut">
              <a:rPr lang="cs-CZ" smtClean="0"/>
              <a:t>16.02.2025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7E0C43-155B-D130-A6A9-D5E285159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7DAC7B-E740-E892-2664-188A62DA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1D5E-3D76-48D2-8E36-80BD562C5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139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87EE13-56A3-1DDA-E1DA-052D01FF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2E1E2F-662C-AF2B-F960-ED8CDA95C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15D595-0CBA-DB0E-1EDB-A40A3BB2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DA0A-6708-49F0-AA2E-D3FFA70BD81E}" type="datetimeFigureOut">
              <a:rPr lang="cs-CZ" smtClean="0"/>
              <a:t>16.02.2025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836A2E-0392-00CA-CF8D-B7F6A215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438A22-8A44-2581-281E-1FA87924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1D5E-3D76-48D2-8E36-80BD562C5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546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C2DA9C-2F1C-F14C-B872-DB29D2058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A71370-EAA2-583A-A658-E8576CC02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C7AF0B-7EF3-CD8F-AC6E-7E732476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DA0A-6708-49F0-AA2E-D3FFA70BD81E}" type="datetimeFigureOut">
              <a:rPr lang="cs-CZ" smtClean="0"/>
              <a:t>16.02.2025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B9915C-24DF-F670-0088-A9006AF1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E3A2D2-4C74-BEF6-13D3-69708BDF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1D5E-3D76-48D2-8E36-80BD562C5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526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609CA-CEC3-5B48-288E-B7133C490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3A2009-C5C9-172C-CEB4-53B0FFCAD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52A0B46-F5C5-B518-649E-DC04D7653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9BBCFBA-E954-5F74-93C2-334F3E51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DA0A-6708-49F0-AA2E-D3FFA70BD81E}" type="datetimeFigureOut">
              <a:rPr lang="cs-CZ" smtClean="0"/>
              <a:t>16.02.2025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E8E6A40-B9D6-4A29-3273-05E75CA60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8DAE6D-9AA1-C079-24B8-FD6DD2257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1D5E-3D76-48D2-8E36-80BD562C5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356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8CC12-1BA2-0093-58F3-34DF1CD01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D364D3E-19B9-DDAE-2A04-C235EB39F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0013B7-9A8B-23F3-A9CB-2AB875E9A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A17BCD6-0F53-987F-BFBA-6F3CA00194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516272-ECCD-0418-8A4C-9FDF45BA98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DD0AE39-D601-25D4-073E-215C89558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DA0A-6708-49F0-AA2E-D3FFA70BD81E}" type="datetimeFigureOut">
              <a:rPr lang="cs-CZ" smtClean="0"/>
              <a:t>16.02.2025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6C0B5F0-C610-E85A-D57E-75638B7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BD9D47D-3288-C550-D476-C05D262D9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1D5E-3D76-48D2-8E36-80BD562C5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169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3C31EB-EBE2-1AAD-74AC-E1BFABA1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60E2878-462A-91E2-98DD-90F063E1E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DA0A-6708-49F0-AA2E-D3FFA70BD81E}" type="datetimeFigureOut">
              <a:rPr lang="cs-CZ" smtClean="0"/>
              <a:t>16.02.2025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C56B21F-E357-C3F2-4EDE-DC811B9C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8844AB-BC65-A176-1CEB-C6A68F3D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1D5E-3D76-48D2-8E36-80BD562C5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63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D2004CE-2FB9-7C72-E1A4-E928D1E85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DA0A-6708-49F0-AA2E-D3FFA70BD81E}" type="datetimeFigureOut">
              <a:rPr lang="cs-CZ" smtClean="0"/>
              <a:t>16.02.2025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865DA02-F28A-1EC5-DEA1-24FD37FF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CC2B326-20BE-A213-A91F-18303530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1D5E-3D76-48D2-8E36-80BD562C5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398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07DDF1-0230-1741-BA2D-0C621BC24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81717C-3A13-3AEE-D025-47F9858A1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C57C396-B39C-7ED3-CAFC-C1D7B0D2C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202884-E35A-9613-5CDE-AE4171F0C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DA0A-6708-49F0-AA2E-D3FFA70BD81E}" type="datetimeFigureOut">
              <a:rPr lang="cs-CZ" smtClean="0"/>
              <a:t>16.02.2025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3AC2BA-EFD7-A456-AFF9-D834FF35C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E0BE19-8730-BFD9-DD97-6FD43632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1D5E-3D76-48D2-8E36-80BD562C5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508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3B011F-09E7-777B-A5FB-A79AC1DE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88A4171-6BC3-DEC9-4C22-B14B53CCF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1228604-25E1-3606-167D-397E7F7E63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61C7182-63EA-D07B-ADB7-CBB85B398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DA0A-6708-49F0-AA2E-D3FFA70BD81E}" type="datetimeFigureOut">
              <a:rPr lang="cs-CZ" smtClean="0"/>
              <a:t>16.02.2025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C10710F-0EF7-99BD-2CE5-600B817CA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02BB0DC-E6A9-842F-210D-FADA283E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1D5E-3D76-48D2-8E36-80BD562C5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156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C02C0E2-6281-37B5-5B4A-10756CA2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53E8AA-90F4-157A-04BD-0B0B354D2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3A1F68-CFE8-87E4-1EE9-26D804F63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F3DA0A-6708-49F0-AA2E-D3FFA70BD81E}" type="datetimeFigureOut">
              <a:rPr lang="cs-CZ" smtClean="0"/>
              <a:t>16.02.2025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915C6D-EDF5-02D1-38D9-CA765E177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3EF13C-066C-5F68-9A00-6985B1E676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EF1D5E-3D76-48D2-8E36-80BD562C5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18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avne-dny.cz/episode/820947/den-kdy-byly-vypaleny-lezaky-24-cerve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slavne-dny.cz/episode/686766/den-d-6-cerven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B525A2-9215-8723-601B-CD9208520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62" y="420624"/>
            <a:ext cx="4415088" cy="3566160"/>
          </a:xfrm>
        </p:spPr>
        <p:txBody>
          <a:bodyPr anchor="b">
            <a:normAutofit/>
          </a:bodyPr>
          <a:lstStyle/>
          <a:p>
            <a:r>
              <a:rPr lang="cs-CZ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POSLEDNÍ ROKY VÁLKY + DEN 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26CA5F4-DBBB-F0B3-24D7-9A141306B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r>
              <a:rPr lang="cs-CZ" dirty="0"/>
              <a:t>37. hodina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en D má 80. výročí. Fotografie a fakta o vylodění v Normandii | e15.cz">
            <a:extLst>
              <a:ext uri="{FF2B5EF4-FFF2-40B4-BE49-F238E27FC236}">
                <a16:creationId xmlns:a16="http://schemas.microsoft.com/office/drawing/2014/main" id="{08B840FF-EA14-E1D7-7557-03B552598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r="9217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74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5645D5C-E810-8D45-A9A5-5FADA630E9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BE3FC4-EB0B-7753-A568-9999960C2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72018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</a:t>
            </a:r>
            <a:r>
              <a:rPr lang="en-US" sz="37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 - </a:t>
            </a:r>
            <a:r>
              <a:rPr lang="cs-CZ" sz="37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ještě </a:t>
            </a:r>
            <a:r>
              <a:rPr lang="en-US" sz="37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k </a:t>
            </a:r>
            <a:r>
              <a:rPr lang="en-US" sz="37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minulým</a:t>
            </a:r>
            <a:r>
              <a:rPr lang="en-US" sz="37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7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hodinám</a:t>
            </a:r>
            <a:r>
              <a:rPr lang="en-US" sz="37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(HEYDRICHIÁDA)</a:t>
            </a:r>
            <a:endParaRPr lang="en-US" sz="37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02CF274-5977-2642-D0EA-F047A2191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38" y="4527496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 err="1">
                <a:solidFill>
                  <a:schemeClr val="bg1"/>
                </a:solidFill>
                <a:hlinkClick r:id="rId3"/>
              </a:rPr>
              <a:t>Slavné</a:t>
            </a:r>
            <a:r>
              <a:rPr lang="en-US" sz="2000" dirty="0">
                <a:solidFill>
                  <a:schemeClr val="bg1"/>
                </a:solidFill>
                <a:hlinkClick r:id="rId3"/>
              </a:rPr>
              <a:t> </a:t>
            </a:r>
            <a:r>
              <a:rPr lang="en-US" sz="2000" dirty="0" err="1">
                <a:solidFill>
                  <a:schemeClr val="bg1"/>
                </a:solidFill>
                <a:hlinkClick r:id="rId3"/>
              </a:rPr>
              <a:t>dny</a:t>
            </a:r>
            <a:r>
              <a:rPr lang="en-US" sz="2000" dirty="0">
                <a:solidFill>
                  <a:schemeClr val="bg1"/>
                </a:solidFill>
                <a:hlinkClick r:id="rId3"/>
              </a:rPr>
              <a:t> - Stream.cz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09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E7E141-E8BE-1C30-7A7F-43EB0F17B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pPr algn="ctr"/>
            <a:r>
              <a:rPr lang="cs-CZ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SPOJENCI OSVOBOZUJÍ EVROPU</a:t>
            </a:r>
          </a:p>
        </p:txBody>
      </p:sp>
      <p:pic>
        <p:nvPicPr>
          <p:cNvPr id="2050" name="Picture 2" descr="Benito Mussolini – Wikipedie">
            <a:extLst>
              <a:ext uri="{FF2B5EF4-FFF2-40B4-BE49-F238E27FC236}">
                <a16:creationId xmlns:a16="http://schemas.microsoft.com/office/drawing/2014/main" id="{647CA28D-4936-B581-215F-855876C0B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8282"/>
          <a:stretch/>
        </p:blipFill>
        <p:spPr bwMode="auto">
          <a:xfrm>
            <a:off x="20" y="10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AABD3E-1F4E-7001-F039-9516D6B28B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" r="11799" b="3"/>
          <a:stretch/>
        </p:blipFill>
        <p:spPr>
          <a:xfrm>
            <a:off x="1" y="4267200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9353DD-E4AE-5EA4-C311-4A2F8FF64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2820" y="2634595"/>
            <a:ext cx="7623429" cy="3957466"/>
          </a:xfrm>
        </p:spPr>
        <p:txBody>
          <a:bodyPr>
            <a:normAutofit/>
          </a:bodyPr>
          <a:lstStyle/>
          <a:p>
            <a:r>
              <a:rPr lang="cs-CZ" sz="2400" dirty="0"/>
              <a:t>po kapitulaci něm. a </a:t>
            </a:r>
            <a:r>
              <a:rPr lang="cs-CZ" sz="2400" dirty="0" err="1"/>
              <a:t>ital</a:t>
            </a:r>
            <a:r>
              <a:rPr lang="cs-CZ" sz="2400" dirty="0"/>
              <a:t>. jednotek v severní Africe → vylodění spojeneckých jednotek (britsko-amerického vojska) roku 1943 v jižní Itálii a na Sicílii a postupovala na sever</a:t>
            </a:r>
          </a:p>
          <a:p>
            <a:r>
              <a:rPr lang="cs-CZ" sz="2400" dirty="0"/>
              <a:t>v Itálii došlo ke státnímu převratu – Mussolini nebyl úspěšný + nespokojenost → zajat, vězněn, nakonec popraven</a:t>
            </a:r>
          </a:p>
          <a:p>
            <a:r>
              <a:rPr lang="cs-CZ" sz="2400" dirty="0"/>
              <a:t>nová italská vláda → Itálie se přidá na stranu Spojenců a vyhlásila Německu válku</a:t>
            </a:r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2499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8" name="Rectangle 3087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2F0F15-0B91-6E3F-D03B-BFA1F608B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 algn="ctr"/>
            <a:r>
              <a:rPr lang="cs-CZ" sz="6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OTEVŘENÍ „DRUHÉ FRONTY“</a:t>
            </a:r>
          </a:p>
        </p:txBody>
      </p:sp>
      <p:sp>
        <p:nvSpPr>
          <p:cNvPr id="3090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C08E95-4E9C-1197-F0DF-280FFDD06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28" y="2544269"/>
            <a:ext cx="7939999" cy="4178808"/>
          </a:xfrm>
        </p:spPr>
        <p:txBody>
          <a:bodyPr>
            <a:noAutofit/>
          </a:bodyPr>
          <a:lstStyle/>
          <a:p>
            <a:r>
              <a:rPr lang="cs-CZ" sz="2400" dirty="0"/>
              <a:t>Stalin od roku 1942 naléhal na Spojence, aby kdekoliv v Evropě otevřeli druhou frontu (aby zahájili válečné operace proti Německu)</a:t>
            </a:r>
          </a:p>
          <a:p>
            <a:pPr lvl="1"/>
            <a:r>
              <a:rPr lang="cs-CZ" dirty="0"/>
              <a:t>pomohli by tím sovětské armádě → Hitler by musel část vojska přesunout jinam</a:t>
            </a:r>
          </a:p>
          <a:p>
            <a:r>
              <a:rPr lang="cs-CZ" sz="2400" dirty="0"/>
              <a:t>po dlouhých přípravách – vylodění v Normandii (západní část Francie) – 6.6. 1944</a:t>
            </a:r>
          </a:p>
          <a:p>
            <a:r>
              <a:rPr lang="cs-CZ" sz="2400" dirty="0"/>
              <a:t>1. den vylodění  =  „DEN D“</a:t>
            </a:r>
          </a:p>
          <a:p>
            <a:r>
              <a:rPr lang="cs-CZ" sz="2400" dirty="0"/>
              <a:t>byla otevřena druhá = západní fronta</a:t>
            </a:r>
          </a:p>
          <a:p>
            <a:r>
              <a:rPr lang="cs-CZ" sz="2400" dirty="0"/>
              <a:t>Spojenci začali osvobozovat Francii, Belgii, Nizozemí → postupovali k hranicím Německa</a:t>
            </a:r>
          </a:p>
          <a:p>
            <a:endParaRPr lang="cs-CZ" sz="2400" dirty="0"/>
          </a:p>
        </p:txBody>
      </p:sp>
      <p:pic>
        <p:nvPicPr>
          <p:cNvPr id="3074" name="Picture 2" descr="Den D? Největší výsadek v historii byl horší než peklo. Dodnes pláže budí  respekt a úctu | EuroZprávy.cz">
            <a:extLst>
              <a:ext uri="{FF2B5EF4-FFF2-40B4-BE49-F238E27FC236}">
                <a16:creationId xmlns:a16="http://schemas.microsoft.com/office/drawing/2014/main" id="{D2BB313C-1F7F-5C9E-E382-26B1B38DA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0" r="21087" b="-3"/>
          <a:stretch/>
        </p:blipFill>
        <p:spPr bwMode="auto"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n D má 80. výročí. Fotografie a fakta o vylodění v Normandii | e15.cz">
            <a:extLst>
              <a:ext uri="{FF2B5EF4-FFF2-40B4-BE49-F238E27FC236}">
                <a16:creationId xmlns:a16="http://schemas.microsoft.com/office/drawing/2014/main" id="{21F7AF5E-24A8-8990-1C78-D92A3A660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6" r="-1" b="-1"/>
          <a:stretch/>
        </p:blipFill>
        <p:spPr bwMode="auto"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01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CFFCF5-9CA5-9AB2-4DB4-088D771D21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25" r="836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C33C35-DEDA-8408-1867-475D3DC8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6" y="365125"/>
            <a:ext cx="4384164" cy="1899912"/>
          </a:xfrm>
        </p:spPr>
        <p:txBody>
          <a:bodyPr>
            <a:normAutofit/>
          </a:bodyPr>
          <a:lstStyle/>
          <a:p>
            <a:pPr algn="ctr"/>
            <a:r>
              <a:rPr lang="cs-CZ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OTEVŘENÍ „DRUHÉ FRONTY“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3BB307-6BFA-6618-7585-9D0BF7BB6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06" y="2265036"/>
            <a:ext cx="4384164" cy="4107483"/>
          </a:xfrm>
        </p:spPr>
        <p:txBody>
          <a:bodyPr>
            <a:normAutofit/>
          </a:bodyPr>
          <a:lstStyle/>
          <a:p>
            <a:r>
              <a:rPr lang="cs-CZ" sz="2400" dirty="0"/>
              <a:t>Spojenci ještě podnikali letecké útoky na významná místa – především průmyslové závody v německých městech</a:t>
            </a:r>
          </a:p>
          <a:p>
            <a:r>
              <a:rPr lang="cs-CZ" sz="2400" dirty="0"/>
              <a:t>koncem roku 1944 podnikly německé jednotky poslední marný útok na Spojence v Ardenách</a:t>
            </a:r>
          </a:p>
          <a:p>
            <a:r>
              <a:rPr lang="cs-CZ" sz="2400" dirty="0"/>
              <a:t>počátkem roku 1945 – porážka německé armády</a:t>
            </a:r>
          </a:p>
        </p:txBody>
      </p:sp>
    </p:spTree>
    <p:extLst>
      <p:ext uri="{BB962C8B-B14F-4D97-AF65-F5344CB8AC3E}">
        <p14:creationId xmlns:p14="http://schemas.microsoft.com/office/powerpoint/2010/main" val="428093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4C3C63-8AA2-4A8F-26FF-B6E07FC3D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111" y="213490"/>
            <a:ext cx="5544089" cy="1616203"/>
          </a:xfrm>
        </p:spPr>
        <p:txBody>
          <a:bodyPr anchor="b">
            <a:normAutofit/>
          </a:bodyPr>
          <a:lstStyle/>
          <a:p>
            <a:pPr algn="ctr"/>
            <a:r>
              <a:rPr lang="cs-CZ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„DEN D“ - ZAJÍMAVOSTI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B381F9-5ACE-DD13-05B8-AC3BDFEE25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454" r="19546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A0151A-85A4-3C91-A004-7FAC83687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544" y="1829692"/>
            <a:ext cx="5872899" cy="4814817"/>
          </a:xfrm>
        </p:spPr>
        <p:txBody>
          <a:bodyPr anchor="t">
            <a:normAutofit lnSpcReduction="10000"/>
          </a:bodyPr>
          <a:lstStyle/>
          <a:p>
            <a:r>
              <a:rPr lang="cs-CZ" sz="2400" dirty="0"/>
              <a:t>tajné označení - operace </a:t>
            </a:r>
            <a:r>
              <a:rPr lang="cs-CZ" sz="2400" dirty="0" err="1"/>
              <a:t>Overlord</a:t>
            </a:r>
            <a:endParaRPr lang="cs-CZ" sz="2400" dirty="0"/>
          </a:p>
          <a:p>
            <a:r>
              <a:rPr lang="cs-CZ" sz="2400" dirty="0"/>
              <a:t>cca 3 miliony vojáků připraveny v Británii na straně Spojenců </a:t>
            </a:r>
          </a:p>
          <a:p>
            <a:pPr lvl="1"/>
            <a:r>
              <a:rPr lang="cs-CZ" sz="2000" dirty="0"/>
              <a:t>7 000 válečných lodí  a 10 000 letadel</a:t>
            </a:r>
          </a:p>
          <a:p>
            <a:r>
              <a:rPr lang="cs-CZ" sz="2400" dirty="0"/>
              <a:t>Němci však vybudovali systém obranného opevnění</a:t>
            </a:r>
          </a:p>
          <a:p>
            <a:pPr lvl="1"/>
            <a:r>
              <a:rPr lang="cs-CZ" dirty="0"/>
              <a:t>zátarasy, minová pole, betonové bunkry s děly apod.</a:t>
            </a:r>
          </a:p>
          <a:p>
            <a:r>
              <a:rPr lang="cs-CZ" sz="2400" dirty="0"/>
              <a:t>velké ztráty na straně Spojenců – i tak ale prolomeno</a:t>
            </a:r>
          </a:p>
          <a:p>
            <a:r>
              <a:rPr lang="cs-CZ" sz="2400" dirty="0"/>
              <a:t>přítomnost i čsl. vojáků</a:t>
            </a:r>
          </a:p>
          <a:p>
            <a:r>
              <a:rPr lang="cs-CZ" sz="2400" dirty="0"/>
              <a:t>první den – ztráty:</a:t>
            </a:r>
          </a:p>
          <a:p>
            <a:pPr lvl="1"/>
            <a:r>
              <a:rPr lang="cs-CZ" sz="2000" dirty="0"/>
              <a:t>cca 10 000 spojen. vojáků a 1000 německých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09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B24E7D-F29E-4034-2C52-323496D6D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5" name="Picture 5" descr="Obsah obrázku text, Písmo, snímek obrazovky, informace&#10;&#10;Popis byl vytvořen automaticky">
            <a:extLst>
              <a:ext uri="{FF2B5EF4-FFF2-40B4-BE49-F238E27FC236}">
                <a16:creationId xmlns:a16="http://schemas.microsoft.com/office/drawing/2014/main" id="{E7E59C47-8369-0AFE-5C85-07E4E695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58776"/>
            <a:ext cx="10515599" cy="190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Obrázek 1" descr="Obsah obrázku Písmo, text, bílé, Grafika&#10;&#10;Popis byl vytvořen automaticky">
            <a:extLst>
              <a:ext uri="{FF2B5EF4-FFF2-40B4-BE49-F238E27FC236}">
                <a16:creationId xmlns:a16="http://schemas.microsoft.com/office/drawing/2014/main" id="{AA1695AE-3FA7-6557-A6D5-5353A0FE4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 b="16309"/>
          <a:stretch>
            <a:fillRect/>
          </a:stretch>
        </p:blipFill>
        <p:spPr bwMode="auto">
          <a:xfrm>
            <a:off x="2472570" y="2403877"/>
            <a:ext cx="8091409" cy="58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Obrázek 1" descr="Obsah obrázku Obdélník, řada/pruh, Paralelní, design&#10;&#10;Popis byl vytvořen automaticky">
            <a:extLst>
              <a:ext uri="{FF2B5EF4-FFF2-40B4-BE49-F238E27FC236}">
                <a16:creationId xmlns:a16="http://schemas.microsoft.com/office/drawing/2014/main" id="{7A4FCA08-8532-0890-12B3-8DC1F5864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/>
          <a:stretch>
            <a:fillRect/>
          </a:stretch>
        </p:blipFill>
        <p:spPr bwMode="auto">
          <a:xfrm>
            <a:off x="670873" y="3849997"/>
            <a:ext cx="3983951" cy="96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bsah obrázku Obdélník, řada/pruh, čtverec, Paralelní&#10;&#10;Popis byl vytvořen automaticky">
            <a:extLst>
              <a:ext uri="{FF2B5EF4-FFF2-40B4-BE49-F238E27FC236}">
                <a16:creationId xmlns:a16="http://schemas.microsoft.com/office/drawing/2014/main" id="{11A7486B-1E3B-E2C9-C4DC-977BA916F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276" y="4705252"/>
            <a:ext cx="3174385" cy="96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Obsah obrázku řada/pruh, Obdélník, snímek obrazovky, Paralelní&#10;&#10;Popis byl vytvořen automaticky">
            <a:extLst>
              <a:ext uri="{FF2B5EF4-FFF2-40B4-BE49-F238E27FC236}">
                <a16:creationId xmlns:a16="http://schemas.microsoft.com/office/drawing/2014/main" id="{519C2313-8837-9BE2-8E2D-25557C408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912" y="5791879"/>
            <a:ext cx="6562088" cy="96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8BFFF191-3733-06C3-216B-600FF3E61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03D4857-40A8-BCAF-43EA-C8CFD1E33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736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53AA211-67E8-427C-3200-A2FA49DCB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736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2D5FE669-B23F-B84E-A18E-6B3E5716C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2063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EB53278-B5B0-CEB9-C89F-0D6825F07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063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E74D1518-8D7B-02DF-5D1C-0F990BEB1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063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</a:tabLst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961837F-460D-CD60-177B-EE660C65E643}"/>
              </a:ext>
            </a:extLst>
          </p:cNvPr>
          <p:cNvSpPr txBox="1"/>
          <p:nvPr/>
        </p:nvSpPr>
        <p:spPr>
          <a:xfrm>
            <a:off x="884156" y="3957999"/>
            <a:ext cx="3557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D  W   I    G  H   T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38517F0-B4C2-66D8-C637-F63B7AC40BC3}"/>
              </a:ext>
            </a:extLst>
          </p:cNvPr>
          <p:cNvSpPr txBox="1"/>
          <p:nvPr/>
        </p:nvSpPr>
        <p:spPr>
          <a:xfrm>
            <a:off x="3963511" y="4863183"/>
            <a:ext cx="2876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D  A   V   I    D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8CB2398-90D3-11B2-579F-424E2725D495}"/>
              </a:ext>
            </a:extLst>
          </p:cNvPr>
          <p:cNvSpPr txBox="1"/>
          <p:nvPr/>
        </p:nvSpPr>
        <p:spPr>
          <a:xfrm>
            <a:off x="5857965" y="5944238"/>
            <a:ext cx="6144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E    I    S   E    N  H   O  W  E   R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D06A9BB-B99D-8671-278B-C8DE6EA22389}"/>
              </a:ext>
            </a:extLst>
          </p:cNvPr>
          <p:cNvSpPr txBox="1"/>
          <p:nvPr/>
        </p:nvSpPr>
        <p:spPr>
          <a:xfrm>
            <a:off x="7212749" y="3356713"/>
            <a:ext cx="4225106" cy="206210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/>
              <a:t>NÁPOVĚDA </a:t>
            </a:r>
            <a:r>
              <a:rPr lang="cs-CZ" sz="3200" dirty="0">
                <a:sym typeface="Wingdings" panose="05000000000000000000" pitchFamily="2" charset="2"/>
              </a:rPr>
              <a:t></a:t>
            </a:r>
          </a:p>
          <a:p>
            <a:r>
              <a:rPr lang="cs-CZ" sz="3200" dirty="0">
                <a:sym typeface="Wingdings" panose="05000000000000000000" pitchFamily="2" charset="2"/>
              </a:rPr>
              <a:t>D-T</a:t>
            </a:r>
          </a:p>
          <a:p>
            <a:r>
              <a:rPr lang="cs-CZ" sz="3200" dirty="0">
                <a:sym typeface="Wingdings" panose="05000000000000000000" pitchFamily="2" charset="2"/>
              </a:rPr>
              <a:t>	D-D			</a:t>
            </a:r>
          </a:p>
          <a:p>
            <a:r>
              <a:rPr lang="cs-CZ" sz="3200" dirty="0">
                <a:sym typeface="Wingdings" panose="05000000000000000000" pitchFamily="2" charset="2"/>
              </a:rPr>
              <a:t>		E-R</a:t>
            </a:r>
          </a:p>
        </p:txBody>
      </p:sp>
    </p:spTree>
    <p:extLst>
      <p:ext uri="{BB962C8B-B14F-4D97-AF65-F5344CB8AC3E}">
        <p14:creationId xmlns:p14="http://schemas.microsoft.com/office/powerpoint/2010/main" val="2053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C0CCF94-9536-4A63-8FF2-E37827C9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970655A-F4C2-4D7E-BAB6-D3BFC5CA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8174"/>
            <a:ext cx="12192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BE3FC4-EB0B-7753-A568-9999960C2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743" y="5198169"/>
            <a:ext cx="9859618" cy="111265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</a:t>
            </a:r>
            <a:r>
              <a:rPr lang="en-U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en-US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02CF274-5977-2642-D0EA-F047A2191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773" y="6387027"/>
            <a:ext cx="7831559" cy="41068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err="1">
                <a:hlinkClick r:id="rId2"/>
              </a:rPr>
              <a:t>Slavné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dny</a:t>
            </a:r>
            <a:r>
              <a:rPr lang="en-US" dirty="0">
                <a:hlinkClick r:id="rId2"/>
              </a:rPr>
              <a:t> - Stream.cz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17950" y="647758"/>
            <a:ext cx="8355105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2" descr="POSLEDNÍ ROKY VÁLKY">
            <a:extLst>
              <a:ext uri="{FF2B5EF4-FFF2-40B4-BE49-F238E27FC236}">
                <a16:creationId xmlns:a16="http://schemas.microsoft.com/office/drawing/2014/main" id="{C329AA8B-7009-2443-4B34-7C3FD1D2F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2355"/>
          <a:stretch/>
        </p:blipFill>
        <p:spPr bwMode="auto">
          <a:xfrm>
            <a:off x="2079812" y="805516"/>
            <a:ext cx="8032376" cy="407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1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77D1B-FAB1-AA15-9BD0-85D3C0CA0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PŘÍŠTÍ HODINU…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D8603D-8818-CCB0-004A-A3039F446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67" y="1690688"/>
            <a:ext cx="6938128" cy="656586"/>
          </a:xfrm>
        </p:spPr>
        <p:txBody>
          <a:bodyPr/>
          <a:lstStyle/>
          <a:p>
            <a:r>
              <a:rPr lang="cs-CZ" dirty="0"/>
              <a:t>TELEFONY!!! → BUDEME HRÁT KAHOOT!!!</a:t>
            </a:r>
          </a:p>
        </p:txBody>
      </p:sp>
      <p:pic>
        <p:nvPicPr>
          <p:cNvPr id="1026" name="Picture 2" descr="Nokia 3310">
            <a:extLst>
              <a:ext uri="{FF2B5EF4-FFF2-40B4-BE49-F238E27FC236}">
                <a16:creationId xmlns:a16="http://schemas.microsoft.com/office/drawing/2014/main" id="{1FDA1CA8-1865-D890-C608-4C1C98547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4" y="2237492"/>
            <a:ext cx="4716544" cy="353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gage with Kahoot! – Instructional Development">
            <a:extLst>
              <a:ext uri="{FF2B5EF4-FFF2-40B4-BE49-F238E27FC236}">
                <a16:creationId xmlns:a16="http://schemas.microsoft.com/office/drawing/2014/main" id="{8D43C7A6-82B2-4895-3982-C037F9556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85" y="3429000"/>
            <a:ext cx="4562892" cy="25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6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343</Words>
  <Application>Microsoft Office PowerPoint</Application>
  <PresentationFormat>Širokoúhlá obrazovka</PresentationFormat>
  <Paragraphs>41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Wingdings</vt:lpstr>
      <vt:lpstr>Motiv Office</vt:lpstr>
      <vt:lpstr>POSLEDNÍ ROKY VÁLKY + DEN D</vt:lpstr>
      <vt:lpstr>VIDEO  - ještě k minulým hodinám (HEYDRICHIÁDA)</vt:lpstr>
      <vt:lpstr>SPOJENCI OSVOBOZUJÍ EVROPU</vt:lpstr>
      <vt:lpstr>OTEVŘENÍ „DRUHÉ FRONTY“</vt:lpstr>
      <vt:lpstr>OTEVŘENÍ „DRUHÉ FRONTY“</vt:lpstr>
      <vt:lpstr>„DEN D“ - ZAJÍMAVOSTI</vt:lpstr>
      <vt:lpstr>Prezentace aplikace PowerPoint</vt:lpstr>
      <vt:lpstr>VIDEO </vt:lpstr>
      <vt:lpstr>PŘÍŠTÍ HODINU…</vt:lpstr>
    </vt:vector>
  </TitlesOfParts>
  <Company>ZSOV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Havlátová, Kateřina</dc:creator>
  <cp:lastModifiedBy>Havlátová, Kateřina</cp:lastModifiedBy>
  <cp:revision>4</cp:revision>
  <dcterms:created xsi:type="dcterms:W3CDTF">2025-02-10T08:38:44Z</dcterms:created>
  <dcterms:modified xsi:type="dcterms:W3CDTF">2025-02-16T16:53:24Z</dcterms:modified>
</cp:coreProperties>
</file>