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2" r:id="rId2"/>
    <p:sldMasterId id="2147483648" r:id="rId3"/>
  </p:sldMasterIdLst>
  <p:notesMasterIdLst>
    <p:notesMasterId r:id="rId12"/>
  </p:notes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5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AAD0D-15D1-4A67-80BF-4DC84AC8BF0A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E13F6-B6B3-412E-A4D5-F03B33DCB7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14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C41CC-925E-46B4-A007-2003735F2C1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80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488B3-FA23-303D-0815-C6ED61B1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CCFCC0-F952-1B2D-B055-853B13C1E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9546BE-4FDD-5DEF-5DD1-E3BCFA9B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6CD0-4314-4553-95B3-6749E6732462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A4E20D-0C42-EB37-59AB-E334BA34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91ABE2-F44B-4A1F-0DAC-04A48649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E77F-F8F1-49BC-9415-EDE6BF7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35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9388E6-6FA1-4B96-7F40-34964BA6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325AC4-DFFE-F23F-56F8-AB9D25859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29FC5C-CE67-3F03-ACA1-07EEE1DE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6CD0-4314-4553-95B3-6749E6732462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85D495-C24A-F29F-458F-65FFBF7E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770DD8-E6CA-4A70-4D48-16FF925C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E77F-F8F1-49BC-9415-EDE6BF7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30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4D6C1B8-DFD0-DE18-CC4A-E86643557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F8D31B-7876-06FA-2424-B6EE10D81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67FD0B-7B09-51BE-5AEC-DB20AAF3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6CD0-4314-4553-95B3-6749E6732462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43951A-7E6A-CE6E-CFB0-B9987916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56924D-E5E9-67E5-80A9-895582C3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E77F-F8F1-49BC-9415-EDE6BF7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24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41845-BC8F-0BD8-2CB7-F8EFD5CF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2116C-8DC0-4EB5-176B-309EA5218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7EF4F8-76A2-1DEC-BC9D-5A75678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304-D53E-46C4-B487-1FFBC029042C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9A4943-5518-4F6D-77BB-6E59FCBF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CD4D3-D0E2-8A65-D19F-210EB00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59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3113A-04C3-E545-F0FC-752B2A0F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D6C80-2CAC-735C-9D32-15BB1878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7A8DE8-9941-08CE-2B80-1DC84396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15EC40-A3C8-8EBE-A908-BBBE7004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A51378-97DD-6C34-8C09-CB9E04F1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58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CE0FC-1410-15A8-2CFF-CA1B26F7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74B650-F8DF-3578-1154-EBDA8410A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E413A9-1887-EA9D-F4BE-8830EDB61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6CD0-4314-4553-95B3-6749E6732462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B3DF4-C385-05C6-6B12-59ADC6E8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9EE44A-B10F-B460-F19B-EDE4FDE6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E77F-F8F1-49BC-9415-EDE6BF7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6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78559-A98C-2F1D-CE7A-6EEF35E9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8DB412-986D-2A57-42BA-0734EF54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4C810C-FBFB-6B08-2FBF-8F2188D8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6CD0-4314-4553-95B3-6749E6732462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ACC82F-DBFF-E721-34B8-7AEAEF9B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2C48AE-062A-CF11-5598-E048D56C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E77F-F8F1-49BC-9415-EDE6BF7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27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67FDC-C673-6626-F0C0-C94BD4A8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5A989-EE5F-37F4-B195-AC29BA4A76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22DBCE-4BCB-976F-085D-5F802891D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61D154-6FEE-871F-B89D-010B6FD4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6CD0-4314-4553-95B3-6749E6732462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D32161-9608-7056-CA7D-6A62B2DD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B33D45-3D00-1FC6-3081-932A9692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E77F-F8F1-49BC-9415-EDE6BF7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81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36E7C-2A7F-E66F-F257-F0E745AF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DEC14B-C8D4-E118-2871-BAB10D141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7CFF49-068F-CB7A-EFA4-3DF70A713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5022FB-A701-63C3-8105-00CF98F94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D6A536-78FB-18C7-881D-31F0033AE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8BBFA21-8F99-9ADA-5A4D-44B91090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6CD0-4314-4553-95B3-6749E6732462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2EDEE15-0D5C-D087-423B-744B2908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B1F07CA-8333-83C7-AA48-D45A13D41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E77F-F8F1-49BC-9415-EDE6BF7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94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B7AED-DC5C-064D-1F4F-29EAE393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136313-6A52-D913-C531-79B87246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6CD0-4314-4553-95B3-6749E6732462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DA9C41-475B-C858-33C9-4DA770FA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7B17CA-7B79-3392-C2BE-1B46352F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E77F-F8F1-49BC-9415-EDE6BF7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7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69291C-5674-32A3-266D-6DCA3E50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6CD0-4314-4553-95B3-6749E6732462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92117E-11B8-B1B0-9A23-B7B22EC4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221EF9-322C-15CE-A4B5-906F768A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E77F-F8F1-49BC-9415-EDE6BF7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55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5061B-7939-EE59-421B-9DDD6363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DC323-BDB8-534B-7938-85469E2F6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35DD0BE-8656-636B-653A-FC333088D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BC4929-0820-CD82-DFDF-E88931E0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6CD0-4314-4553-95B3-6749E6732462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5E8AC5-0F59-AE18-C052-294271DD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0A6F59-3444-16B9-B24F-33098F0D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E77F-F8F1-49BC-9415-EDE6BF7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B5816-D68A-C3CF-F864-1677703E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101901-8CBC-3FBE-0044-9B1E1076E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375E67-B992-4793-08CA-53CE92075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4E66A8-5103-134D-15AC-176AEE68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6CD0-4314-4553-95B3-6749E6732462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389FB4-82B4-751B-1806-FDE26CF0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F868D8-7C3A-6E50-F082-B96BDB3A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1E77F-F8F1-49BC-9415-EDE6BF7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61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2D4CCD9-35A0-46B4-9B35-C4665E2C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A1B292-0A8C-46D1-2B73-686AC02BD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CACDD0-A973-978B-5437-79CFFDF84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66CD0-4314-4553-95B3-6749E6732462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118401-8040-5494-7A3A-AC8CAA2BE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FB0367-D3C5-1610-3796-9434F66D3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D1E77F-F8F1-49BC-9415-EDE6BF7140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36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E0861D-583A-839B-265C-1640B747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1D2A5F-D793-1017-C655-0B16566E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3E6280-48EF-C524-712E-258221411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642304-D53E-46C4-B487-1FFBC029042C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4F5F5-31B3-4928-6838-FEA8745BF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48314-E440-4CDA-CDE7-5A65DC08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68B237-76C8-484E-5BD8-EF3F570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155397-1B4B-A0E1-C7FF-97C1E29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E9A00C-B752-FAB3-128B-5C21CE460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F67511-6984-4716-B3FC-55F95488F93C}" type="datetimeFigureOut">
              <a:rPr lang="cs-CZ" smtClean="0"/>
              <a:t>02.02.2025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BB4CDB-5FA9-10AB-286C-806297F66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669500-1B7A-7CF8-8DC4-E75A91392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04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u.ceskatelevize.cz/video/12602-vojensky-odboj-za-protektorat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F95919CA-4568-4F54-A2C0-2B54BD78A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42" name="Freeform: Shape 1041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CF85B11F-FA15-48B8-BF04-463A3754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54A751-E696-5B75-B545-128C93EDE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401" y="157603"/>
            <a:ext cx="4609986" cy="3291486"/>
          </a:xfrm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ODBOJ A DOMÁCÍ PROJEVY ODPORU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082F7C-DC02-1243-918D-FC69772BF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651" y="3753340"/>
            <a:ext cx="4091460" cy="774196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34. hodina</a:t>
            </a:r>
          </a:p>
        </p:txBody>
      </p:sp>
      <p:sp>
        <p:nvSpPr>
          <p:cNvPr id="1048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50" name="Graphic 212">
            <a:extLst>
              <a:ext uri="{FF2B5EF4-FFF2-40B4-BE49-F238E27FC236}">
                <a16:creationId xmlns:a16="http://schemas.microsoft.com/office/drawing/2014/main" id="{BB90F3FC-186F-4608-93AA-7EE24F682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1026" name="Picture 2" descr="Zahraniční odboj – My jsme to nevzdali">
            <a:extLst>
              <a:ext uri="{FF2B5EF4-FFF2-40B4-BE49-F238E27FC236}">
                <a16:creationId xmlns:a16="http://schemas.microsoft.com/office/drawing/2014/main" id="{9D5AF933-8088-FAF0-948A-716AC97E7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r="5927" b="-3"/>
          <a:stretch/>
        </p:blipFill>
        <p:spPr bwMode="auto">
          <a:xfrm>
            <a:off x="8610600" y="10"/>
            <a:ext cx="3177536" cy="2647064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2BC983D-332B-E8B0-5040-FD18E5F3FD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49" r="3781" b="-1"/>
          <a:stretch/>
        </p:blipFill>
        <p:spPr>
          <a:xfrm>
            <a:off x="6884946" y="3122839"/>
            <a:ext cx="3923269" cy="3735161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</p:spPr>
      </p:pic>
      <p:grpSp>
        <p:nvGrpSpPr>
          <p:cNvPr id="105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59" name="Oval 1058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61" name="Oval 1060">
            <a:extLst>
              <a:ext uri="{FF2B5EF4-FFF2-40B4-BE49-F238E27FC236}">
                <a16:creationId xmlns:a16="http://schemas.microsoft.com/office/drawing/2014/main" id="{13811CB9-0334-4316-8B54-711C0F3B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FC885-0286-4292-8EDB-107E2556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9058195" cy="1048901"/>
          </a:xfrm>
        </p:spPr>
        <p:txBody>
          <a:bodyPr anchor="t">
            <a:normAutofit/>
          </a:bodyPr>
          <a:lstStyle/>
          <a:p>
            <a:r>
              <a:rPr lang="cs-CZ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ODBOJ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Klement Gottwald – Wikipedie">
            <a:extLst>
              <a:ext uri="{FF2B5EF4-FFF2-40B4-BE49-F238E27FC236}">
                <a16:creationId xmlns:a16="http://schemas.microsoft.com/office/drawing/2014/main" id="{E6FCB479-ED0B-83D0-296C-D9FFCB1E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204"/>
          <a:stretch/>
        </p:blipFill>
        <p:spPr bwMode="auto">
          <a:xfrm>
            <a:off x="862067" y="2400904"/>
            <a:ext cx="3221983" cy="35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dvard Beneš – Wikipedie">
            <a:extLst>
              <a:ext uri="{FF2B5EF4-FFF2-40B4-BE49-F238E27FC236}">
                <a16:creationId xmlns:a16="http://schemas.microsoft.com/office/drawing/2014/main" id="{095D4219-4554-163E-1A73-3D7B5705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827"/>
          <a:stretch/>
        </p:blipFill>
        <p:spPr bwMode="auto">
          <a:xfrm>
            <a:off x="4151167" y="2400903"/>
            <a:ext cx="3134800" cy="35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FCECC3-9ED4-D174-91C2-4F06C145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850" y="266703"/>
            <a:ext cx="4467225" cy="6391271"/>
          </a:xfrm>
        </p:spPr>
        <p:txBody>
          <a:bodyPr>
            <a:normAutofit/>
          </a:bodyPr>
          <a:lstStyle/>
          <a:p>
            <a:r>
              <a:rPr lang="cs-CZ" sz="2400" dirty="0"/>
              <a:t>hned po vzniku protektorátu → mnozí Češi a Slováci → odchod do zahraničí + zapojení do odboje proti nacistům</a:t>
            </a:r>
          </a:p>
          <a:p>
            <a:r>
              <a:rPr lang="cs-CZ" sz="2400" dirty="0"/>
              <a:t>2 hlavní centra odboje:</a:t>
            </a:r>
          </a:p>
          <a:p>
            <a:pPr marL="914400" lvl="1" indent="-457200">
              <a:buAutoNum type="arabicParenR"/>
            </a:pPr>
            <a:r>
              <a:rPr lang="cs-CZ" dirty="0"/>
              <a:t>Londýn – E. Beneš</a:t>
            </a:r>
          </a:p>
          <a:p>
            <a:pPr marL="914400" lvl="1" indent="-457200">
              <a:buAutoNum type="arabicParenR"/>
            </a:pPr>
            <a:r>
              <a:rPr lang="cs-CZ" dirty="0"/>
              <a:t>Moskva – K. Gottwald</a:t>
            </a:r>
          </a:p>
          <a:p>
            <a:r>
              <a:rPr lang="cs-CZ" sz="2400" dirty="0"/>
              <a:t>v Londýně také ustanovena čsl. exilová vláda</a:t>
            </a:r>
          </a:p>
          <a:p>
            <a:r>
              <a:rPr lang="cs-CZ" sz="2400" dirty="0"/>
              <a:t>prezidentem Edvard Beneš</a:t>
            </a:r>
          </a:p>
          <a:p>
            <a:r>
              <a:rPr lang="cs-CZ" sz="2400" dirty="0"/>
              <a:t>cíl: vytvoření čsl. vojenských jednotek v zahraničí </a:t>
            </a:r>
          </a:p>
          <a:p>
            <a:r>
              <a:rPr lang="cs-CZ" sz="2400" dirty="0"/>
              <a:t>nejprve v Polsku → část poté do Francie a část do SSSR</a:t>
            </a:r>
          </a:p>
          <a:p>
            <a:r>
              <a:rPr lang="cs-CZ" sz="2400" dirty="0"/>
              <a:t>když kapitulovala i Francie → odchod do VB</a:t>
            </a:r>
          </a:p>
        </p:txBody>
      </p:sp>
    </p:spTree>
    <p:extLst>
      <p:ext uri="{BB962C8B-B14F-4D97-AF65-F5344CB8AC3E}">
        <p14:creationId xmlns:p14="http://schemas.microsoft.com/office/powerpoint/2010/main" val="24389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CFC885-0286-4292-8EDB-107E2556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ODBOJ</a:t>
            </a:r>
          </a:p>
        </p:txBody>
      </p:sp>
      <p:sp>
        <p:nvSpPr>
          <p:cNvPr id="308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FCECC3-9ED4-D174-91C2-4F06C1453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17" y="2219325"/>
            <a:ext cx="7199907" cy="4552950"/>
          </a:xfrm>
        </p:spPr>
        <p:txBody>
          <a:bodyPr anchor="t">
            <a:noAutofit/>
          </a:bodyPr>
          <a:lstStyle/>
          <a:p>
            <a:r>
              <a:rPr lang="cs-CZ" sz="2400" dirty="0"/>
              <a:t>čsl. letci pomáhali Britům v letecké bitvě o Británii</a:t>
            </a:r>
          </a:p>
          <a:p>
            <a:pPr lvl="1"/>
            <a:r>
              <a:rPr lang="cs-CZ" dirty="0"/>
              <a:t>3 stíhací perutě a 1 bombardovací</a:t>
            </a:r>
          </a:p>
          <a:p>
            <a:pPr lvl="1"/>
            <a:r>
              <a:rPr lang="cs-CZ" dirty="0"/>
              <a:t>celkem zahynulo 56 letců</a:t>
            </a:r>
          </a:p>
          <a:p>
            <a:pPr lvl="1"/>
            <a:r>
              <a:rPr lang="cs-CZ" dirty="0"/>
              <a:t>včetně Josefa Františka </a:t>
            </a:r>
          </a:p>
          <a:p>
            <a:r>
              <a:rPr lang="cs-CZ" sz="2400" dirty="0"/>
              <a:t>další čsl. jednotky zasáhly do bojů v Africe (bitva o </a:t>
            </a:r>
            <a:r>
              <a:rPr lang="cs-CZ" sz="2400" dirty="0" err="1"/>
              <a:t>Tobruk</a:t>
            </a:r>
            <a:r>
              <a:rPr lang="cs-CZ" sz="2400" dirty="0"/>
              <a:t>) a na východní frontě v SSSR – gen. Ludvík Svoboda</a:t>
            </a:r>
          </a:p>
          <a:p>
            <a:r>
              <a:rPr lang="cs-CZ" sz="2400" dirty="0"/>
              <a:t>v roce 1943 podepsána československo-sovětská smlouva – jedna z více příčin proč zde byl po válce komunistický režim</a:t>
            </a:r>
          </a:p>
        </p:txBody>
      </p:sp>
      <p:pic>
        <p:nvPicPr>
          <p:cNvPr id="3074" name="Picture 2" descr="Ludvík Svoboda – Wikipedie">
            <a:extLst>
              <a:ext uri="{FF2B5EF4-FFF2-40B4-BE49-F238E27FC236}">
                <a16:creationId xmlns:a16="http://schemas.microsoft.com/office/drawing/2014/main" id="{7CDFBD9F-DA85-08EA-E001-19F6606B3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44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094F9A-50BB-0D0A-A814-74AA883D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DOMÁCÍ PROJEVY ODPORU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F5E36A-941C-BB6A-55CD-68E642CD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1807366"/>
            <a:ext cx="7692272" cy="4977482"/>
          </a:xfrm>
        </p:spPr>
        <p:txBody>
          <a:bodyPr anchor="t">
            <a:noAutofit/>
          </a:bodyPr>
          <a:lstStyle/>
          <a:p>
            <a:r>
              <a:rPr lang="cs-CZ" sz="2400" dirty="0"/>
              <a:t>okupaci většina obyvatel trpělivě snášela</a:t>
            </a:r>
          </a:p>
          <a:p>
            <a:r>
              <a:rPr lang="cs-CZ" sz="2400" dirty="0"/>
              <a:t>projevy nesouhlasu → hrozil trest smrti/koncentrační tábor</a:t>
            </a:r>
          </a:p>
          <a:p>
            <a:r>
              <a:rPr lang="cs-CZ" sz="2400" dirty="0"/>
              <a:t>strhávání letáků, vyhlášek, nápisů, účast na vzpomínkových akcích (28. říjen)</a:t>
            </a:r>
          </a:p>
          <a:p>
            <a:r>
              <a:rPr lang="cs-CZ" sz="2400" dirty="0"/>
              <a:t>28. říjen – několik demonstrací → dva lidé při nich zastřeleni – pohřeb jednoho z nich – Jana Opletala – manifest</a:t>
            </a:r>
          </a:p>
          <a:p>
            <a:r>
              <a:rPr lang="cs-CZ" sz="2400" dirty="0"/>
              <a:t>zavření vysokých škol, zatýkání studentů, 9 z nichž rovnou bez soudu popraveno, dalších 1 100 zavlečeno do koncentračního tábora</a:t>
            </a:r>
          </a:p>
          <a:p>
            <a:r>
              <a:rPr lang="cs-CZ" sz="2400" dirty="0"/>
              <a:t>brzy začaly vznikat ilegální (tajné) odbojové skupiny → spojené s Londýnem</a:t>
            </a:r>
          </a:p>
        </p:txBody>
      </p:sp>
      <p:pic>
        <p:nvPicPr>
          <p:cNvPr id="4098" name="Picture 2" descr="17. listopad – Mezinárodní den studentstva">
            <a:extLst>
              <a:ext uri="{FF2B5EF4-FFF2-40B4-BE49-F238E27FC236}">
                <a16:creationId xmlns:a16="http://schemas.microsoft.com/office/drawing/2014/main" id="{7878AE18-B09D-84C2-86E5-5FDD7F1E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4" r="15919" b="2"/>
          <a:stretch/>
        </p:blipFill>
        <p:spPr bwMode="auto">
          <a:xfrm>
            <a:off x="8091796" y="2250177"/>
            <a:ext cx="3600339" cy="374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9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A1F5F0-58B9-19C5-A666-1E7FF5AB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37" y="548640"/>
            <a:ext cx="4603669" cy="5431536"/>
          </a:xfrm>
        </p:spPr>
        <p:txBody>
          <a:bodyPr>
            <a:normAutofit/>
          </a:bodyPr>
          <a:lstStyle/>
          <a:p>
            <a:pPr algn="ctr"/>
            <a:r>
              <a:rPr lang="cs-CZ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MOŽNÉ PROJEVY ODPORU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85B496-AE56-A50D-BFC9-84F72C982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508" y="152400"/>
            <a:ext cx="6948217" cy="6619875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sabotáže</a:t>
            </a:r>
            <a:r>
              <a:rPr lang="cs-CZ" sz="2400" dirty="0"/>
              <a:t> (dělníci v továrnách pracovali podle hesla PP – Pracuj pomalu!)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kulturní odboj </a:t>
            </a:r>
            <a:r>
              <a:rPr lang="cs-CZ" sz="2400" dirty="0"/>
              <a:t>- v literatuře, filmu a divadle se prosazují vlastenecká témata, dále například tvorba židovských vězňů v Terezíně (J. Čapek a další)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zpravodajská činnost </a:t>
            </a:r>
            <a:r>
              <a:rPr lang="cs-CZ" sz="2400" dirty="0"/>
              <a:t>– posílání informací vysílačkou do Londýna například o výrobě zbraní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pomoc pronásledovaným a ohroženým </a:t>
            </a:r>
            <a:r>
              <a:rPr lang="cs-CZ" sz="2400" dirty="0"/>
              <a:t>na území Protektorátu Čechy a Morava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výroba letáků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demonstrace a stávky</a:t>
            </a:r>
          </a:p>
        </p:txBody>
      </p:sp>
    </p:spTree>
    <p:extLst>
      <p:ext uri="{BB962C8B-B14F-4D97-AF65-F5344CB8AC3E}">
        <p14:creationId xmlns:p14="http://schemas.microsoft.com/office/powerpoint/2010/main" val="11340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F6357-BCD9-3AA4-127E-1DB98238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VÝZNAMNÉ ODBOJOVÉ SKUPINY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7FEF2B4-3E0C-1B79-4BA5-7D47BC1F0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1" name="Obrázek 1" descr="Obsah obrázku text, Písmo, snímek obrazovky, bílé&#10;&#10;Popis byl vytvořen automaticky">
            <a:extLst>
              <a:ext uri="{FF2B5EF4-FFF2-40B4-BE49-F238E27FC236}">
                <a16:creationId xmlns:a16="http://schemas.microsoft.com/office/drawing/2014/main" id="{CC7D270D-A954-F238-6838-8C9469A7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96" y="2236613"/>
            <a:ext cx="5496363" cy="205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2ACA22C-C7D5-596B-1ECE-81FE8BE0F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258" y="1799874"/>
            <a:ext cx="5096739" cy="274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</a:t>
            </a:r>
            <a:endParaRPr kumimoji="0" lang="cs-CZ" alt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</a:t>
            </a:r>
            <a:endParaRPr kumimoji="0" lang="cs-CZ" alt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</a:t>
            </a:r>
            <a:endParaRPr kumimoji="0" lang="cs-CZ" alt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__________________________________________________</a:t>
            </a:r>
            <a:endParaRPr kumimoji="0" lang="cs-CZ" alt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B3EEFB4-A4EC-DDEE-DEA7-50817015C014}"/>
              </a:ext>
            </a:extLst>
          </p:cNvPr>
          <p:cNvSpPr txBox="1"/>
          <p:nvPr/>
        </p:nvSpPr>
        <p:spPr>
          <a:xfrm>
            <a:off x="6140243" y="1841480"/>
            <a:ext cx="423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POLITICKÉ ÚSTŘEDÍ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C06384-ED51-77F1-44D1-F5B2EB3F0175}"/>
              </a:ext>
            </a:extLst>
          </p:cNvPr>
          <p:cNvSpPr txBox="1"/>
          <p:nvPr/>
        </p:nvSpPr>
        <p:spPr>
          <a:xfrm>
            <a:off x="6051759" y="2460846"/>
            <a:ext cx="614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PETIČNÍ VÝBOR VĚRNI ZŮSTANEME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A73E3F6-96DE-AC17-DF78-693EB7E123F9}"/>
              </a:ext>
            </a:extLst>
          </p:cNvPr>
          <p:cNvSpPr txBox="1"/>
          <p:nvPr/>
        </p:nvSpPr>
        <p:spPr>
          <a:xfrm>
            <a:off x="6051758" y="3218139"/>
            <a:ext cx="614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OBRANA NÁRODA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BC1ED3F-05F0-D445-6520-FE103F0C959D}"/>
              </a:ext>
            </a:extLst>
          </p:cNvPr>
          <p:cNvSpPr txBox="1"/>
          <p:nvPr/>
        </p:nvSpPr>
        <p:spPr>
          <a:xfrm>
            <a:off x="6140243" y="3937022"/>
            <a:ext cx="614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TŘI KRÁLOVÉ</a:t>
            </a:r>
          </a:p>
        </p:txBody>
      </p:sp>
    </p:spTree>
    <p:extLst>
      <p:ext uri="{BB962C8B-B14F-4D97-AF65-F5344CB8AC3E}">
        <p14:creationId xmlns:p14="http://schemas.microsoft.com/office/powerpoint/2010/main" val="410657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E149F6C-6213-E127-76E6-E2ECB4B6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10" y="-33942"/>
            <a:ext cx="11528980" cy="1011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kumimoji="0" lang="cs-CZ" altLang="cs-CZ" sz="2800" b="1" i="0" u="sng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34</a:t>
            </a:r>
            <a:r>
              <a:rPr kumimoji="0" lang="en-US" altLang="cs-CZ" sz="2800" b="1" i="0" u="sng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 OTÁZKY – </a:t>
            </a:r>
            <a:r>
              <a:rPr lang="cs-CZ" sz="2800" b="1" u="sng" dirty="0">
                <a:latin typeface="+mj-lt"/>
                <a:ea typeface="+mj-ea"/>
                <a:cs typeface="+mj-cs"/>
              </a:rPr>
              <a:t>ZAHRANIČNÍ ODBOJ A DOMÁCÍ PROJEVY ODPORU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B14F466-80C1-5ECE-E232-811136A03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62480"/>
              </p:ext>
            </p:extLst>
          </p:nvPr>
        </p:nvGraphicFramePr>
        <p:xfrm>
          <a:off x="0" y="681879"/>
          <a:ext cx="12192000" cy="596675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6677247">
                  <a:extLst>
                    <a:ext uri="{9D8B030D-6E8A-4147-A177-3AD203B41FA5}">
                      <a16:colId xmlns:a16="http://schemas.microsoft.com/office/drawing/2014/main" val="1552062651"/>
                    </a:ext>
                  </a:extLst>
                </a:gridCol>
                <a:gridCol w="5514753">
                  <a:extLst>
                    <a:ext uri="{9D8B030D-6E8A-4147-A177-3AD203B41FA5}">
                      <a16:colId xmlns:a16="http://schemas.microsoft.com/office/drawing/2014/main" val="2229202438"/>
                    </a:ext>
                  </a:extLst>
                </a:gridCol>
              </a:tblGrid>
              <a:tr h="72823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Jmenuj dvě centra odboje: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100" b="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174539031"/>
                  </a:ext>
                </a:extLst>
              </a:tr>
              <a:tr h="8652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Kdo byl v čele exilové londýnské vlády?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2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744376049"/>
                  </a:ext>
                </a:extLst>
              </a:tr>
              <a:tr h="808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Významná osobnost východního odboje?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139333886"/>
                  </a:ext>
                </a:extLst>
              </a:tr>
              <a:tr h="1458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Jmenuj alespoň dvě odbojové skupiny: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cs-CZ" sz="24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038923748"/>
                  </a:ext>
                </a:extLst>
              </a:tr>
              <a:tr h="2106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Jmenuj alespoň dva možné projevy odporu: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cs-CZ" sz="2400" b="0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285350692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19828E-1B84-3BB6-C884-9EC8ED7C5DD2}"/>
              </a:ext>
            </a:extLst>
          </p:cNvPr>
          <p:cNvSpPr txBox="1"/>
          <p:nvPr/>
        </p:nvSpPr>
        <p:spPr>
          <a:xfrm>
            <a:off x="7363904" y="883425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MOSKVA A LONDÝN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A8B105-FC7D-8E7E-F3DC-C4CF42721EE4}"/>
              </a:ext>
            </a:extLst>
          </p:cNvPr>
          <p:cNvSpPr txBox="1"/>
          <p:nvPr/>
        </p:nvSpPr>
        <p:spPr>
          <a:xfrm>
            <a:off x="7323822" y="1649286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E. BENEŠ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5319E2-EA4D-2429-D27E-801B66BE4831}"/>
              </a:ext>
            </a:extLst>
          </p:cNvPr>
          <p:cNvSpPr txBox="1"/>
          <p:nvPr/>
        </p:nvSpPr>
        <p:spPr>
          <a:xfrm>
            <a:off x="7323822" y="2520471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L. SVOBODA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7D80E9-22AE-1BE4-BE1F-60D0C718350A}"/>
              </a:ext>
            </a:extLst>
          </p:cNvPr>
          <p:cNvSpPr txBox="1"/>
          <p:nvPr/>
        </p:nvSpPr>
        <p:spPr>
          <a:xfrm>
            <a:off x="6815470" y="3198376"/>
            <a:ext cx="533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POLITICKÉ ÚSTŘEDÍ, PETIČNÍ VÝBOR VĚRNI ZŮSTANEME, OBRANA NÁRODA, TŘI KRÁLOVÉ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6856D6-3414-2C0B-7F77-B2E80AC0B3BB}"/>
              </a:ext>
            </a:extLst>
          </p:cNvPr>
          <p:cNvSpPr txBox="1"/>
          <p:nvPr/>
        </p:nvSpPr>
        <p:spPr>
          <a:xfrm>
            <a:off x="6815470" y="4669726"/>
            <a:ext cx="5256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SABOTÁŽE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b="1" dirty="0">
                <a:solidFill>
                  <a:srgbClr val="FF0000"/>
                </a:solidFill>
              </a:rPr>
              <a:t>KULTURNÍ ODBOJ, ZPRAVODAJSKÁ ČINNOST, POMOC PRONÁSLEDOVANÝM A OHROŽENÝM, VÝROBA LETÁKŮ, DEMONSTRACE A STÁVKY</a:t>
            </a:r>
          </a:p>
        </p:txBody>
      </p:sp>
    </p:spTree>
    <p:extLst>
      <p:ext uri="{BB962C8B-B14F-4D97-AF65-F5344CB8AC3E}">
        <p14:creationId xmlns:p14="http://schemas.microsoft.com/office/powerpoint/2010/main" val="975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E3FC4-EB0B-7753-A568-9999960C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3"/>
            <a:ext cx="10582274" cy="9076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VIDEO </a:t>
            </a:r>
            <a:r>
              <a:rPr lang="en-US" sz="40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40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B376C7-718C-4049-1C9A-4E341851E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5970320"/>
            <a:ext cx="10109199" cy="547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Vojenský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odboj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 za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protektorátu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 - ČT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edu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 -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Česká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televize</a:t>
            </a:r>
            <a:endPara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72CE7A-5DE2-3C05-ABE7-2AB49EA29D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61" r="11694" b="-1"/>
          <a:stretch/>
        </p:blipFill>
        <p:spPr>
          <a:xfrm>
            <a:off x="20" y="-40"/>
            <a:ext cx="6095980" cy="417282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E256E0C-19EA-3365-41D1-866F2656EA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7" r="16728" b="-1"/>
          <a:stretch/>
        </p:blipFill>
        <p:spPr>
          <a:xfrm>
            <a:off x="6096000" y="-43"/>
            <a:ext cx="6096000" cy="417282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749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436</Words>
  <Application>Microsoft Office PowerPoint</Application>
  <PresentationFormat>Širokoúhlá obrazovka</PresentationFormat>
  <Paragraphs>56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Motiv Office</vt:lpstr>
      <vt:lpstr>Motiv Office</vt:lpstr>
      <vt:lpstr>Motiv Office</vt:lpstr>
      <vt:lpstr>ZAHRANIČNÍ ODBOJ A DOMÁCÍ PROJEVY ODPORU</vt:lpstr>
      <vt:lpstr>ZAHRANIČNÍ ODBOJ</vt:lpstr>
      <vt:lpstr>ZAHRANIČNÍ ODBOJ</vt:lpstr>
      <vt:lpstr>DOMÁCÍ PROJEVY ODPORU</vt:lpstr>
      <vt:lpstr>MOŽNÉ PROJEVY ODPORU</vt:lpstr>
      <vt:lpstr>VÝZNAMNÉ ODBOJOVÉ SKUPINY</vt:lpstr>
      <vt:lpstr>Prezentace aplikace PowerPoint</vt:lpstr>
      <vt:lpstr>VIDEO </vt:lpstr>
    </vt:vector>
  </TitlesOfParts>
  <Company>ZSOV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Havlátová, Kateřina</dc:creator>
  <cp:lastModifiedBy>Havlátová, Kateřina</cp:lastModifiedBy>
  <cp:revision>1</cp:revision>
  <dcterms:created xsi:type="dcterms:W3CDTF">2025-02-02T13:52:51Z</dcterms:created>
  <dcterms:modified xsi:type="dcterms:W3CDTF">2025-02-02T17:18:15Z</dcterms:modified>
</cp:coreProperties>
</file>