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60" r:id="rId5"/>
    <p:sldId id="261" r:id="rId6"/>
    <p:sldId id="266" r:id="rId7"/>
    <p:sldId id="271" r:id="rId8"/>
    <p:sldId id="269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605DB-8EC4-4F37-9E77-158FEE8C7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8921EE-C4DE-40A9-A1AE-E04C99768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9FBD14-FB23-4E10-8F20-A0D3795FC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945DA6-71C8-40A3-827A-F78ABCDC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0DD052-7409-42E7-8B07-C66E705A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71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0C951-662C-4ABD-BF49-11833592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E16E33-0D8E-4055-B0DD-180BE69F7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BEF706-3692-4C68-A8EE-6BE28A52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599697-C9C9-4973-A1A4-F46B7F47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8AE9BC-2155-441A-BF4E-87DF3593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54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E11401-E86A-43A0-8DA0-05E8D9C7C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03BA13-ACA6-4C62-BED1-07528E2CE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327545-BB7A-4B3D-A5EB-6C84A14A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3B84FD-898A-43C4-AC1A-6522D0D2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5F750B-4CEC-4244-AC5A-3B661585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034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559BBDD4-6D25-4BAA-8C6E-15D2014EF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62DBA67C-5C5B-44C7-84B9-9EDA1B0F88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DCEFE6B4-B407-456D-A0E0-F4D4D6A39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6B2AB-827D-4693-912A-6188348B0E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557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20B63-5525-4B6C-A801-BB869B92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9AADEE-56A8-4DFF-A2D2-CE06CAC11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126B2C-2415-4E5B-A00C-23DDC83A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C9E632-939C-439B-AE6C-18769459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F4DE26-772E-49EA-B9C8-1A2EC538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73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F9661-0BD3-4DA0-9126-7D2E7696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06C1A4-35D6-4121-ADD7-43E1B50F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59A99F-BA1C-4293-A5FB-3F769C61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C98791-E70F-4339-A1C4-459BD8A9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6B482B-766F-492B-915E-569B44C9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39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66989-4E63-45B9-B960-2D360637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FE076-86FE-4297-85E4-BB2A60D68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A69894-9961-4A4E-A5D1-21D117A76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900393-9E04-414D-B56B-9666937A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F32905-049A-4C97-9FC8-1DCBCAD8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6BC539-CCE5-43B9-BAC4-08DB971A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75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04021-EA25-4475-9088-A5ED7410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ECDEBE-314F-4E08-A430-EEF81DC4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81AA01-07CD-4E75-8E59-A5BD3F86A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CDA35B-EAE5-4C4B-BF33-1910CCA06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43BF01-7512-4F94-B1AA-7F9684187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4D79261-031B-4130-89A6-2D38F7234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DC5C7DD-877C-41A9-9263-EF3F583E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7047EC-7FA9-448D-93C9-777B8604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15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F7474-292B-4CB1-991C-7242DE26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EF7D07-2EC2-4059-AB33-406751E1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3FA23F-64F2-4877-85FD-100C1DF0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484E48-D9B2-4A1A-AE47-87ABE4FD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2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36D314-89B3-4183-B859-379F3D8F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0FCE08A-1107-4F8A-A99C-57A504A2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829FC7-5588-447F-8EBC-EF4D36AE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63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B889F-2294-4B54-AC50-C1863C8B9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E007C-2E33-4CB3-8D5D-99475AF65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9A9087-4F84-477F-BCE1-832B04035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C3E8BD-B9AC-4173-A6C8-21693580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ABADBF-E834-4802-9E8B-4F169474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63D47F-4146-4AF2-8E5A-0F614849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3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C040B-4E4C-4DE4-914A-CECEB5F9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518B413-54BB-4FB4-8FF0-9E2942B04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953767-F719-40FC-9D9B-72F148CD7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AA2A24-E7D8-4FF8-BF46-C9FDBEBD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2E58C9-7F52-40C9-8B76-49B48B26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72DF8E-8BBD-45C3-8F68-381EE97D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89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77C86CE-741E-43A9-9226-ABB5DC25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AC4275-45FA-4D69-A80B-FEDE7FDE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B1DCAC-2548-4800-9771-D3A532434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8F0E-898A-4E35-801A-F8CD329D2DE1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841304-FA9E-4661-9E53-A03497471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359523-558E-4FC8-A4D0-FEDF47E1C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1739-2A58-4889-9260-41C6195F56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50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2/24/Battle_of_crecy_froissart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Soubor:Joan_of_arc_miniature_graded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BP5fwKNJ9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youtube.com/watch?v=fF28naiCz5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cs.wikipedia.org/wiki/Soubor:Henry_Seven_England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s.wikipedia.org/wiki/Soubor:Lancashire_rose.sv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s.wikipedia.org/wiki/Soubor:Yorkshire_rose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5CF729-0AB4-462A-BDF6-802F3DCCC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 b="191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3AEAB2-0FDF-4F98-ADD6-A35713543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r>
              <a:rPr lang="cs-CZ" sz="115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Boje mezi Anglií a Francií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6BF466-E30A-4E0D-8F95-746F63FD1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r>
              <a:rPr lang="cs-CZ" sz="3200" dirty="0"/>
              <a:t>33. HODINA</a:t>
            </a:r>
          </a:p>
        </p:txBody>
      </p:sp>
    </p:spTree>
    <p:extLst>
      <p:ext uri="{BB962C8B-B14F-4D97-AF65-F5344CB8AC3E}">
        <p14:creationId xmlns:p14="http://schemas.microsoft.com/office/powerpoint/2010/main" val="1835193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A490C8-D4C6-4E39-B6FF-24275B230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07" y="2605979"/>
            <a:ext cx="4872969" cy="135197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cs-CZ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 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STOLETÁ VÁLKA</a:t>
            </a:r>
            <a:r>
              <a:rPr lang="cs-CZ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dirty="0">
                <a:effectLst/>
              </a:rPr>
              <a:t>(1337 – 1453) 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9FB7B412-C2F1-463F-8E58-8A027E9AF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62" y="666728"/>
            <a:ext cx="475286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64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1A07879-87CE-4A2D-9FD8-2BFA7A3D4EA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PŘÍČINY:</a:t>
            </a:r>
          </a:p>
        </p:txBody>
      </p:sp>
      <p:sp>
        <p:nvSpPr>
          <p:cNvPr id="24584" name="Freeform: Shape 24583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586" name="Freeform: Shape 24585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588" name="Freeform: Shape 24587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1447490-4A80-4C04-84D2-DB8CDFC5EC8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844062" y="2176272"/>
            <a:ext cx="10832123" cy="4315968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cs-CZ" sz="2400" dirty="0"/>
              <a:t>11. století → normanský vévoda Vilém Dobyvatel dobyl Anglii a ponechal si i své francouzské državy</a:t>
            </a:r>
          </a:p>
          <a:p>
            <a:pPr>
              <a:defRPr/>
            </a:pPr>
            <a:r>
              <a:rPr lang="cs-CZ" sz="2400" dirty="0"/>
              <a:t>12. století – anglický král Jindřich </a:t>
            </a:r>
            <a:r>
              <a:rPr lang="cs-CZ" sz="2400" dirty="0" err="1"/>
              <a:t>Plantagenet</a:t>
            </a:r>
            <a:r>
              <a:rPr lang="cs-CZ" sz="2400" dirty="0"/>
              <a:t> získal další rozsáhlá území ve Francii</a:t>
            </a:r>
          </a:p>
          <a:p>
            <a:pPr>
              <a:defRPr/>
            </a:pPr>
            <a:r>
              <a:rPr lang="cs-CZ" sz="2400" dirty="0"/>
              <a:t>počátek 13. století Jindřichův syn Jan Bezzemek (vládl místo svého bratra Richarda Lví Srdce) o většinu území ve Francii přišel, </a:t>
            </a:r>
          </a:p>
          <a:p>
            <a:pPr lvl="1">
              <a:defRPr/>
            </a:pPr>
            <a:r>
              <a:rPr lang="cs-CZ" dirty="0"/>
              <a:t>omezení královské moci – 1215 Magna charta </a:t>
            </a:r>
            <a:r>
              <a:rPr lang="cs-CZ" dirty="0" err="1"/>
              <a:t>libertatum</a:t>
            </a:r>
            <a:r>
              <a:rPr lang="cs-CZ" dirty="0"/>
              <a:t> – základy parlamentu</a:t>
            </a:r>
          </a:p>
          <a:p>
            <a:pPr>
              <a:defRPr/>
            </a:pPr>
            <a:r>
              <a:rPr lang="cs-CZ" sz="2400" dirty="0"/>
              <a:t>Francie – za vlády Filipa IV. Sličného posílení královské moci, spory s papeži, zrušení řádu Templářů a zabavení jejich majetku</a:t>
            </a:r>
          </a:p>
          <a:p>
            <a:pPr>
              <a:defRPr/>
            </a:pPr>
            <a:r>
              <a:rPr lang="cs-CZ" sz="2400" dirty="0"/>
              <a:t>snaha Anglie získat zpět území ve Francii a boj obou zemí o vliv ve Flandrech (dnešní Belgie) a v Evropě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25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4BC6216-77B1-44EC-911F-3B0E91A4D6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246653" y="836325"/>
            <a:ext cx="575811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7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STOLETÁ VÁLKA</a:t>
            </a:r>
            <a:r>
              <a:rPr lang="cs-CZ" sz="37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(1337 – 1453)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80286B-A501-432F-BDE4-BD163812A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1" r="1" b="1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sp>
        <p:nvSpPr>
          <p:cNvPr id="25627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01E761D-C0D7-491F-8DD1-FCB0A149003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772085" y="1886125"/>
            <a:ext cx="6139891" cy="4809744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cs-CZ" sz="2400" dirty="0"/>
              <a:t>trvala s přestávkami 116 let</a:t>
            </a:r>
          </a:p>
          <a:p>
            <a:pPr>
              <a:defRPr/>
            </a:pPr>
            <a:r>
              <a:rPr lang="cs-CZ" sz="2400" dirty="0"/>
              <a:t>angličtí králové v této válce usilovali o francouzská území, především o Flandry (dnešní Belgie)</a:t>
            </a:r>
          </a:p>
          <a:p>
            <a:pPr>
              <a:defRPr/>
            </a:pPr>
            <a:r>
              <a:rPr lang="cs-CZ" sz="2400" dirty="0"/>
              <a:t>boje se odehrávali ve Francii</a:t>
            </a:r>
          </a:p>
          <a:p>
            <a:pPr>
              <a:defRPr/>
            </a:pPr>
            <a:r>
              <a:rPr lang="cs-CZ" sz="2400" dirty="0"/>
              <a:t>vítězství se v průběhu války přiklánělo střídavě k jedné a k druhé straně</a:t>
            </a:r>
          </a:p>
          <a:p>
            <a:pPr>
              <a:defRPr/>
            </a:pPr>
            <a:r>
              <a:rPr lang="cs-CZ" sz="2000" dirty="0"/>
              <a:t>1328 smrtí Karla IV. Sličného vymřela hlavní linie rodu Kapetovců po meči</a:t>
            </a:r>
          </a:p>
          <a:p>
            <a:pPr>
              <a:defRPr/>
            </a:pPr>
            <a:r>
              <a:rPr lang="cs-CZ" sz="2000" dirty="0"/>
              <a:t>na trůn nastoupil bratranec Karla IV. Filip VI. z </a:t>
            </a:r>
            <a:r>
              <a:rPr lang="cs-CZ" sz="2000" dirty="0" err="1"/>
              <a:t>Valois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anglický král Eduard III. byl synovcem Karla IV. - vznesl na francouzský trůn dědičný nárok a rozpoutal boje proti Francii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4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2" name="Rectangle 2663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849E22A6-47DA-42EF-8FFD-5A6A4DC07E4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861263" y="87928"/>
            <a:ext cx="7138478" cy="10353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/>
              <a:t>BITVA U KRESČAKU 26. 8. 1346</a:t>
            </a:r>
          </a:p>
        </p:txBody>
      </p:sp>
      <p:pic>
        <p:nvPicPr>
          <p:cNvPr id="4" name="Picture 7" descr="Soubor:Battle of crecy froissart.jpg">
            <a:hlinkClick r:id="rId2"/>
            <a:extLst>
              <a:ext uri="{FF2B5EF4-FFF2-40B4-BE49-F238E27FC236}">
                <a16:creationId xmlns:a16="http://schemas.microsoft.com/office/drawing/2014/main" id="{C0F3A46A-A4B9-4392-BCC0-293164BC2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r="13599" b="-1"/>
          <a:stretch/>
        </p:blipFill>
        <p:spPr bwMode="auto">
          <a:xfrm>
            <a:off x="0" y="87928"/>
            <a:ext cx="5959714" cy="6682144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>
            <a:extLst>
              <a:ext uri="{FF2B5EF4-FFF2-40B4-BE49-F238E27FC236}">
                <a16:creationId xmlns:a16="http://schemas.microsoft.com/office/drawing/2014/main" id="{0B97A85A-FE34-4D62-BDE7-84AAEAE8A8E1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767754" y="1114864"/>
            <a:ext cx="6231987" cy="555322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anglické vojsko bylo na bojišti dříve</a:t>
            </a:r>
          </a:p>
          <a:p>
            <a:pPr lvl="1">
              <a:defRPr/>
            </a:pPr>
            <a:r>
              <a:rPr lang="cs-CZ" dirty="0"/>
              <a:t>odpočinek, výběr strategicky vhodného místa</a:t>
            </a:r>
          </a:p>
          <a:p>
            <a:pPr>
              <a:defRPr/>
            </a:pPr>
            <a:r>
              <a:rPr lang="cs-CZ" dirty="0"/>
              <a:t>francouzské vojsko dorazilo později</a:t>
            </a:r>
          </a:p>
          <a:p>
            <a:pPr lvl="1">
              <a:defRPr/>
            </a:pPr>
            <a:r>
              <a:rPr lang="cs-CZ" dirty="0"/>
              <a:t>hlavní část tvořila šlechtická jízda – nedisciplinovaní </a:t>
            </a:r>
          </a:p>
          <a:p>
            <a:pPr lvl="1">
              <a:defRPr/>
            </a:pPr>
            <a:r>
              <a:rPr lang="cs-CZ" dirty="0"/>
              <a:t>+ oddíly měšťanů a žoldnéřů – ne příliš cvičení</a:t>
            </a:r>
          </a:p>
          <a:p>
            <a:pPr>
              <a:defRPr/>
            </a:pPr>
            <a:r>
              <a:rPr lang="cs-CZ" dirty="0"/>
              <a:t>na straně </a:t>
            </a:r>
            <a:r>
              <a:rPr lang="cs-CZ" dirty="0" err="1"/>
              <a:t>franc</a:t>
            </a:r>
            <a:r>
              <a:rPr lang="cs-CZ" dirty="0"/>
              <a:t>. vojska se účastnil i český král Jan Lucemburský </a:t>
            </a:r>
          </a:p>
          <a:p>
            <a:pPr lvl="1">
              <a:defRPr/>
            </a:pPr>
            <a:r>
              <a:rPr lang="cs-CZ" dirty="0"/>
              <a:t>otec Karla IV.</a:t>
            </a:r>
          </a:p>
          <a:p>
            <a:pPr lvl="1">
              <a:defRPr/>
            </a:pPr>
            <a:r>
              <a:rPr lang="cs-CZ" dirty="0"/>
              <a:t>„Toho bohdá nebude, aby český král z boje utíkal!“</a:t>
            </a:r>
          </a:p>
          <a:p>
            <a:pPr lvl="1">
              <a:defRPr/>
            </a:pPr>
            <a:r>
              <a:rPr lang="cs-CZ" dirty="0"/>
              <a:t>v této bitvě i zemřel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7640684-688E-49A0-BBCF-AC4503CD8C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965430" y="629268"/>
            <a:ext cx="7067544" cy="128616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JOHANKA (JANA) Z ARKU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6ACA36E-2E3D-418F-BF9B-CAB7AE6E6619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942369" y="2301556"/>
            <a:ext cx="6586489" cy="43069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francouzská hrdinka, během stoleté války osvobodila několik měst</a:t>
            </a:r>
          </a:p>
          <a:p>
            <a:pPr>
              <a:defRPr/>
            </a:pPr>
            <a:r>
              <a:rPr lang="cs-CZ" sz="2000" dirty="0"/>
              <a:t>pocházela ze zámožné selské rodiny</a:t>
            </a:r>
          </a:p>
          <a:p>
            <a:pPr>
              <a:defRPr/>
            </a:pPr>
            <a:r>
              <a:rPr lang="cs-CZ" sz="2000" dirty="0"/>
              <a:t>od 13 - 14 let slýchala hlasy a měla vidiny světců a andělů</a:t>
            </a:r>
          </a:p>
          <a:p>
            <a:pPr>
              <a:defRPr/>
            </a:pPr>
            <a:r>
              <a:rPr lang="cs-CZ" sz="2000" dirty="0"/>
              <a:t>dobyla Orléans – </a:t>
            </a:r>
            <a:r>
              <a:rPr lang="cs-CZ" sz="2000" b="1" dirty="0"/>
              <a:t>Panna orleánská </a:t>
            </a:r>
          </a:p>
          <a:p>
            <a:pPr>
              <a:defRPr/>
            </a:pPr>
            <a:r>
              <a:rPr lang="cs-CZ" sz="2000" dirty="0"/>
              <a:t>23. května 1430 byla nedaleko Paříže zajata Burgunďany, kteří byli spojenci Anglie → Angličané zajatkyni od Burgunďanů koupili za 10 000 liber a odvlekli ji do Rouenu před církevní soud</a:t>
            </a:r>
          </a:p>
          <a:p>
            <a:pPr>
              <a:defRPr/>
            </a:pPr>
            <a:r>
              <a:rPr lang="cs-CZ" sz="2000" dirty="0"/>
              <a:t>byla odsouzena jako kacířka a čarodějnice</a:t>
            </a:r>
          </a:p>
          <a:p>
            <a:pPr>
              <a:defRPr/>
            </a:pPr>
            <a:r>
              <a:rPr lang="cs-CZ" sz="2000" dirty="0"/>
              <a:t>30. května 1431 byla ve svých 19 letech upálena</a:t>
            </a:r>
          </a:p>
          <a:p>
            <a:pPr>
              <a:defRPr/>
            </a:pPr>
            <a:r>
              <a:rPr lang="cs-CZ" sz="2000" dirty="0"/>
              <a:t>1920 ji církev prohlásila za svatou</a:t>
            </a:r>
          </a:p>
          <a:p>
            <a:pPr>
              <a:defRPr/>
            </a:pPr>
            <a:endParaRPr lang="cs-CZ" sz="1600" dirty="0"/>
          </a:p>
        </p:txBody>
      </p:sp>
      <p:pic>
        <p:nvPicPr>
          <p:cNvPr id="14340" name="Picture 5" descr="{{{název}}}">
            <a:hlinkClick r:id="rId2" tooltip="{{{název}}}"/>
            <a:extLst>
              <a:ext uri="{FF2B5EF4-FFF2-40B4-BE49-F238E27FC236}">
                <a16:creationId xmlns:a16="http://schemas.microsoft.com/office/drawing/2014/main" id="{5C94464C-CF0B-426A-A2DD-1F3574CA6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4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2" name="Straight Connector 3175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B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639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4" name="Rectangle 1639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>
            <a:hlinkClick r:id="rId2"/>
            <a:extLst>
              <a:ext uri="{FF2B5EF4-FFF2-40B4-BE49-F238E27FC236}">
                <a16:creationId xmlns:a16="http://schemas.microsoft.com/office/drawing/2014/main" id="{E892A7C6-F42D-4F8A-AC6D-0BD19F715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r="1" b="12228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1639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>
            <a:hlinkClick r:id="rId4"/>
            <a:extLst>
              <a:ext uri="{FF2B5EF4-FFF2-40B4-BE49-F238E27FC236}">
                <a16:creationId xmlns:a16="http://schemas.microsoft.com/office/drawing/2014/main" id="{1524DC54-55B8-4F14-B53D-DA78DE333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6" r="-1" b="3069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68EE4B0-41E2-4236-9271-F953EF15DDB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36104" y="526033"/>
            <a:ext cx="9266445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 VÁLKY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FE7736-8365-4EF3-B1D2-2C383CB21D52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07252" y="2192033"/>
            <a:ext cx="7591621" cy="37714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VÍTĚZSTVÍ FRANCIE</a:t>
            </a:r>
          </a:p>
          <a:p>
            <a:pPr>
              <a:defRPr/>
            </a:pPr>
            <a:r>
              <a:rPr lang="cs-CZ" dirty="0"/>
              <a:t>Angličané ztratili Paříž, Normandii a postupně další území, zůstalo jim pouze přístavní město Calais s okolím a Normanské ostrovy</a:t>
            </a:r>
          </a:p>
          <a:p>
            <a:pPr>
              <a:defRPr/>
            </a:pPr>
            <a:r>
              <a:rPr lang="cs-CZ" dirty="0"/>
              <a:t>30 let války růží mezi spojenci rodů </a:t>
            </a:r>
            <a:r>
              <a:rPr lang="cs-CZ" dirty="0" err="1"/>
              <a:t>Lancasterů</a:t>
            </a:r>
            <a:r>
              <a:rPr lang="cs-CZ" dirty="0"/>
              <a:t> a Yorků v Anglii po konci stoleté války</a:t>
            </a:r>
          </a:p>
          <a:p>
            <a:pPr>
              <a:defRPr/>
            </a:pPr>
            <a:r>
              <a:rPr lang="cs-CZ" dirty="0"/>
              <a:t>ukončil je Jindřich VII. Tudor</a:t>
            </a:r>
          </a:p>
          <a:p>
            <a:pPr>
              <a:defRPr/>
            </a:pPr>
            <a:r>
              <a:rPr lang="cs-CZ" dirty="0"/>
              <a:t>Francie se stala nejmocnější zemí v Evropě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</p:txBody>
      </p:sp>
      <p:pic>
        <p:nvPicPr>
          <p:cNvPr id="17412" name="Picture 5" descr="170px-Henry_Seven_England">
            <a:hlinkClick r:id="rId2"/>
            <a:extLst>
              <a:ext uri="{FF2B5EF4-FFF2-40B4-BE49-F238E27FC236}">
                <a16:creationId xmlns:a16="http://schemas.microsoft.com/office/drawing/2014/main" id="{A8950079-28B5-4D91-AB2F-CAC8CA593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877" y="3809207"/>
            <a:ext cx="1979612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4">
            <a:extLst>
              <a:ext uri="{FF2B5EF4-FFF2-40B4-BE49-F238E27FC236}">
                <a16:creationId xmlns:a16="http://schemas.microsoft.com/office/drawing/2014/main" id="{11B6C017-738C-4536-9A8C-09894263B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64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Yorkové </a:t>
            </a:r>
            <a:r>
              <a:rPr lang="cs-CZ" altLang="cs-CZ" sz="1000" b="1" dirty="0">
                <a:solidFill>
                  <a:srgbClr val="666699"/>
                </a:solidFill>
                <a:latin typeface="Arial" panose="020B0604020202020204" pitchFamily="34" charset="0"/>
              </a:rPr>
              <a:t>  </a:t>
            </a:r>
            <a:r>
              <a:rPr lang="cs-CZ" altLang="cs-CZ" sz="1700" b="1" dirty="0">
                <a:solidFill>
                  <a:srgbClr val="666699"/>
                </a:solidFill>
                <a:latin typeface="Arial" panose="020B0604020202020204" pitchFamily="34" charset="0"/>
              </a:rPr>
              <a:t> </a:t>
            </a:r>
            <a:r>
              <a:rPr lang="cs-CZ" altLang="cs-CZ" sz="1000" b="1" dirty="0">
                <a:solidFill>
                  <a:srgbClr val="666699"/>
                </a:solidFill>
                <a:latin typeface="Arial" panose="020B0604020202020204" pitchFamily="34" charset="0"/>
              </a:rPr>
              <a:t>       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endParaRPr lang="cs-CZ" altLang="cs-CZ" sz="1000" b="1" dirty="0">
              <a:solidFill>
                <a:srgbClr val="666699"/>
              </a:solidFill>
              <a:latin typeface="Arial" panose="020B0604020202020204" pitchFamily="34" charset="0"/>
            </a:endParaRPr>
          </a:p>
        </p:txBody>
      </p:sp>
      <p:pic>
        <p:nvPicPr>
          <p:cNvPr id="17414" name="Picture 15" descr="Yorkshire rose.svg">
            <a:hlinkClick r:id="rId4"/>
            <a:extLst>
              <a:ext uri="{FF2B5EF4-FFF2-40B4-BE49-F238E27FC236}">
                <a16:creationId xmlns:a16="http://schemas.microsoft.com/office/drawing/2014/main" id="{06F94ED5-5427-4380-A938-4131BC31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2413001"/>
            <a:ext cx="96996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6">
            <a:extLst>
              <a:ext uri="{FF2B5EF4-FFF2-40B4-BE49-F238E27FC236}">
                <a16:creationId xmlns:a16="http://schemas.microsoft.com/office/drawing/2014/main" id="{5A25210E-D13E-43AD-B9DF-83B6C7448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40668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latin typeface="Arial" panose="020B0604020202020204" pitchFamily="34" charset="0"/>
              </a:rPr>
              <a:t>Lancasterové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000" b="1" dirty="0">
                <a:solidFill>
                  <a:srgbClr val="666699"/>
                </a:solidFill>
                <a:latin typeface="Arial" panose="020B0604020202020204" pitchFamily="34" charset="0"/>
              </a:rPr>
              <a:t>         </a:t>
            </a:r>
            <a:r>
              <a:rPr lang="cs-CZ" altLang="cs-CZ" sz="1000" dirty="0">
                <a:latin typeface="Arial" panose="020B0604020202020204" pitchFamily="34" charset="0"/>
              </a:rPr>
              <a:t> </a:t>
            </a:r>
            <a:endParaRPr lang="cs-CZ" altLang="cs-CZ" sz="1000" b="1" dirty="0">
              <a:solidFill>
                <a:srgbClr val="666699"/>
              </a:solidFill>
              <a:latin typeface="Arial" panose="020B0604020202020204" pitchFamily="34" charset="0"/>
            </a:endParaRPr>
          </a:p>
        </p:txBody>
      </p:sp>
      <p:pic>
        <p:nvPicPr>
          <p:cNvPr id="17416" name="Picture 17" descr="Lancashire rose.svg">
            <a:hlinkClick r:id="rId6"/>
            <a:extLst>
              <a:ext uri="{FF2B5EF4-FFF2-40B4-BE49-F238E27FC236}">
                <a16:creationId xmlns:a16="http://schemas.microsoft.com/office/drawing/2014/main" id="{CC04B936-5985-43A7-915C-8671C9B1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36" y="723104"/>
            <a:ext cx="6461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444</Words>
  <Application>Microsoft Office PowerPoint</Application>
  <PresentationFormat>Širokoúhlá obrazovka</PresentationFormat>
  <Paragraphs>45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Boje mezi Anglií a Francií</vt:lpstr>
      <vt:lpstr>= STOLETÁ VÁLKA (1337 – 1453) </vt:lpstr>
      <vt:lpstr>PŘÍČINY:</vt:lpstr>
      <vt:lpstr>STOLETÁ VÁLKA (1337 – 1453) </vt:lpstr>
      <vt:lpstr>BITVA U KRESČAKU 26. 8. 1346</vt:lpstr>
      <vt:lpstr>JOHANKA (JANA) Z ARKU</vt:lpstr>
      <vt:lpstr>Prezentace aplikace PowerPoint</vt:lpstr>
      <vt:lpstr>ZÁVĚR VÁLKY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Boje mezi Anglií a Francií</dc:title>
  <dc:creator>Havlátová, Kateřina</dc:creator>
  <cp:lastModifiedBy>Havlátová, Kateřina</cp:lastModifiedBy>
  <cp:revision>1</cp:revision>
  <dcterms:created xsi:type="dcterms:W3CDTF">2023-01-02T07:30:42Z</dcterms:created>
  <dcterms:modified xsi:type="dcterms:W3CDTF">2023-01-02T10:00:22Z</dcterms:modified>
</cp:coreProperties>
</file>