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59" r:id="rId4"/>
    <p:sldId id="27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5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5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9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7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9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54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7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8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February 6,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9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February 6, 2025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52194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aktivita.etaktik.cz/ucebnice/272.1/#25,2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EDD3D6F-E778-4ED9-8102-7B8FDF632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D487F7-9050-4871-B351-34A72ADB2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-1"/>
            <a:ext cx="6096002" cy="6858000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90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98B597-0F5F-4D04-B4A1-6DD8720CB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2"/>
            <a:ext cx="6096000" cy="6858002"/>
          </a:xfrm>
          <a:prstGeom prst="rect">
            <a:avLst/>
          </a:prstGeom>
          <a:gradFill>
            <a:gsLst>
              <a:gs pos="31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lumMod val="75000"/>
                  <a:alpha val="75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3C27DD-EF6A-4C48-9669-C2970E71A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52401" y="609599"/>
            <a:ext cx="6858003" cy="5638801"/>
          </a:xfrm>
          <a:prstGeom prst="rect">
            <a:avLst/>
          </a:prstGeom>
          <a:gradFill>
            <a:gsLst>
              <a:gs pos="0">
                <a:schemeClr val="accent6">
                  <a:alpha val="0"/>
                </a:schemeClr>
              </a:gs>
              <a:gs pos="72000">
                <a:schemeClr val="accent2">
                  <a:alpha val="46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5A1AA86-B7E6-4C02-AA34-F1A25CD4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" y="2490715"/>
            <a:ext cx="6096003" cy="4367283"/>
          </a:xfrm>
          <a:prstGeom prst="rect">
            <a:avLst/>
          </a:prstGeom>
          <a:gradFill>
            <a:gsLst>
              <a:gs pos="0">
                <a:schemeClr val="accent6">
                  <a:alpha val="0"/>
                </a:schemeClr>
              </a:gs>
              <a:gs pos="72000">
                <a:schemeClr val="accent5">
                  <a:alpha val="1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6C3B9CB-4E48-4726-B7B9-9E02F71B1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137312">
            <a:off x="565239" y="1211422"/>
            <a:ext cx="4640488" cy="4640488"/>
          </a:xfrm>
          <a:prstGeom prst="ellipse">
            <a:avLst/>
          </a:prstGeom>
          <a:gradFill>
            <a:gsLst>
              <a:gs pos="53000">
                <a:schemeClr val="accent6">
                  <a:alpha val="3000"/>
                </a:schemeClr>
              </a:gs>
              <a:gs pos="100000">
                <a:schemeClr val="accent6">
                  <a:lumMod val="40000"/>
                  <a:lumOff val="60000"/>
                  <a:alpha val="1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13559A-AC9D-4DFA-9477-0B2A31CEC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398" y="2922491"/>
            <a:ext cx="4739343" cy="3254790"/>
          </a:xfrm>
        </p:spPr>
        <p:txBody>
          <a:bodyPr anchor="t">
            <a:normAutofit/>
          </a:bodyPr>
          <a:lstStyle/>
          <a:p>
            <a:pPr algn="r"/>
            <a:r>
              <a:rPr lang="cs-CZ" sz="3600">
                <a:solidFill>
                  <a:schemeClr val="bg1"/>
                </a:solidFill>
              </a:rPr>
              <a:t>DRUHY VĚT PODLE POSTOJE MLUVČÍHO</a:t>
            </a:r>
          </a:p>
        </p:txBody>
      </p:sp>
      <p:pic>
        <p:nvPicPr>
          <p:cNvPr id="4" name="Picture 3" descr="Mozaika barevných geometrických obrazců">
            <a:extLst>
              <a:ext uri="{FF2B5EF4-FFF2-40B4-BE49-F238E27FC236}">
                <a16:creationId xmlns:a16="http://schemas.microsoft.com/office/drawing/2014/main" id="{05FF18F9-8786-EA23-FD36-9AB8D21A18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0" r="35887" b="1"/>
          <a:stretch/>
        </p:blipFill>
        <p:spPr>
          <a:xfrm>
            <a:off x="6553199" y="457200"/>
            <a:ext cx="518160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9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>
            <a:extLst>
              <a:ext uri="{FF2B5EF4-FFF2-40B4-BE49-F238E27FC236}">
                <a16:creationId xmlns:a16="http://schemas.microsoft.com/office/drawing/2014/main" id="{F27A59EA-9FCC-4477-AE9A-7698296EF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649289"/>
            <a:ext cx="8820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Vytvořte pět vět oznamovacích</a:t>
            </a: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DD685A20-1982-44E5-9449-40030178E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501776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9223" name="AutoShape 7">
            <a:extLst>
              <a:ext uri="{FF2B5EF4-FFF2-40B4-BE49-F238E27FC236}">
                <a16:creationId xmlns:a16="http://schemas.microsoft.com/office/drawing/2014/main" id="{FBA88E03-1EE2-4951-97C4-2F760DB3A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568" y="2493963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481E0952-A751-40DF-B858-E626E6763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742" y="3399596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EAD24794-CDBE-4767-871B-9B8214E5D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568" y="4508501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93DB23E9-EB4E-4F39-88AA-EAE8D3B53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5418465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C54FCC59-0703-4199-A9C0-DDE021A25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8313" y="277814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FFC000"/>
                </a:solidFill>
              </a:rPr>
              <a:t>Věty přací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5C803179-BE76-456E-A7AB-84B482088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98651"/>
            <a:ext cx="8229600" cy="4530725"/>
          </a:xfrm>
        </p:spPr>
        <p:txBody>
          <a:bodyPr/>
          <a:lstStyle/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  <a:cs typeface="Arial" pitchFamily="34" charset="0"/>
              </a:rPr>
              <a:t>vyjadřují </a:t>
            </a:r>
            <a:r>
              <a:rPr lang="cs-CZ" sz="2800" b="1" dirty="0">
                <a:latin typeface="+mj-lt"/>
                <a:cs typeface="Arial" pitchFamily="34" charset="0"/>
              </a:rPr>
              <a:t>přání</a:t>
            </a:r>
            <a:r>
              <a:rPr lang="cs-CZ" sz="2800" dirty="0">
                <a:latin typeface="+mj-lt"/>
                <a:cs typeface="Arial" pitchFamily="34" charset="0"/>
              </a:rPr>
              <a:t> mluvčího, aby se něco stalo či aby bylo něco jinak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  <a:cs typeface="Arial" pitchFamily="34" charset="0"/>
              </a:rPr>
              <a:t>bývají uvozeny částicemi </a:t>
            </a:r>
            <a:r>
              <a:rPr lang="cs-CZ" sz="2800" i="1" dirty="0">
                <a:latin typeface="+mj-lt"/>
                <a:cs typeface="Arial" pitchFamily="34" charset="0"/>
              </a:rPr>
              <a:t>ať, kéž, nechť, kdyby, aby</a:t>
            </a:r>
            <a:endParaRPr lang="cs-CZ" sz="2800" dirty="0">
              <a:latin typeface="+mj-lt"/>
              <a:cs typeface="Arial" pitchFamily="34" charset="0"/>
            </a:endParaRP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  <a:cs typeface="Arial" pitchFamily="34" charset="0"/>
              </a:rPr>
              <a:t>píše se za nimi vykřičník, někdy i tečka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>
            <a:extLst>
              <a:ext uri="{FF2B5EF4-FFF2-40B4-BE49-F238E27FC236}">
                <a16:creationId xmlns:a16="http://schemas.microsoft.com/office/drawing/2014/main" id="{03367CF2-A431-45BF-8252-9ED5C0E12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571501"/>
            <a:ext cx="9494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Vytvořte věty přací s použitím částic: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4694FBDA-342A-4FD4-9EC7-8D11FB6EA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1916113"/>
            <a:ext cx="1511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AŤ</a:t>
            </a: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22ABD531-3D14-4630-A6A5-C59598D03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422116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KÉŽ</a:t>
            </a: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B7987CB5-78D1-499C-BDF5-5119B1FB4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2420938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NECHŤ</a:t>
            </a: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309BFC29-659B-4F70-A0C2-E05D77957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486886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KDYBY</a:t>
            </a: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2EA74A83-1012-4E16-A46A-84D74D542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3068638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ABY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1" grpId="0"/>
      <p:bldP spid="11272" grpId="0"/>
      <p:bldP spid="11273" grpId="0"/>
      <p:bldP spid="11274" grpId="0"/>
      <p:bldP spid="112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027560C-6EEC-44FC-98EF-3CEAA04C2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31801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FFC000"/>
                </a:solidFill>
              </a:rPr>
              <a:t>Věty tázací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B286B98C-C645-4BC5-BDF2-55875FB58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2552700"/>
            <a:ext cx="2305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ZJIŠŤOVACÍ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CEFCBFBF-5A0E-4807-A4AF-2986729A2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673" y="2584142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DOPLŇOVACÍ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4F3BEE4B-FA32-479A-B8BB-3E0B7EABB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3284122"/>
            <a:ext cx="38163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cs-CZ" sz="2400" b="1" dirty="0">
                <a:latin typeface="Arial" charset="0"/>
              </a:rPr>
              <a:t>zjišťujeme</a:t>
            </a:r>
            <a:r>
              <a:rPr lang="cs-CZ" sz="2400" dirty="0">
                <a:latin typeface="Arial" charset="0"/>
              </a:rPr>
              <a:t>, zda obsah </a:t>
            </a:r>
            <a:br>
              <a:rPr lang="cs-CZ" sz="2400" dirty="0">
                <a:latin typeface="Arial" charset="0"/>
              </a:rPr>
            </a:br>
            <a:r>
              <a:rPr lang="cs-CZ" sz="2400" dirty="0">
                <a:latin typeface="Arial" charset="0"/>
              </a:rPr>
              <a:t>    věty platí, či nikoli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§"/>
              <a:defRPr/>
            </a:pPr>
            <a:r>
              <a:rPr lang="cs-CZ" sz="2400" dirty="0">
                <a:latin typeface="Arial" charset="0"/>
              </a:rPr>
              <a:t>  odpovídá se na ně </a:t>
            </a:r>
            <a:br>
              <a:rPr lang="cs-CZ" sz="2400" dirty="0">
                <a:latin typeface="Arial" charset="0"/>
              </a:rPr>
            </a:br>
            <a:r>
              <a:rPr lang="cs-CZ" sz="2400" dirty="0">
                <a:latin typeface="Arial" charset="0"/>
              </a:rPr>
              <a:t>    ano/ne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§"/>
              <a:defRPr/>
            </a:pPr>
            <a:r>
              <a:rPr lang="cs-CZ" sz="2400" dirty="0">
                <a:latin typeface="Arial" charset="0"/>
              </a:rPr>
              <a:t>  mají stoupavou intonaci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51851882-0724-44A8-A97B-8411F9A1E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1598" y="3141664"/>
            <a:ext cx="39274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cs-CZ" sz="2400" dirty="0">
                <a:latin typeface="Arial" charset="0"/>
              </a:rPr>
              <a:t>chceme od druhého, </a:t>
            </a:r>
            <a:br>
              <a:rPr lang="cs-CZ" sz="2400" dirty="0">
                <a:latin typeface="Arial" charset="0"/>
              </a:rPr>
            </a:br>
            <a:r>
              <a:rPr lang="cs-CZ" sz="2400" dirty="0">
                <a:latin typeface="Arial" charset="0"/>
              </a:rPr>
              <a:t>    aby </a:t>
            </a:r>
            <a:r>
              <a:rPr lang="cs-CZ" sz="2400" b="1" dirty="0">
                <a:latin typeface="Arial" charset="0"/>
              </a:rPr>
              <a:t>doplnil</a:t>
            </a:r>
            <a:r>
              <a:rPr lang="cs-CZ" sz="2400" dirty="0">
                <a:latin typeface="Arial" charset="0"/>
              </a:rPr>
              <a:t> informaci, </a:t>
            </a:r>
            <a:br>
              <a:rPr lang="cs-CZ" sz="2400" dirty="0">
                <a:latin typeface="Arial" charset="0"/>
              </a:rPr>
            </a:br>
            <a:r>
              <a:rPr lang="cs-CZ" sz="2400" dirty="0">
                <a:latin typeface="Arial" charset="0"/>
              </a:rPr>
              <a:t>    na kterou se ptáme</a:t>
            </a:r>
          </a:p>
          <a:p>
            <a:pPr>
              <a:buClr>
                <a:schemeClr val="accent3">
                  <a:lumMod val="20000"/>
                  <a:lumOff val="80000"/>
                </a:schemeClr>
              </a:buClr>
              <a:buFont typeface="Wingdings" pitchFamily="2" charset="2"/>
              <a:buChar char="§"/>
              <a:defRPr/>
            </a:pPr>
            <a:r>
              <a:rPr lang="cs-CZ" sz="2400" dirty="0">
                <a:latin typeface="Arial" charset="0"/>
              </a:rPr>
              <a:t>  mají stoupavě-klesavou </a:t>
            </a:r>
            <a:br>
              <a:rPr lang="cs-CZ" sz="2400" dirty="0">
                <a:latin typeface="Arial" charset="0"/>
              </a:rPr>
            </a:br>
            <a:r>
              <a:rPr lang="cs-CZ" sz="2400" dirty="0">
                <a:latin typeface="Arial" charset="0"/>
              </a:rPr>
              <a:t>    intonaci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7" grpId="0"/>
      <p:bldP spid="13318" grpId="0"/>
      <p:bldP spid="13319" grpId="0"/>
      <p:bldP spid="133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>
            <a:extLst>
              <a:ext uri="{FF2B5EF4-FFF2-40B4-BE49-F238E27FC236}">
                <a16:creationId xmlns:a16="http://schemas.microsoft.com/office/drawing/2014/main" id="{8C576AF9-91C5-4842-A970-6BA91910B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642938"/>
            <a:ext cx="89630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Uveďte příklady 3 vět tázacích zjišťovacích </a:t>
            </a:r>
            <a:b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 3 vět tázacích doplňovacích:</a:t>
            </a:r>
          </a:p>
        </p:txBody>
      </p:sp>
      <p:sp>
        <p:nvSpPr>
          <p:cNvPr id="17413" name="AutoShape 5">
            <a:extLst>
              <a:ext uri="{FF2B5EF4-FFF2-40B4-BE49-F238E27FC236}">
                <a16:creationId xmlns:a16="http://schemas.microsoft.com/office/drawing/2014/main" id="{900B9AED-5CEE-4859-8FD0-6C269712F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2786064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39FC6479-4F03-4839-8F73-FE0C86861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3929064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B66B5F91-EAAB-41FA-B08B-E69B26CEC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8" y="5065714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7416" name="AutoShape 8">
            <a:extLst>
              <a:ext uri="{FF2B5EF4-FFF2-40B4-BE49-F238E27FC236}">
                <a16:creationId xmlns:a16="http://schemas.microsoft.com/office/drawing/2014/main" id="{2CE84B09-5E9D-4661-B614-6C2BC9D8E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5137151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7417" name="AutoShape 9">
            <a:extLst>
              <a:ext uri="{FF2B5EF4-FFF2-40B4-BE49-F238E27FC236}">
                <a16:creationId xmlns:a16="http://schemas.microsoft.com/office/drawing/2014/main" id="{37269C27-F3F1-4AED-AEAE-4C8FDF25B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4005264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17418" name="AutoShape 10">
            <a:extLst>
              <a:ext uri="{FF2B5EF4-FFF2-40B4-BE49-F238E27FC236}">
                <a16:creationId xmlns:a16="http://schemas.microsoft.com/office/drawing/2014/main" id="{94932514-1D44-4A3B-A874-3FE4D2923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2857501"/>
            <a:ext cx="863600" cy="720725"/>
          </a:xfrm>
          <a:prstGeom prst="star5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23AB6E3-440F-4F60-B042-86A72983B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7212" y="147458"/>
            <a:ext cx="10241280" cy="123444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FFC000"/>
                </a:solidFill>
              </a:rPr>
              <a:t>Věty rozkazovací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BD9B68A-C166-4DB4-AECC-6F5246655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98639"/>
            <a:ext cx="8229600" cy="3844925"/>
          </a:xfrm>
        </p:spPr>
        <p:txBody>
          <a:bodyPr/>
          <a:lstStyle/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mluvčí někomu něco přikazuje, </a:t>
            </a:r>
            <a:r>
              <a:rPr lang="cs-CZ" sz="2800" b="1" dirty="0">
                <a:latin typeface="+mj-lt"/>
              </a:rPr>
              <a:t>rozkazuje</a:t>
            </a:r>
            <a:r>
              <a:rPr lang="cs-CZ" sz="2800" dirty="0">
                <a:latin typeface="+mj-lt"/>
              </a:rPr>
              <a:t>,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k něčemu vybízí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mají klesavou intonaci, ale jde-li o důrazný příkaz, bývají ukončeny vykřičníkem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slovesný přísudek je většinou ve tvaru rozkazovacího způsobu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8BE0DEC1-01AA-41AE-9361-161E5BEB6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008" y="5643564"/>
            <a:ext cx="5183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Vytvořte rozkazovací větu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D4BBC21-475D-43BB-BCD8-FA7608A00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71746"/>
            <a:ext cx="10241280" cy="123444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FFC000"/>
                </a:solidFill>
              </a:rPr>
              <a:t>Věty zvolací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365AB82-CAFF-4725-9D7C-6684B90EF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00226"/>
            <a:ext cx="8229600" cy="3629025"/>
          </a:xfrm>
        </p:spPr>
        <p:txBody>
          <a:bodyPr/>
          <a:lstStyle/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všechny výše popsané druhy vět lze pronést </a:t>
            </a:r>
            <a:br>
              <a:rPr lang="cs-CZ" sz="2800" dirty="0">
                <a:latin typeface="+mj-lt"/>
              </a:rPr>
            </a:br>
            <a:r>
              <a:rPr lang="cs-CZ" sz="2800" dirty="0">
                <a:latin typeface="+mj-lt"/>
              </a:rPr>
              <a:t>s </a:t>
            </a:r>
            <a:r>
              <a:rPr lang="cs-CZ" sz="2800" b="1" dirty="0">
                <a:latin typeface="+mj-lt"/>
              </a:rPr>
              <a:t>velkým důrazem a citovým zabarvením </a:t>
            </a:r>
            <a:r>
              <a:rPr lang="cs-CZ" sz="2800" dirty="0">
                <a:latin typeface="+mj-lt"/>
              </a:rPr>
              <a:t>– pak se nazývají větami zvolacími, v psaném textu se označují vykřičníkem.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7">
            <a:extLst>
              <a:ext uri="{FF2B5EF4-FFF2-40B4-BE49-F238E27FC236}">
                <a16:creationId xmlns:a16="http://schemas.microsoft.com/office/drawing/2014/main" id="{71FD5070-C09C-4452-B51E-8D15FCE3B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863" y="1928813"/>
            <a:ext cx="27352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2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tázací zjišťovací</a:t>
            </a:r>
          </a:p>
        </p:txBody>
      </p:sp>
      <p:sp>
        <p:nvSpPr>
          <p:cNvPr id="14342" name="Text Box 9">
            <a:extLst>
              <a:ext uri="{FF2B5EF4-FFF2-40B4-BE49-F238E27FC236}">
                <a16:creationId xmlns:a16="http://schemas.microsoft.com/office/drawing/2014/main" id="{28840DBC-8A20-41BD-9272-78C8EF491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1" y="2784476"/>
            <a:ext cx="11525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2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přací</a:t>
            </a:r>
          </a:p>
        </p:txBody>
      </p:sp>
      <p:sp>
        <p:nvSpPr>
          <p:cNvPr id="14344" name="Text Box 11">
            <a:extLst>
              <a:ext uri="{FF2B5EF4-FFF2-40B4-BE49-F238E27FC236}">
                <a16:creationId xmlns:a16="http://schemas.microsoft.com/office/drawing/2014/main" id="{3015E0B8-988D-44FB-9725-ADE0F5C8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1" y="3571876"/>
            <a:ext cx="201771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2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rozkazovací</a:t>
            </a:r>
          </a:p>
        </p:txBody>
      </p:sp>
      <p:sp>
        <p:nvSpPr>
          <p:cNvPr id="14346" name="Text Box 13">
            <a:extLst>
              <a:ext uri="{FF2B5EF4-FFF2-40B4-BE49-F238E27FC236}">
                <a16:creationId xmlns:a16="http://schemas.microsoft.com/office/drawing/2014/main" id="{CCD143FA-1FE4-43E8-BEB2-08FA0DB57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0" y="4427538"/>
            <a:ext cx="19446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2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oznamovací</a:t>
            </a:r>
          </a:p>
        </p:txBody>
      </p:sp>
      <p:sp>
        <p:nvSpPr>
          <p:cNvPr id="14348" name="Text Box 15">
            <a:extLst>
              <a:ext uri="{FF2B5EF4-FFF2-40B4-BE49-F238E27FC236}">
                <a16:creationId xmlns:a16="http://schemas.microsoft.com/office/drawing/2014/main" id="{1ED22E92-F730-4AD9-9A6D-77B613AC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714" y="5284788"/>
            <a:ext cx="28082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2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tázací doplňovací</a:t>
            </a:r>
          </a:p>
        </p:txBody>
      </p: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5753603F-1882-4B11-BFF4-3F0FD0E0C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9889" y="2000251"/>
            <a:ext cx="2447925" cy="360363"/>
          </a:xfrm>
          <a:prstGeom prst="rect">
            <a:avLst/>
          </a:prstGeom>
          <a:solidFill>
            <a:srgbClr val="FFC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52" name="Rectangle 20">
            <a:extLst>
              <a:ext uri="{FF2B5EF4-FFF2-40B4-BE49-F238E27FC236}">
                <a16:creationId xmlns:a16="http://schemas.microsoft.com/office/drawing/2014/main" id="{76DEF22C-8E2B-4411-A088-B70AA6444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9" y="2857500"/>
            <a:ext cx="1006475" cy="357188"/>
          </a:xfrm>
          <a:prstGeom prst="rect">
            <a:avLst/>
          </a:prstGeom>
          <a:solidFill>
            <a:srgbClr val="FFC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53" name="Rectangle 21">
            <a:extLst>
              <a:ext uri="{FF2B5EF4-FFF2-40B4-BE49-F238E27FC236}">
                <a16:creationId xmlns:a16="http://schemas.microsoft.com/office/drawing/2014/main" id="{4FDD67FD-75A6-41AE-B72A-9664FF287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9" y="3571876"/>
            <a:ext cx="1944687" cy="360363"/>
          </a:xfrm>
          <a:prstGeom prst="rect">
            <a:avLst/>
          </a:prstGeom>
          <a:solidFill>
            <a:srgbClr val="FFC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54" name="Rectangle 22">
            <a:extLst>
              <a:ext uri="{FF2B5EF4-FFF2-40B4-BE49-F238E27FC236}">
                <a16:creationId xmlns:a16="http://schemas.microsoft.com/office/drawing/2014/main" id="{5916BA93-D429-44CF-BC96-F548E6E69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9" y="4429126"/>
            <a:ext cx="1800225" cy="358775"/>
          </a:xfrm>
          <a:prstGeom prst="rect">
            <a:avLst/>
          </a:prstGeom>
          <a:solidFill>
            <a:srgbClr val="FFC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455" name="Rectangle 23">
            <a:extLst>
              <a:ext uri="{FF2B5EF4-FFF2-40B4-BE49-F238E27FC236}">
                <a16:creationId xmlns:a16="http://schemas.microsoft.com/office/drawing/2014/main" id="{EE51DE6C-36D3-488F-B844-2FDFE6715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9" y="5354638"/>
            <a:ext cx="2592387" cy="360362"/>
          </a:xfrm>
          <a:prstGeom prst="rect">
            <a:avLst/>
          </a:prstGeom>
          <a:solidFill>
            <a:srgbClr val="FFC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C1553AA-E5FE-41F0-9764-250EDD8EEA3B}"/>
              </a:ext>
            </a:extLst>
          </p:cNvPr>
          <p:cNvSpPr txBox="1"/>
          <p:nvPr/>
        </p:nvSpPr>
        <p:spPr>
          <a:xfrm>
            <a:off x="3049589" y="425451"/>
            <a:ext cx="517641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Urči větu podle její funkce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114E6FB-3075-460D-9451-45B7EB4A0A5A}"/>
              </a:ext>
            </a:extLst>
          </p:cNvPr>
          <p:cNvSpPr txBox="1"/>
          <p:nvPr/>
        </p:nvSpPr>
        <p:spPr>
          <a:xfrm>
            <a:off x="1952626" y="1928814"/>
            <a:ext cx="193514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j-lt"/>
              </a:rPr>
              <a:t>Máš dnes čas?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EC97A49-C7ED-4BA4-8008-E7A372E75EB0}"/>
              </a:ext>
            </a:extLst>
          </p:cNvPr>
          <p:cNvSpPr txBox="1"/>
          <p:nvPr/>
        </p:nvSpPr>
        <p:spPr>
          <a:xfrm>
            <a:off x="1952626" y="2752726"/>
            <a:ext cx="314278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j-lt"/>
              </a:rPr>
              <a:t>Kéž by dnes bylo hezky.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6499938-897A-47E8-891E-F220C942F058}"/>
              </a:ext>
            </a:extLst>
          </p:cNvPr>
          <p:cNvSpPr txBox="1"/>
          <p:nvPr/>
        </p:nvSpPr>
        <p:spPr>
          <a:xfrm>
            <a:off x="1952625" y="3571876"/>
            <a:ext cx="312290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j-lt"/>
              </a:rPr>
              <a:t>Nekrmte zde ta zvířata!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AC4CEA1-AD39-4C09-B15A-A440BED0878D}"/>
              </a:ext>
            </a:extLst>
          </p:cNvPr>
          <p:cNvSpPr txBox="1"/>
          <p:nvPr/>
        </p:nvSpPr>
        <p:spPr>
          <a:xfrm>
            <a:off x="1979613" y="4395789"/>
            <a:ext cx="411997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j-lt"/>
              </a:rPr>
              <a:t>Mnoho lidí má strach z pavouků.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FA988D9A-3E50-4BF4-8F6D-5CF43CD41E80}"/>
              </a:ext>
            </a:extLst>
          </p:cNvPr>
          <p:cNvSpPr txBox="1"/>
          <p:nvPr/>
        </p:nvSpPr>
        <p:spPr>
          <a:xfrm>
            <a:off x="2024063" y="5253039"/>
            <a:ext cx="269355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2400" dirty="0">
                <a:latin typeface="+mj-lt"/>
              </a:rPr>
              <a:t>V kolik dnes přijdeš?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8" grpId="0" animBg="1"/>
      <p:bldP spid="18452" grpId="0" animBg="1"/>
      <p:bldP spid="18453" grpId="0" animBg="1"/>
      <p:bldP spid="18454" grpId="0" animBg="1"/>
      <p:bldP spid="184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0076D-E6F2-41C5-8B8B-C8F1048FF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Hravá čeština9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D354D-D517-4B20-9977-332216F75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Hravá čeština 9 NOVÁ ~ TAKTIK interaktivita (etaktik.cz)</a:t>
            </a:r>
            <a:endParaRPr lang="cs-CZ" dirty="0"/>
          </a:p>
          <a:p>
            <a:r>
              <a:rPr lang="cs-CZ" dirty="0"/>
              <a:t>str. 24/1,2,3</a:t>
            </a:r>
          </a:p>
        </p:txBody>
      </p:sp>
    </p:spTree>
    <p:extLst>
      <p:ext uri="{BB962C8B-B14F-4D97-AF65-F5344CB8AC3E}">
        <p14:creationId xmlns:p14="http://schemas.microsoft.com/office/powerpoint/2010/main" val="574052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AF777EB-B54A-486D-A6D6-79DBC363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C21ED4-A03B-4AF2-96B7-BFB1A1F1A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 HODNOCENÍ DNES POUŽIJ BAREVNÉ KARTIČKY. </a:t>
            </a:r>
          </a:p>
        </p:txBody>
      </p:sp>
    </p:spTree>
    <p:extLst>
      <p:ext uri="{BB962C8B-B14F-4D97-AF65-F5344CB8AC3E}">
        <p14:creationId xmlns:p14="http://schemas.microsoft.com/office/powerpoint/2010/main" val="160999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68320-38AF-4B06-B98C-2F2BB86C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druhy – opakování</a:t>
            </a:r>
            <a:br>
              <a:rPr lang="cs-CZ" dirty="0"/>
            </a:br>
            <a:r>
              <a:rPr lang="cs-CZ" dirty="0"/>
              <a:t>práce ve dvojici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351B02-A732-46B3-B050-7866473BB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Použij následující slova ve větách, urči slovní druhy. </a:t>
            </a:r>
          </a:p>
          <a:p>
            <a:r>
              <a:rPr lang="cs-CZ" dirty="0"/>
              <a:t>a) běžec, běžcovo, běžet, běžící, běžky </a:t>
            </a:r>
          </a:p>
          <a:p>
            <a:r>
              <a:rPr lang="cs-CZ" dirty="0"/>
              <a:t>b) koleno, kolenatý, kolínko, kolenní </a:t>
            </a:r>
          </a:p>
          <a:p>
            <a:r>
              <a:rPr lang="cs-CZ" dirty="0"/>
              <a:t>c) student, studovat, studující, studentův </a:t>
            </a:r>
          </a:p>
          <a:p>
            <a:r>
              <a:rPr lang="cs-CZ" dirty="0"/>
              <a:t>d) mycí, myjící, myčka, mýt se</a:t>
            </a:r>
          </a:p>
        </p:txBody>
      </p:sp>
    </p:spTree>
    <p:extLst>
      <p:ext uri="{BB962C8B-B14F-4D97-AF65-F5344CB8AC3E}">
        <p14:creationId xmlns:p14="http://schemas.microsoft.com/office/powerpoint/2010/main" val="107229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A9E43-CF05-4780-9DAC-0D932D09C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545000"/>
          </a:xfrm>
        </p:spPr>
        <p:txBody>
          <a:bodyPr>
            <a:normAutofit fontScale="90000"/>
          </a:bodyPr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246BA0-620C-4EEB-8CA0-9C9AA325F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1340528"/>
            <a:ext cx="10241280" cy="4648792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a)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běžec – podstatné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běžcovo – přídavné jméno přivlastňovací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běžet – sloveso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běžící – přídavné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běžky – podstatné jméno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b)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koleno – podstatné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kolenatý – přídavné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kolínko – podstatné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kolenní – přídavné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c)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student – podstatné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studovat – sloveso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studující – přídavné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studentův – přídavné jméno přivlastňovací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d)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mycí – přídavné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myjící – přídavné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myčka – podstatné jméno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mýt se – sloveso</a:t>
            </a:r>
          </a:p>
        </p:txBody>
      </p:sp>
    </p:spTree>
    <p:extLst>
      <p:ext uri="{BB962C8B-B14F-4D97-AF65-F5344CB8AC3E}">
        <p14:creationId xmlns:p14="http://schemas.microsoft.com/office/powerpoint/2010/main" val="389462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BA6B04-6D70-12FF-8B5D-F7D7AEE67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3200" spc="750">
                <a:solidFill>
                  <a:schemeClr val="bg1"/>
                </a:solidFill>
              </a:rPr>
              <a:t>TEST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5992F492-4D6E-1B5F-34EE-B06121ED7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5131" y="457200"/>
            <a:ext cx="5951114" cy="595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2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BE7293C-826E-4D7A-9352-EFEE4EFEDC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8213" y="620713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cs-CZ" sz="6300" dirty="0">
                <a:solidFill>
                  <a:srgbClr val="FFC000"/>
                </a:solidFill>
              </a:rPr>
              <a:t>Druhy vět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D0988F9-EC83-4982-8BB0-DEC0405C01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00375" y="25654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4400" b="1" dirty="0"/>
              <a:t>podle postoje mluvčího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BE7293C-826E-4D7A-9352-EFEE4EFEDC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8213" y="620713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cs-CZ" sz="6300" dirty="0">
                <a:solidFill>
                  <a:srgbClr val="FFC000"/>
                </a:solidFill>
              </a:rPr>
              <a:t>Druhy vět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D0988F9-EC83-4982-8BB0-DEC0405C01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00375" y="25654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4400" b="1" dirty="0"/>
              <a:t>podle postoje mluvčího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EB650B80-EE2E-422E-825D-89E62A1D8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3716338"/>
            <a:ext cx="295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něco přikazovat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AE0954D3-7FA9-4000-9842-6C6E0988A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2852738"/>
            <a:ext cx="2305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něco tvrdit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FC017911-7644-465B-A029-FDE79952B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2492375"/>
            <a:ext cx="2303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Můžeme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FE420DDD-8B7F-49B2-BA28-D601E76D2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4724401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na něco se ptát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FD7B4E81-2B97-477E-8FDA-E2E2A3377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4" y="3573463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něco si přát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31B49358-E5BF-4E46-AAC2-86A66DF61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1" y="4724401"/>
            <a:ext cx="2303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něco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zvolat</a:t>
            </a:r>
          </a:p>
        </p:txBody>
      </p:sp>
      <p:sp>
        <p:nvSpPr>
          <p:cNvPr id="3083" name="AutoShap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4042753-C59E-4141-B577-3D94EEFF1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1" y="1708150"/>
            <a:ext cx="1152525" cy="863600"/>
          </a:xfrm>
          <a:prstGeom prst="actionButtonHelp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9C903F5-AF0B-4F3A-87FE-D3BBC5FE4155}"/>
              </a:ext>
            </a:extLst>
          </p:cNvPr>
          <p:cNvSpPr txBox="1"/>
          <p:nvPr/>
        </p:nvSpPr>
        <p:spPr>
          <a:xfrm>
            <a:off x="2966284" y="176214"/>
            <a:ext cx="6032421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Jakým způsobem můžeme </a:t>
            </a:r>
            <a:br>
              <a:rPr lang="cs-CZ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používat věty?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8" grpId="0"/>
      <p:bldP spid="3079" grpId="0"/>
      <p:bldP spid="3080" grpId="0"/>
      <p:bldP spid="3081" grpId="0"/>
      <p:bldP spid="3082" grpId="0"/>
      <p:bldP spid="30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>
            <a:extLst>
              <a:ext uri="{FF2B5EF4-FFF2-40B4-BE49-F238E27FC236}">
                <a16:creationId xmlns:a16="http://schemas.microsoft.com/office/drawing/2014/main" id="{720AF7D6-56EA-44E8-B3D2-B0900A36A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989139"/>
            <a:ext cx="324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OZNAMOVACÍ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5195BE5F-32FF-4891-8923-21909CA67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2924175"/>
            <a:ext cx="215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PŘACÍ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09166329-7528-4D4D-97CA-76C209B19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3933825"/>
            <a:ext cx="2160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TÁZACÍ</a:t>
            </a: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5F06149D-C49B-4A64-9336-2E9B85594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2014" y="4797425"/>
            <a:ext cx="3455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ROZKAZOVACÍ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56C7B97-A1E9-4247-BF67-F6BFB759990D}"/>
              </a:ext>
            </a:extLst>
          </p:cNvPr>
          <p:cNvSpPr txBox="1"/>
          <p:nvPr/>
        </p:nvSpPr>
        <p:spPr>
          <a:xfrm>
            <a:off x="2483885" y="442914"/>
            <a:ext cx="6903557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cs-CZ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Jak dělíme věty podle toho, k jaké </a:t>
            </a:r>
            <a:br>
              <a:rPr lang="cs-CZ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cs-CZ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funkci jsou užity?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  <p:bldP spid="41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98B8873C-FFE5-4619-B1E5-530A78F5F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8233" y="325011"/>
            <a:ext cx="10241280" cy="123444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FFC000"/>
                </a:solidFill>
              </a:rPr>
              <a:t>Věty oznamovací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F7CCB8D-3722-4404-985F-27A3F44EB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57376"/>
            <a:ext cx="8229600" cy="4530725"/>
          </a:xfrm>
        </p:spPr>
        <p:txBody>
          <a:bodyPr/>
          <a:lstStyle/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tvrdíme jimi nějakou skutečnost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sdělujeme, oznamujeme nějakou informaci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mají klesavou melodii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jsou ukončeny tečkou</a:t>
            </a:r>
          </a:p>
          <a:p>
            <a:pPr eaLnBrk="1" hangingPunct="1">
              <a:buClr>
                <a:schemeClr val="accent3">
                  <a:lumMod val="20000"/>
                  <a:lumOff val="8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latin typeface="+mj-lt"/>
              </a:rPr>
              <a:t>slovesný přísudek je ve tvaru způsobu oznamovacího nebo podmiňovacího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 build="p"/>
    </p:bldLst>
  </p:timing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465</Words>
  <Application>Microsoft Office PowerPoint</Application>
  <PresentationFormat>Širokoúhlá obrazovka</PresentationFormat>
  <Paragraphs>97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Tw Cen MT</vt:lpstr>
      <vt:lpstr>Wingdings</vt:lpstr>
      <vt:lpstr>GradientRiseVTI</vt:lpstr>
      <vt:lpstr>DRUHY VĚT PODLE POSTOJE MLUVČÍHO</vt:lpstr>
      <vt:lpstr>Slovní druhy – opakování práce ve dvojici</vt:lpstr>
      <vt:lpstr>řešení</vt:lpstr>
      <vt:lpstr>TEST</vt:lpstr>
      <vt:lpstr>Druhy vět</vt:lpstr>
      <vt:lpstr>Druhy vět</vt:lpstr>
      <vt:lpstr>Prezentace aplikace PowerPoint</vt:lpstr>
      <vt:lpstr>Prezentace aplikace PowerPoint</vt:lpstr>
      <vt:lpstr>Věty oznamovací</vt:lpstr>
      <vt:lpstr>Prezentace aplikace PowerPoint</vt:lpstr>
      <vt:lpstr>Věty přací</vt:lpstr>
      <vt:lpstr>Prezentace aplikace PowerPoint</vt:lpstr>
      <vt:lpstr>Věty tázací</vt:lpstr>
      <vt:lpstr>Prezentace aplikace PowerPoint</vt:lpstr>
      <vt:lpstr>Věty rozkazovací</vt:lpstr>
      <vt:lpstr>Věty zvolací</vt:lpstr>
      <vt:lpstr>Prezentace aplikace PowerPoint</vt:lpstr>
      <vt:lpstr>Hravá čeština9 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VĚT PODLE POSTOJE MLUVČÍHO</dc:title>
  <dc:creator>Smetanová, Jana</dc:creator>
  <cp:lastModifiedBy>Smetanová, Jana</cp:lastModifiedBy>
  <cp:revision>2</cp:revision>
  <dcterms:created xsi:type="dcterms:W3CDTF">2023-02-17T13:26:22Z</dcterms:created>
  <dcterms:modified xsi:type="dcterms:W3CDTF">2025-02-06T09:19:11Z</dcterms:modified>
</cp:coreProperties>
</file>