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70" r:id="rId4"/>
    <p:sldId id="258" r:id="rId5"/>
    <p:sldId id="261" r:id="rId6"/>
    <p:sldId id="259" r:id="rId7"/>
    <p:sldId id="260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65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0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43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1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37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92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7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01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91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89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FF0000">
                <a:lumMod val="63000"/>
                <a:lumOff val="37000"/>
              </a:srgbClr>
            </a:gs>
            <a:gs pos="55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42A0-B50A-4710-8508-CFE2DE5922E7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9F10-3385-4E9C-B74D-0A8376506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Příslovce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84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Nahraď příslovečnými spřežkami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Vypravuj mi to (podrobný)._________________</a:t>
            </a:r>
          </a:p>
          <a:p>
            <a:pPr marL="0" indent="0">
              <a:buNone/>
            </a:pPr>
            <a:r>
              <a:rPr lang="cs-CZ" dirty="0"/>
              <a:t>Choď do školy (čas). ______________________</a:t>
            </a:r>
          </a:p>
          <a:p>
            <a:pPr marL="0" indent="0">
              <a:buNone/>
            </a:pPr>
            <a:r>
              <a:rPr lang="cs-CZ" dirty="0"/>
              <a:t>(Veselý) si zazpívali. _______________________</a:t>
            </a:r>
          </a:p>
          <a:p>
            <a:pPr marL="0" indent="0">
              <a:buNone/>
            </a:pPr>
            <a:r>
              <a:rPr lang="cs-CZ" dirty="0"/>
              <a:t>Buď (ticho)! _____________________________</a:t>
            </a:r>
          </a:p>
          <a:p>
            <a:pPr marL="0" indent="0">
              <a:buNone/>
            </a:pPr>
            <a:r>
              <a:rPr lang="cs-CZ" dirty="0"/>
              <a:t>Do kopce jsme šli (volný) ___________________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4869160"/>
            <a:ext cx="7920880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Dopodrobna, včas, zvesela, zticha, zvolna</a:t>
            </a:r>
          </a:p>
        </p:txBody>
      </p:sp>
    </p:spTree>
    <p:extLst>
      <p:ext uri="{BB962C8B-B14F-4D97-AF65-F5344CB8AC3E}">
        <p14:creationId xmlns:p14="http://schemas.microsoft.com/office/powerpoint/2010/main" val="81673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-mě x -mně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1700808"/>
            <a:ext cx="2520280" cy="86409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přídavné jméno</a:t>
            </a:r>
          </a:p>
        </p:txBody>
      </p:sp>
      <p:sp>
        <p:nvSpPr>
          <p:cNvPr id="5" name="Obdélník 4"/>
          <p:cNvSpPr/>
          <p:nvPr/>
        </p:nvSpPr>
        <p:spPr>
          <a:xfrm>
            <a:off x="5940152" y="1670849"/>
            <a:ext cx="2520280" cy="86409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příslovce</a:t>
            </a:r>
          </a:p>
        </p:txBody>
      </p:sp>
      <p:sp>
        <p:nvSpPr>
          <p:cNvPr id="6" name="Ovál 5"/>
          <p:cNvSpPr/>
          <p:nvPr/>
        </p:nvSpPr>
        <p:spPr>
          <a:xfrm>
            <a:off x="395536" y="3068960"/>
            <a:ext cx="2736304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příje</a:t>
            </a:r>
            <a:r>
              <a:rPr lang="cs-CZ" sz="2400" b="1" u="sng" dirty="0">
                <a:solidFill>
                  <a:schemeClr val="tx1"/>
                </a:solidFill>
              </a:rPr>
              <a:t>mn</a:t>
            </a:r>
            <a:r>
              <a:rPr lang="cs-CZ" sz="2400" dirty="0">
                <a:solidFill>
                  <a:schemeClr val="tx1"/>
                </a:solidFill>
              </a:rPr>
              <a:t>ý</a:t>
            </a:r>
          </a:p>
        </p:txBody>
      </p:sp>
      <p:sp>
        <p:nvSpPr>
          <p:cNvPr id="7" name="Ovál 6"/>
          <p:cNvSpPr/>
          <p:nvPr/>
        </p:nvSpPr>
        <p:spPr>
          <a:xfrm>
            <a:off x="5796136" y="3068960"/>
            <a:ext cx="2736304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příje</a:t>
            </a:r>
            <a:r>
              <a:rPr lang="cs-CZ" sz="2400" b="1" u="sng" dirty="0">
                <a:solidFill>
                  <a:schemeClr val="tx1"/>
                </a:solidFill>
              </a:rPr>
              <a:t>mně</a:t>
            </a:r>
          </a:p>
        </p:txBody>
      </p:sp>
      <p:sp>
        <p:nvSpPr>
          <p:cNvPr id="8" name="Ovál 7"/>
          <p:cNvSpPr/>
          <p:nvPr/>
        </p:nvSpPr>
        <p:spPr>
          <a:xfrm>
            <a:off x="5868144" y="4362941"/>
            <a:ext cx="2736304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cílevědo</a:t>
            </a:r>
            <a:r>
              <a:rPr lang="cs-CZ" sz="2400" b="1" u="sng" dirty="0">
                <a:solidFill>
                  <a:schemeClr val="tx1"/>
                </a:solidFill>
              </a:rPr>
              <a:t>mě</a:t>
            </a:r>
          </a:p>
        </p:txBody>
      </p:sp>
      <p:sp>
        <p:nvSpPr>
          <p:cNvPr id="9" name="Ovál 8"/>
          <p:cNvSpPr/>
          <p:nvPr/>
        </p:nvSpPr>
        <p:spPr>
          <a:xfrm>
            <a:off x="395536" y="4362941"/>
            <a:ext cx="2736304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cílevědo</a:t>
            </a:r>
            <a:r>
              <a:rPr lang="cs-CZ" sz="2400" b="1" u="sng" dirty="0">
                <a:solidFill>
                  <a:schemeClr val="tx1"/>
                </a:solidFill>
              </a:rPr>
              <a:t>m</a:t>
            </a:r>
            <a:r>
              <a:rPr lang="cs-CZ" sz="2400" dirty="0">
                <a:solidFill>
                  <a:schemeClr val="tx1"/>
                </a:solidFill>
              </a:rPr>
              <a:t>ý</a:t>
            </a:r>
          </a:p>
        </p:txBody>
      </p:sp>
      <p:sp>
        <p:nvSpPr>
          <p:cNvPr id="11" name="Šipka doprava 10"/>
          <p:cNvSpPr/>
          <p:nvPr/>
        </p:nvSpPr>
        <p:spPr>
          <a:xfrm>
            <a:off x="3491880" y="3537012"/>
            <a:ext cx="2160240" cy="129398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3536101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</a:t>
            </a:r>
          </a:p>
        </p:txBody>
      </p:sp>
      <p:sp>
        <p:nvSpPr>
          <p:cNvPr id="3" name="Výbuch 1 2"/>
          <p:cNvSpPr/>
          <p:nvPr/>
        </p:nvSpPr>
        <p:spPr>
          <a:xfrm>
            <a:off x="630041" y="332656"/>
            <a:ext cx="1944216" cy="1584176"/>
          </a:xfrm>
          <a:prstGeom prst="irregularSeal1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mě</a:t>
            </a:r>
          </a:p>
        </p:txBody>
      </p:sp>
      <p:sp>
        <p:nvSpPr>
          <p:cNvPr id="4" name="Výbuch 1 3"/>
          <p:cNvSpPr/>
          <p:nvPr/>
        </p:nvSpPr>
        <p:spPr>
          <a:xfrm>
            <a:off x="6660232" y="332656"/>
            <a:ext cx="1944216" cy="1584176"/>
          </a:xfrm>
          <a:prstGeom prst="irregularSeal1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mně</a:t>
            </a: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245454" y="2204864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taje____</a:t>
            </a: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3242613" y="2636912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rozu</a:t>
            </a:r>
            <a:r>
              <a:rPr lang="cs-CZ" sz="2400" dirty="0">
                <a:solidFill>
                  <a:schemeClr val="tx1"/>
                </a:solidFill>
              </a:rPr>
              <a:t>____</a:t>
            </a: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2219961" y="5820603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te</a:t>
            </a:r>
            <a:r>
              <a:rPr lang="cs-CZ" sz="2400" dirty="0">
                <a:solidFill>
                  <a:schemeClr val="tx1"/>
                </a:solidFill>
              </a:rPr>
              <a:t>____</a:t>
            </a:r>
          </a:p>
        </p:txBody>
      </p:sp>
      <p:sp>
        <p:nvSpPr>
          <p:cNvPr id="8" name="Zaoblený obdélník 7">
            <a:hlinkClick r:id="rId2" action="ppaction://hlinksldjump"/>
          </p:cNvPr>
          <p:cNvSpPr/>
          <p:nvPr/>
        </p:nvSpPr>
        <p:spPr>
          <a:xfrm>
            <a:off x="6381440" y="5877272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význa</a:t>
            </a:r>
            <a:r>
              <a:rPr lang="cs-CZ" sz="2400" dirty="0">
                <a:solidFill>
                  <a:schemeClr val="tx1"/>
                </a:solidFill>
              </a:rPr>
              <a:t>___</a:t>
            </a:r>
          </a:p>
        </p:txBody>
      </p:sp>
      <p:sp>
        <p:nvSpPr>
          <p:cNvPr id="9" name="Zaoblený obdélník 8">
            <a:hlinkClick r:id="rId2" action="ppaction://hlinksldjump"/>
          </p:cNvPr>
          <p:cNvSpPr/>
          <p:nvPr/>
        </p:nvSpPr>
        <p:spPr>
          <a:xfrm>
            <a:off x="245454" y="3706608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skro</a:t>
            </a:r>
            <a:r>
              <a:rPr lang="cs-CZ" sz="2400" dirty="0">
                <a:solidFill>
                  <a:schemeClr val="tx1"/>
                </a:solidFill>
              </a:rPr>
              <a:t>____</a:t>
            </a:r>
          </a:p>
        </p:txBody>
      </p:sp>
      <p:sp>
        <p:nvSpPr>
          <p:cNvPr id="10" name="Zaoblený obdélník 9">
            <a:hlinkClick r:id="rId2" action="ppaction://hlinksldjump"/>
          </p:cNvPr>
          <p:cNvSpPr/>
          <p:nvPr/>
        </p:nvSpPr>
        <p:spPr>
          <a:xfrm>
            <a:off x="3284240" y="3830960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je____</a:t>
            </a:r>
          </a:p>
        </p:txBody>
      </p:sp>
      <p:sp>
        <p:nvSpPr>
          <p:cNvPr id="11" name="Zaoblený obdélník 10">
            <a:hlinkClick r:id="rId2" action="ppaction://hlinksldjump"/>
          </p:cNvPr>
          <p:cNvSpPr/>
          <p:nvPr/>
        </p:nvSpPr>
        <p:spPr>
          <a:xfrm>
            <a:off x="6381440" y="3830960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doje____</a:t>
            </a: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3151885" y="1298275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zřej</a:t>
            </a:r>
            <a:r>
              <a:rPr lang="cs-CZ" sz="2400" dirty="0">
                <a:solidFill>
                  <a:schemeClr val="tx1"/>
                </a:solidFill>
              </a:rPr>
              <a:t>___</a:t>
            </a:r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598341" y="4869160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osa___</a:t>
            </a:r>
            <a:r>
              <a:rPr lang="cs-CZ" sz="2400" dirty="0" err="1">
                <a:solidFill>
                  <a:schemeClr val="tx1"/>
                </a:solidFill>
              </a:rPr>
              <a:t>le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Zaoblený obdélník 13">
            <a:hlinkClick r:id="rId2" action="ppaction://hlinksldjump"/>
          </p:cNvPr>
          <p:cNvSpPr/>
          <p:nvPr/>
        </p:nvSpPr>
        <p:spPr>
          <a:xfrm>
            <a:off x="4535139" y="4901459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stříd____</a:t>
            </a: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6131976" y="2573191"/>
            <a:ext cx="2501799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soukro</a:t>
            </a:r>
            <a:r>
              <a:rPr lang="cs-CZ" sz="2400" dirty="0">
                <a:solidFill>
                  <a:schemeClr val="tx1"/>
                </a:solidFill>
              </a:rPr>
              <a:t>____</a:t>
            </a:r>
          </a:p>
        </p:txBody>
      </p:sp>
    </p:spTree>
    <p:extLst>
      <p:ext uri="{BB962C8B-B14F-4D97-AF65-F5344CB8AC3E}">
        <p14:creationId xmlns:p14="http://schemas.microsoft.com/office/powerpoint/2010/main" val="323097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39542E-8 C -0.07743 -0.02057 -0.15521 -0.03998 -0.23247 -0.06194 C -0.2375 -0.06333 -0.24149 -0.0691 -0.24653 -0.07118 C -0.24809 -0.07442 -0.24861 -0.07904 -0.25104 -0.08066 C -0.25521 -0.08343 -0.26042 -0.08205 -0.26511 -0.08366 C -0.27604 -0.08736 -0.28663 -0.09245 -0.29757 -0.09614 C -0.32101 -0.12018 -0.31007 -0.11463 -0.32778 -0.12087 C -0.32552 -0.1218 -0.32327 -0.12388 -0.32083 -0.12388 C -0.31771 -0.12388 -0.31163 -0.12087 -0.31163 -0.12087 " pathEditMode="relative" ptsTypes="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1863E-7 C 0.03801 -0.00116 0.07603 -0.00023 0.11405 -0.00324 C 0.11753 -0.00347 0.11978 -0.00878 0.12326 -0.00948 C 0.13871 -0.01294 0.16978 -0.01549 0.16978 -0.01549 C 0.19982 -0.03166 0.17256 -0.01895 0.23732 -0.02496 C 0.25746 -0.02681 0.2776 -0.03444 0.29773 -0.03721 C 0.34617 -0.04414 0.39391 -0.04877 0.44201 -0.05893 C 0.4618 -0.07234 0.43905 -0.0587 0.47221 -0.06818 C 0.4894 -0.07303 0.47846 -0.07326 0.49079 -0.08066 C 0.50225 -0.08759 0.51596 -0.09406 0.52794 -0.09915 C 0.53888 -0.11001 0.54721 -0.11486 0.55364 -0.13011 C 0.55989 -0.14491 0.55902 -0.15138 0.56978 -0.16108 C 0.57603 -0.19298 0.56683 -0.15299 0.57916 -0.18581 C 0.58367 -0.19783 0.58263 -0.2147 0.58836 -0.22602 C 0.59148 -0.23226 0.59461 -0.2385 0.59773 -0.24474 C 0.5993 -0.24775 0.60016 -0.25191 0.60242 -0.25399 C 0.61197 -0.26254 0.621 -0.26762 0.63037 -0.27571 C 0.65346 -0.27248 0.65815 -0.27964 0.65815 -0.25075 " pathEditMode="relative" ptsTypes="fffffffffffffffff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97481E-6 C 0.01632 -0.0148 0.0283 -0.03282 0.03715 -0.0557 C 0.04236 -0.10285 0.0408 -0.07835 0.03715 -0.16109 C 0.03611 -0.18327 0.03594 -0.18998 0.02326 -0.2013 C 0.01788 -0.2117 0.01632 -0.22002 0.01389 -0.23227 C 0.01614 -0.26717 0.0184 -0.3053 0.04878 -0.31593 C 0.05903 -0.32471 0.06996 -0.32356 0.08142 -0.32818 C 0.11198 -0.34043 0.14288 -0.34921 0.1743 -0.35614 C 0.19062 -0.35984 0.22326 -0.36539 0.22326 -0.36539 C 0.23628 -0.37717 0.22656 -0.37047 0.25104 -0.37463 C 0.26198 -0.37648 0.27274 -0.37879 0.28368 -0.38087 C 0.28993 -0.38203 0.296 -0.38295 0.30225 -0.38388 C 0.32465 -0.3915 0.29722 -0.38411 0.32326 -0.38388 C 0.43559 -0.38272 0.54809 -0.38388 0.66041 -0.38388 " pathEditMode="relative" ptsTypes="fffffffffffff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24312E-6 C -0.00156 -0.00601 -0.00486 -0.01202 -0.00469 -0.01849 C -0.00347 -0.06309 -0.01163 -0.14513 0.03264 -0.16385 C 0.04983 -0.17934 0.0283 -0.16154 0.04879 -0.1731 C 0.05799 -0.17841 0.06424 -0.18535 0.07448 -0.18858 C 0.08403 -0.19505 0.0901 -0.20499 0.1 -0.21031 C 0.1184 -0.22024 0.13872 -0.22533 0.15816 -0.2288 C 0.19497 -0.25329 0.23767 -0.25144 0.27674 -0.266 C 0.28559 -0.26924 0.29184 -0.27687 0.3 -0.28149 C 0.32448 -0.29535 0.35938 -0.3076 0.38611 -0.31269 C 0.3908 -0.31685 0.39531 -0.32054 0.4 -0.32494 C 0.40226 -0.32702 0.40694 -0.33094 0.40694 -0.33094 C 0.41615 -0.34943 0.43038 -0.35914 0.43958 -0.3774 C 0.44323 -0.39265 0.43837 -0.40074 0.4349 -0.41461 C 0.43333 -0.42085 0.43021 -0.43309 0.43021 -0.43309 C 0.42847 -0.45158 0.42847 -0.46707 0.42101 -0.48278 C 0.41806 -0.49734 0.41788 -0.51768 0.40938 -0.52923 C 0.40747 -0.53178 0.40451 -0.53293 0.40243 -0.53524 C 0.38819 -0.55142 0.39896 -0.54518 0.38611 -0.55073 C 0.37569 -0.56482 0.36701 -0.56575 0.35347 -0.56945 C 0.34514 -0.57707 0.33698 -0.57661 0.32795 -0.5817 C 0.29931 -0.59787 0.27031 -0.60088 0.23958 -0.60642 C 0.15156 -0.64017 0.22257 -0.61521 -0.00226 -0.60966 C -0.01233 -0.60943 -0.0224 -0.60781 -0.03246 -0.60642 C -0.0559 -0.60319 -0.05347 -0.60342 -0.04653 -0.60342 " pathEditMode="relative" ptsTypes="ffffffffffffffffffffffff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2.95124E-6 C -0.00989 -0.04067 0.00712 -0.06609 -0.021 -0.08967 C -0.02482 -0.11047 -0.03142 -0.12595 -0.03715 -0.14559 C -0.04097 -0.17448 -0.05069 -0.20268 -0.06041 -0.22902 C -0.06909 -0.25237 -0.06145 -0.22047 -0.06979 -0.25375 C -0.07447 -0.27247 -0.07812 -0.29974 -0.08611 -0.31569 C -0.09305 -0.34504 -0.09861 -0.37578 -0.10468 -0.40559 C -0.10815 -0.42292 -0.11111 -0.4465 -0.11857 -0.46129 C -0.12031 -0.47261 -0.12031 -0.4844 -0.12326 -0.49526 C -0.12551 -0.50404 -0.13263 -0.51999 -0.13263 -0.51999 C -0.13489 -0.53293 -0.13836 -0.54194 -0.14183 -0.55419 C -0.14583 -0.56806 -0.14843 -0.58308 -0.15121 -0.59741 C -0.14895 -0.66096 -0.15642 -0.65357 -0.13715 -0.68731 C -0.13298 -0.70973 -0.11336 -0.73284 -0.09774 -0.74301 C -0.08819 -0.74925 -0.09183 -0.74185 -0.08142 -0.75225 C -0.07795 -0.75572 -0.07604 -0.76219 -0.07204 -0.76473 C -0.06076 -0.77213 -0.04652 -0.77051 -0.03489 -0.77698 C -0.02812 -0.78068 -0.02308 -0.78876 -0.01631 -0.79246 C -0.00815 -0.79685 0.00105 -0.7957 0.00938 -0.7987 C 0.03108 -0.80656 0.04306 -0.80887 0.06737 -0.81118 C 0.09497 -0.82297 0.1224 -0.83198 0.15122 -0.83591 C 0.1731 -0.8477 0.16494 -0.84515 0.20226 -0.84515 C 0.24931 -0.84515 0.30105 -0.84169 0.34879 -0.83891 C 0.3632 -0.83337 0.3757 -0.82944 0.39063 -0.82667 C 0.40608 -0.82066 0.42205 -0.82066 0.43716 -0.81419 C 0.43942 -0.81211 0.44324 -0.81141 0.4441 -0.80795 C 0.44792 -0.79292 0.43785 -0.79524 0.43247 -0.79246 C 0.40504 -0.7786 0.44567 -0.79362 0.40938 -0.78322 C 0.39775 -0.77998 0.40591 -0.78021 0.40001 -0.78021 " pathEditMode="relative" ptsTypes="ffffffffffffffffffffffffffff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64987E-6 C 0.00851 -0.01734 0.00261 -0.00232 0.00695 -0.03097 C 0.01025 -0.05223 0.01389 -0.07119 0.02552 -0.0869 C 0.02848 -0.10562 0.02917 -0.11879 0.04184 -0.13012 C 0.0474 -0.15323 0.03924 -0.12573 0.05122 -0.1456 C 0.05625 -0.15415 0.05677 -0.16964 0.06042 -0.17957 C 0.06823 -0.20061 0.0783 -0.21886 0.09063 -0.2355 C 0.09497 -0.24151 0.09549 -0.25122 0.1 -0.257 C 0.10243 -0.26023 0.10643 -0.26092 0.10938 -0.26324 C 0.12014 -0.27202 0.13143 -0.28196 0.14184 -0.2912 C 0.15018 -0.2986 0.15938 -0.31131 0.1698 -0.31593 C 0.1882 -0.32402 0.20643 -0.32656 0.22552 -0.33141 C 0.23924 -0.33488 0.25139 -0.34066 0.26511 -0.34366 C 0.29879 -0.35891 0.27414 -0.35013 0.34184 -0.3469 C 0.34254 -0.34389 0.34271 -0.34043 0.3441 -0.33765 C 0.34601 -0.33395 0.35087 -0.33257 0.35122 -0.32818 C 0.35243 -0.31593 0.34879 -0.27872 0.34879 -0.2912 " pathEditMode="relative" ptsTypes="ffffffffffffffff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75295E-6 C -0.00243 -0.04806 0.00243 -0.04021 -0.01858 -0.06817 C -0.02205 -0.08735 -0.02847 -0.08828 -0.03941 -0.09914 C -0.04948 -0.10908 -0.05625 -0.11971 -0.06736 -0.12687 C -0.07274 -0.13404 -0.07674 -0.14397 -0.08368 -0.1486 C -0.09445 -0.15576 -0.09358 -0.15345 -0.10226 -0.16708 C -0.10695 -0.17448 -0.10903 -0.18465 -0.11389 -0.19204 C -0.11649 -0.19597 -0.12031 -0.19782 -0.12327 -0.20129 C -0.12656 -0.20499 -0.12969 -0.20915 -0.13247 -0.21354 C -0.13438 -0.21631 -0.1349 -0.2207 -0.13715 -0.22301 C -0.13976 -0.22602 -0.14358 -0.22671 -0.14653 -0.22902 C -0.15486 -0.23526 -0.1599 -0.24358 -0.16511 -0.25398 C -0.16424 -0.27363 -0.16563 -0.2935 -0.16267 -0.31268 C -0.16163 -0.31938 -0.14271 -0.35474 -0.13941 -0.35913 C -0.12969 -0.38617 -0.14115 -0.36006 -0.12778 -0.37762 C -0.12049 -0.3871 -0.12222 -0.39195 -0.11389 -0.39935 C -0.10642 -0.40605 -0.09583 -0.40513 -0.08837 -0.41183 C -0.07327 -0.42546 -0.08559 -0.41645 -0.05347 -0.42107 C -0.02917 -0.42454 -0.0059 -0.42824 0.01858 -0.43032 C 0.03854 -0.4391 0.05833 -0.44025 0.07917 -0.4428 C 0.16614 -0.46521 0.27569 -0.4458 0.36753 -0.4458 " pathEditMode="relative" ptsTypes="ffffffffffffffffffff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10307E-6 C 0.00278 -0.02242 0.00521 -0.02057 -0.00695 -0.04345 C -0.01511 -0.0587 -0.02622 -0.06378 -0.0349 -0.07742 C -0.04965 -0.10099 -0.06042 -0.12826 -0.08143 -0.14236 C -0.09722 -0.1657 -0.11354 -0.18835 -0.13021 -0.21054 C -0.14254 -0.22695 -0.14896 -0.22856 -0.16285 -0.24451 C -0.16858 -0.25121 -0.17309 -0.25976 -0.17899 -0.26623 C -0.18785 -0.27617 -0.19827 -0.2838 -0.20695 -0.2942 C -0.21337 -0.30206 -0.22552 -0.31893 -0.22552 -0.31893 C -0.23004 -0.33649 -0.22622 -0.32586 -0.24184 -0.34666 C -0.25556 -0.36492 -0.2625 -0.3908 -0.27899 -0.40559 C -0.28351 -0.42269 -0.29375 -0.42385 -0.30469 -0.43332 C -0.31372 -0.45759 -0.30365 -0.43517 -0.31858 -0.45505 C -0.32049 -0.45759 -0.32118 -0.46175 -0.32327 -0.46429 C -0.32743 -0.46915 -0.33715 -0.47677 -0.33715 -0.47677 C -0.35052 -0.50335 -0.34306 -0.48948 -0.36042 -0.5045 C -0.36528 -0.52322 -0.37153 -0.51906 -0.38143 -0.52946 C -0.38646 -0.53501 -0.38993 -0.5431 -0.39531 -0.54795 C -0.39757 -0.55003 -0.40035 -0.55165 -0.40226 -0.55419 C -0.40695 -0.5602 -0.4158 -0.57961 -0.41858 -0.58516 C -0.42014 -0.58817 -0.4217 -0.5914 -0.42327 -0.59441 C -0.42483 -0.59741 -0.42795 -0.60365 -0.42795 -0.60365 C -0.4309 -0.61567 -0.42847 -0.61058 -0.4349 -0.61913 " pathEditMode="relative" ptsTypes="ffffffffffffffffffffff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7.71897E-7 C -0.0158 -0.00624 -0.02795 -0.02057 -0.04496 -0.03397 C -0.06302 -0.0483 -0.08003 -0.06309 -0.09844 -0.07742 C -0.10225 -0.08043 -0.10416 -0.0862 -0.10781 -0.08967 C -0.11788 -0.09915 -0.13333 -0.10446 -0.14496 -0.10839 C -0.15972 -0.12295 -0.17378 -0.1315 -0.19149 -0.13612 C -0.20156 -0.14514 -0.2125 -0.14537 -0.22413 -0.1486 C -0.23784 -0.16085 -0.22587 -0.1523 -0.25191 -0.15785 C -0.25677 -0.159 -0.26111 -0.16316 -0.26597 -0.16409 C -0.27448 -0.1657 -0.28298 -0.16617 -0.29149 -0.16709 C -0.30659 -0.17194 -0.32031 -0.17934 -0.33576 -0.18258 C -0.35712 -0.19413 -0.37725 -0.20846 -0.39844 -0.21978 C -0.41701 -0.24451 -0.40729 -0.2392 -0.42413 -0.24451 C -0.44635 -0.2667 -0.43611 -0.25769 -0.45434 -0.27248 C -0.46284 -0.28773 -0.46562 -0.30506 -0.4776 -0.31569 C -0.48437 -0.33349 -0.49028 -0.35175 -0.49844 -0.36839 C -0.49774 -0.37971 -0.49791 -0.39126 -0.49618 -0.40236 C -0.49462 -0.4123 -0.48923 -0.42062 -0.4868 -0.43032 C -0.48229 -0.44812 -0.48107 -0.46707 -0.46597 -0.47354 C -0.43767 -0.5015 -0.39722 -0.51052 -0.36354 -0.51999 C -0.34392 -0.53316 -0.32378 -0.53617 -0.30312 -0.54472 C -0.2776 -0.55535 -0.2533 -0.56298 -0.22639 -0.56644 C -0.22014 -0.56945 -0.21423 -0.57407 -0.20781 -0.57569 C -0.17604 -0.58378 -0.18437 -0.57315 -0.15903 -0.58493 C -0.1408 -0.59348 -0.12222 -0.60804 -0.10312 -0.6129 C -0.0842 -0.61752 -0.06406 -0.61798 -0.04496 -0.62214 C -0.02083 -0.63277 -0.02743 -0.6226 -0.01944 -0.64386 C -0.02257 -0.65658 -0.02778 -0.66975 -0.03333 -0.68107 C -0.03524 -0.69563 -0.04028 -0.70973 -0.04028 -0.72429 " pathEditMode="relative" rAng="0" ptsTypes="ffffffffffffffffffffffffffff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22" y="-3621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2.47284E-6 C -0.00069 -0.00416 0.00053 -0.01017 -0.00225 -0.01248 C -0.00694 -0.01641 -0.01319 -0.01433 -0.01857 -0.01548 C -0.02239 -0.01641 -0.02638 -0.01756 -0.0302 -0.01849 C -0.04079 -0.02427 -0.0519 -0.02958 -0.06284 -0.03397 C -0.06892 -0.03652 -0.08142 -0.04021 -0.08142 -0.04021 C -0.09531 -0.04969 -0.11024 -0.04899 -0.12551 -0.05269 C -0.15659 -0.06032 -0.18715 -0.06633 -0.21857 -0.07118 C -0.27569 -0.07996 -0.33176 -0.09314 -0.38836 -0.10515 C -0.41232 -0.11786 -0.39183 -0.10885 -0.43489 -0.11463 C -0.44426 -0.11578 -0.45347 -0.11902 -0.46284 -0.12064 C -0.47499 -0.12896 -0.48107 -0.13058 -0.49531 -0.13312 C -0.50468 -0.1382 -0.51371 -0.14444 -0.52326 -0.1486 C -0.5302 -0.15161 -0.54409 -0.15785 -0.54409 -0.15785 C -0.55902 -0.17079 -0.54218 -0.15785 -0.56284 -0.16709 C -0.571 -0.17079 -0.5809 -0.18003 -0.58836 -0.18581 C -0.59791 -0.19344 -0.60607 -0.20592 -0.61631 -0.21054 C -0.62378 -0.22695 -0.62916 -0.2385 -0.63246 -0.25699 C -0.63176 -0.2838 -0.63298 -0.31084 -0.6302 -0.33742 C -0.62968 -0.34181 -0.62517 -0.34319 -0.62326 -0.34666 C -0.62117 -0.35036 -0.62065 -0.35544 -0.61857 -0.35914 C -0.58992 -0.40998 -0.54756 -0.4502 -0.49999 -0.46129 C -0.48003 -0.47446 -0.46614 -0.47955 -0.44409 -0.48301 C -0.39027 -0.50451 -0.3677 -0.49434 -0.29756 -0.49226 C -0.27725 -0.4881 -0.25781 -0.48348 -0.23715 -0.47978 C -0.2236 -0.474 -0.20919 -0.47446 -0.19531 -0.47053 C -0.15277 -0.45829 -0.10867 -0.46129 -0.0651 -0.46129 " pathEditMode="relative" ptsTypes="ffffffffffffffffffffffffff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3.69771E-8 C 0.00555 -0.03791 0.01128 -0.0839 -0.01164 -0.1144 C -0.04601 -0.20708 -0.11737 -0.21239 -0.18612 -0.21355 C -0.3349 -0.21632 -0.48386 -0.21771 -0.63264 -0.21979 C -0.65678 -0.22233 -0.68056 -0.22649 -0.70469 -0.22903 C -0.72205 -0.23689 -0.74011 -0.24059 -0.75816 -0.24452 C -0.75313 -0.30044 -0.75504 -0.28196 -0.7 -0.27849 C -0.69237 -0.27202 -0.69584 -0.27248 -0.6908 -0.27248 " pathEditMode="relative" ptsTypes="fffffffA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Maruška\AppData\Local\Microsoft\Windows\Temporary Internet Files\Content.IE5\KDUYXSXZ\MM90004109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00" y="1871404"/>
            <a:ext cx="1772680" cy="170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uška\AppData\Local\Microsoft\Windows\Temporary Internet Files\Content.IE5\OF5S1J2O\MC9004343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313" y="3705835"/>
            <a:ext cx="2285326" cy="21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 rot="20517386">
            <a:off x="1632588" y="3072495"/>
            <a:ext cx="4636032" cy="10081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Zasloužíš si pochvalu!</a:t>
            </a:r>
          </a:p>
        </p:txBody>
      </p:sp>
    </p:spTree>
    <p:extLst>
      <p:ext uri="{BB962C8B-B14F-4D97-AF65-F5344CB8AC3E}">
        <p14:creationId xmlns:p14="http://schemas.microsoft.com/office/powerpoint/2010/main" val="26709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F257C-162A-32B6-E54A-A65F08FD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8575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63310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76BF0-6972-1EC7-8C0A-CD39F40CB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/>
          <a:lstStyle/>
          <a:p>
            <a:r>
              <a:rPr lang="cs-CZ" dirty="0"/>
              <a:t>OPAKUJEME SLOVESNÝ ROD </a:t>
            </a:r>
          </a:p>
        </p:txBody>
      </p:sp>
    </p:spTree>
    <p:extLst>
      <p:ext uri="{BB962C8B-B14F-4D97-AF65-F5344CB8AC3E}">
        <p14:creationId xmlns:p14="http://schemas.microsoft.com/office/powerpoint/2010/main" val="329836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15963"/>
            <a:ext cx="8229600" cy="1143000"/>
          </a:xfrm>
        </p:spPr>
        <p:txBody>
          <a:bodyPr/>
          <a:lstStyle/>
          <a:p>
            <a:r>
              <a:rPr lang="cs-CZ" dirty="0"/>
              <a:t>Co jsou to příslovce?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22046" y="1447746"/>
            <a:ext cx="2448272" cy="1224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Slova neohebná</a:t>
            </a:r>
          </a:p>
        </p:txBody>
      </p:sp>
      <p:sp>
        <p:nvSpPr>
          <p:cNvPr id="5" name="Obdélník 4"/>
          <p:cNvSpPr/>
          <p:nvPr/>
        </p:nvSpPr>
        <p:spPr>
          <a:xfrm>
            <a:off x="454052" y="5013176"/>
            <a:ext cx="2619271" cy="140851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Vyjadřují bližší okolnosti vlastností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9552" y="3028593"/>
            <a:ext cx="2448272" cy="15841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Vyjadřují bližší okolnosti dějů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5705127" y="2416525"/>
            <a:ext cx="2448272" cy="1224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Dají se stupňovat</a:t>
            </a:r>
          </a:p>
        </p:txBody>
      </p:sp>
      <p:sp>
        <p:nvSpPr>
          <p:cNvPr id="8" name="Obdélník 7"/>
          <p:cNvSpPr/>
          <p:nvPr/>
        </p:nvSpPr>
        <p:spPr>
          <a:xfrm>
            <a:off x="5584802" y="4216318"/>
            <a:ext cx="2808312" cy="22053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Většina příslovcí se tvoří z přídavných jmen (veselý – vesele)</a:t>
            </a:r>
          </a:p>
        </p:txBody>
      </p:sp>
    </p:spTree>
    <p:extLst>
      <p:ext uri="{BB962C8B-B14F-4D97-AF65-F5344CB8AC3E}">
        <p14:creationId xmlns:p14="http://schemas.microsoft.com/office/powerpoint/2010/main" val="360580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Přímá spojnice 20"/>
          <p:cNvCxnSpPr>
            <a:stCxn id="6" idx="6"/>
          </p:cNvCxnSpPr>
          <p:nvPr/>
        </p:nvCxnSpPr>
        <p:spPr>
          <a:xfrm>
            <a:off x="2467356" y="3966969"/>
            <a:ext cx="3976852" cy="21817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5" idx="6"/>
          </p:cNvCxnSpPr>
          <p:nvPr/>
        </p:nvCxnSpPr>
        <p:spPr>
          <a:xfrm>
            <a:off x="2435671" y="1779160"/>
            <a:ext cx="4008537" cy="10737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Rozlišujeme příslovce</a:t>
            </a:r>
          </a:p>
        </p:txBody>
      </p:sp>
      <p:sp>
        <p:nvSpPr>
          <p:cNvPr id="4" name="Ovál 3"/>
          <p:cNvSpPr/>
          <p:nvPr/>
        </p:nvSpPr>
        <p:spPr>
          <a:xfrm>
            <a:off x="290540" y="4584796"/>
            <a:ext cx="2160240" cy="9361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míry</a:t>
            </a:r>
          </a:p>
        </p:txBody>
      </p:sp>
      <p:sp>
        <p:nvSpPr>
          <p:cNvPr id="5" name="Ovál 4"/>
          <p:cNvSpPr/>
          <p:nvPr/>
        </p:nvSpPr>
        <p:spPr>
          <a:xfrm>
            <a:off x="275431" y="1347112"/>
            <a:ext cx="2160240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místa</a:t>
            </a:r>
          </a:p>
        </p:txBody>
      </p:sp>
      <p:sp>
        <p:nvSpPr>
          <p:cNvPr id="6" name="Ovál 5"/>
          <p:cNvSpPr/>
          <p:nvPr/>
        </p:nvSpPr>
        <p:spPr>
          <a:xfrm>
            <a:off x="307116" y="3501008"/>
            <a:ext cx="2160240" cy="93192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způsobu</a:t>
            </a:r>
          </a:p>
        </p:txBody>
      </p:sp>
      <p:sp>
        <p:nvSpPr>
          <p:cNvPr id="7" name="Ovál 6"/>
          <p:cNvSpPr/>
          <p:nvPr/>
        </p:nvSpPr>
        <p:spPr>
          <a:xfrm>
            <a:off x="307116" y="5716649"/>
            <a:ext cx="2160240" cy="102471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příčiny</a:t>
            </a:r>
          </a:p>
        </p:txBody>
      </p:sp>
      <p:sp>
        <p:nvSpPr>
          <p:cNvPr id="8" name="Ovál 7"/>
          <p:cNvSpPr/>
          <p:nvPr/>
        </p:nvSpPr>
        <p:spPr>
          <a:xfrm>
            <a:off x="290540" y="2384884"/>
            <a:ext cx="2160240" cy="9361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času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3275856" y="1013004"/>
            <a:ext cx="2016224" cy="153231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Spoj správně</a:t>
            </a:r>
          </a:p>
        </p:txBody>
      </p:sp>
      <p:sp>
        <p:nvSpPr>
          <p:cNvPr id="10" name="Vývojový diagram: alternativní postup 9"/>
          <p:cNvSpPr/>
          <p:nvPr/>
        </p:nvSpPr>
        <p:spPr>
          <a:xfrm>
            <a:off x="6249251" y="1347112"/>
            <a:ext cx="2232248" cy="864096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dost, velice</a:t>
            </a: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6249251" y="2384884"/>
            <a:ext cx="2232248" cy="864096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daleko, všude</a:t>
            </a: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6249251" y="3501008"/>
            <a:ext cx="2232248" cy="864096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proto, proč</a:t>
            </a: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236568" y="4620800"/>
            <a:ext cx="2232248" cy="864096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často, někdy</a:t>
            </a: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6249251" y="5716649"/>
            <a:ext cx="2219565" cy="864096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zbytečně, úprkem</a:t>
            </a:r>
          </a:p>
        </p:txBody>
      </p:sp>
      <p:cxnSp>
        <p:nvCxnSpPr>
          <p:cNvPr id="19" name="Přímá spojnice 18"/>
          <p:cNvCxnSpPr>
            <a:stCxn id="8" idx="6"/>
            <a:endCxn id="14" idx="1"/>
          </p:cNvCxnSpPr>
          <p:nvPr/>
        </p:nvCxnSpPr>
        <p:spPr>
          <a:xfrm>
            <a:off x="2450780" y="2852936"/>
            <a:ext cx="3785788" cy="21999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4" idx="6"/>
            <a:endCxn id="10" idx="1"/>
          </p:cNvCxnSpPr>
          <p:nvPr/>
        </p:nvCxnSpPr>
        <p:spPr>
          <a:xfrm flipV="1">
            <a:off x="2450780" y="1779160"/>
            <a:ext cx="3798471" cy="32736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7" idx="6"/>
            <a:endCxn id="13" idx="1"/>
          </p:cNvCxnSpPr>
          <p:nvPr/>
        </p:nvCxnSpPr>
        <p:spPr>
          <a:xfrm flipV="1">
            <a:off x="2467356" y="3933056"/>
            <a:ext cx="3781895" cy="22959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67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Utvoř od přídavných jmen příslovce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539552" y="1916832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dobrý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065451" y="4869241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rychlý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3265251" y="1813478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anglický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071699" y="3395314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veselý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847181" y="5229281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hlučný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645795" y="3356992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hbitý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6839396" y="3644665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různý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6588224" y="1861592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zdravý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07491" y="4910776"/>
            <a:ext cx="1800200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šťastný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07491" y="5656597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šťastně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539552" y="2611610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dobře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1074194" y="4129362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vesele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3265251" y="2533558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anglicky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3645795" y="4086200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hbitě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2874394" y="5989868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hlučně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065451" y="5630856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rychle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6531769" y="2625980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zdravě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6865651" y="4364745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různě</a:t>
            </a:r>
          </a:p>
        </p:txBody>
      </p:sp>
    </p:spTree>
    <p:extLst>
      <p:ext uri="{BB962C8B-B14F-4D97-AF65-F5344CB8AC3E}">
        <p14:creationId xmlns:p14="http://schemas.microsoft.com/office/powerpoint/2010/main" val="114050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spřežky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Příslovce, která vznikla spojením </a:t>
            </a:r>
            <a:r>
              <a:rPr lang="cs-CZ" u="sng" dirty="0"/>
              <a:t>předložky se jménem (případně příslovcem), </a:t>
            </a:r>
            <a:r>
              <a:rPr lang="cs-CZ" dirty="0"/>
              <a:t>nazýváme </a:t>
            </a:r>
            <a:r>
              <a:rPr lang="cs-CZ" i="1" dirty="0">
                <a:solidFill>
                  <a:srgbClr val="FF0000"/>
                </a:solidFill>
              </a:rPr>
              <a:t>příslovečné spřežky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Zpravidla se píší dohromady </a:t>
            </a:r>
            <a:r>
              <a:rPr lang="cs-CZ" i="1" dirty="0"/>
              <a:t>(nahlas, nahoře, zpaměti, vcelku, shora atd</a:t>
            </a:r>
            <a:r>
              <a:rPr lang="cs-CZ" dirty="0"/>
              <a:t>.)</a:t>
            </a:r>
          </a:p>
        </p:txBody>
      </p:sp>
      <p:pic>
        <p:nvPicPr>
          <p:cNvPr id="1026" name="Picture 2" descr="C:\Users\Maruška\AppData\Local\Microsoft\Windows\Temporary Internet Files\Content.IE5\XKM73XPM\MC9004061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181600"/>
            <a:ext cx="18446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uška\AppData\Local\Microsoft\Windows\Temporary Internet Files\Content.IE5\OF5S1J2O\MC90043923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14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837" y="4026168"/>
            <a:ext cx="1688232" cy="16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12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79060"/>
            <a:ext cx="8229600" cy="364710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Spojení předložky s podstatným jménem </a:t>
            </a:r>
          </a:p>
          <a:p>
            <a:pPr marL="0" indent="0" algn="ctr">
              <a:buNone/>
            </a:pPr>
            <a:r>
              <a:rPr lang="cs-CZ" dirty="0"/>
              <a:t>X </a:t>
            </a:r>
          </a:p>
          <a:p>
            <a:pPr marL="0" indent="0" algn="ctr">
              <a:buNone/>
            </a:pPr>
            <a:r>
              <a:rPr lang="cs-CZ" dirty="0"/>
              <a:t>Příslovečná spřežka</a:t>
            </a:r>
          </a:p>
          <a:p>
            <a:pPr marL="0" indent="0" algn="ctr">
              <a:buNone/>
            </a:pPr>
            <a:r>
              <a:rPr lang="cs-CZ" i="1" dirty="0"/>
              <a:t>do hromady	x	dohromady</a:t>
            </a:r>
          </a:p>
          <a:p>
            <a:pPr marL="0" indent="0" algn="ctr">
              <a:buNone/>
            </a:pPr>
            <a:r>
              <a:rPr lang="cs-CZ" i="1" dirty="0"/>
              <a:t>do konce	   x 	  dokonce</a:t>
            </a:r>
          </a:p>
        </p:txBody>
      </p:sp>
      <p:pic>
        <p:nvPicPr>
          <p:cNvPr id="2050" name="Picture 2" descr="C:\Users\Maruška\AppData\Local\Microsoft\Windows\Temporary Internet Files\Content.IE5\KDUYXSXZ\MC900346317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768987" cy="221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47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Užij ve větách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Čtyřiadvaceticípá hvězda 3"/>
          <p:cNvSpPr/>
          <p:nvPr/>
        </p:nvSpPr>
        <p:spPr>
          <a:xfrm>
            <a:off x="6550163" y="0"/>
            <a:ext cx="2520280" cy="1800200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nahoru</a:t>
            </a:r>
          </a:p>
        </p:txBody>
      </p:sp>
      <p:sp>
        <p:nvSpPr>
          <p:cNvPr id="5" name="Čtyřiadvaceticípá hvězda 4"/>
          <p:cNvSpPr/>
          <p:nvPr/>
        </p:nvSpPr>
        <p:spPr>
          <a:xfrm>
            <a:off x="596382" y="4951057"/>
            <a:ext cx="2520280" cy="1800200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 horu</a:t>
            </a:r>
          </a:p>
        </p:txBody>
      </p:sp>
      <p:sp>
        <p:nvSpPr>
          <p:cNvPr id="6" name="Ovál 5"/>
          <p:cNvSpPr/>
          <p:nvPr/>
        </p:nvSpPr>
        <p:spPr>
          <a:xfrm>
            <a:off x="791580" y="717179"/>
            <a:ext cx="2016224" cy="1512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 vrch</a:t>
            </a:r>
          </a:p>
        </p:txBody>
      </p:sp>
      <p:sp>
        <p:nvSpPr>
          <p:cNvPr id="7" name="Ovál 6"/>
          <p:cNvSpPr/>
          <p:nvPr/>
        </p:nvSpPr>
        <p:spPr>
          <a:xfrm>
            <a:off x="3970270" y="5048361"/>
            <a:ext cx="2016224" cy="1512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navrch</a:t>
            </a:r>
          </a:p>
        </p:txBody>
      </p:sp>
      <p:sp>
        <p:nvSpPr>
          <p:cNvPr id="9" name="Vývojový diagram: děrná páska 8"/>
          <p:cNvSpPr/>
          <p:nvPr/>
        </p:nvSpPr>
        <p:spPr>
          <a:xfrm>
            <a:off x="831326" y="3087329"/>
            <a:ext cx="1800200" cy="1296144"/>
          </a:xfrm>
          <a:prstGeom prst="flowChartPunchedTap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 ticha</a:t>
            </a:r>
          </a:p>
        </p:txBody>
      </p:sp>
      <p:sp>
        <p:nvSpPr>
          <p:cNvPr id="10" name="Vývojový diagram: děrná páska 9"/>
          <p:cNvSpPr/>
          <p:nvPr/>
        </p:nvSpPr>
        <p:spPr>
          <a:xfrm>
            <a:off x="5400092" y="3627818"/>
            <a:ext cx="1800200" cy="1296144"/>
          </a:xfrm>
          <a:prstGeom prst="flowChartPunchedTap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zticha</a:t>
            </a:r>
          </a:p>
        </p:txBody>
      </p:sp>
      <p:sp>
        <p:nvSpPr>
          <p:cNvPr id="11" name="Pětiúhelník 10"/>
          <p:cNvSpPr/>
          <p:nvPr/>
        </p:nvSpPr>
        <p:spPr>
          <a:xfrm>
            <a:off x="4103948" y="1959168"/>
            <a:ext cx="2304256" cy="794241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 pravdu</a:t>
            </a:r>
          </a:p>
        </p:txBody>
      </p:sp>
      <p:sp>
        <p:nvSpPr>
          <p:cNvPr id="12" name="Pětiúhelník 11"/>
          <p:cNvSpPr/>
          <p:nvPr/>
        </p:nvSpPr>
        <p:spPr>
          <a:xfrm>
            <a:off x="6408204" y="5216013"/>
            <a:ext cx="2304256" cy="794241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opravdu</a:t>
            </a:r>
          </a:p>
        </p:txBody>
      </p:sp>
      <p:sp>
        <p:nvSpPr>
          <p:cNvPr id="13" name="Krychle 12"/>
          <p:cNvSpPr/>
          <p:nvPr/>
        </p:nvSpPr>
        <p:spPr>
          <a:xfrm>
            <a:off x="3250190" y="3147179"/>
            <a:ext cx="1728192" cy="1236294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za tím</a:t>
            </a:r>
          </a:p>
        </p:txBody>
      </p:sp>
      <p:sp>
        <p:nvSpPr>
          <p:cNvPr id="14" name="Krychle 13"/>
          <p:cNvSpPr/>
          <p:nvPr/>
        </p:nvSpPr>
        <p:spPr>
          <a:xfrm>
            <a:off x="7342251" y="2053692"/>
            <a:ext cx="1728192" cy="1236294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zatím</a:t>
            </a:r>
          </a:p>
        </p:txBody>
      </p:sp>
    </p:spTree>
    <p:extLst>
      <p:ext uri="{BB962C8B-B14F-4D97-AF65-F5344CB8AC3E}">
        <p14:creationId xmlns:p14="http://schemas.microsoft.com/office/powerpoint/2010/main" val="3838002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245</Words>
  <Application>Microsoft Office PowerPoint</Application>
  <PresentationFormat>Předvádění na obrazovce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Příslovce</vt:lpstr>
      <vt:lpstr>TEST</vt:lpstr>
      <vt:lpstr>OPAKUJEME SLOVESNÝ ROD </vt:lpstr>
      <vt:lpstr>Co jsou to příslovce?</vt:lpstr>
      <vt:lpstr>Rozlišujeme příslovce</vt:lpstr>
      <vt:lpstr>Utvoř od přídavných jmen příslovce</vt:lpstr>
      <vt:lpstr>Příslovečné spřežky</vt:lpstr>
      <vt:lpstr>Prezentace aplikace PowerPoint</vt:lpstr>
      <vt:lpstr>Užij ve větách</vt:lpstr>
      <vt:lpstr>Nahraď příslovečnými spřežkami</vt:lpstr>
      <vt:lpstr>-mě x -mně</vt:lpstr>
      <vt:lpstr>Doplň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Maruška</dc:creator>
  <cp:lastModifiedBy>Smetanová, Jana</cp:lastModifiedBy>
  <cp:revision>22</cp:revision>
  <dcterms:created xsi:type="dcterms:W3CDTF">2013-04-15T17:53:22Z</dcterms:created>
  <dcterms:modified xsi:type="dcterms:W3CDTF">2025-02-06T13:52:25Z</dcterms:modified>
</cp:coreProperties>
</file>