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1" r:id="rId14"/>
    <p:sldId id="269" r:id="rId15"/>
    <p:sldId id="270" r:id="rId16"/>
    <p:sldId id="260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FC3D25-6D41-4172-AC61-F690FA7CCC18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307991F-6BD3-4F4F-B478-3C8DBC42DB03}">
      <dgm:prSet custT="1"/>
      <dgm:spPr/>
      <dgm:t>
        <a:bodyPr/>
        <a:lstStyle/>
        <a:p>
          <a:r>
            <a:rPr lang="cs-CZ" sz="2400" b="0" i="0" dirty="0"/>
            <a:t>Vydrželi jsme ve škole až do konce/dokonce vyučování.</a:t>
          </a:r>
          <a:endParaRPr lang="en-US" sz="2400" dirty="0"/>
        </a:p>
      </dgm:t>
    </dgm:pt>
    <dgm:pt modelId="{A4057869-61D6-4EA5-B98F-DBF6AB389A91}" type="parTrans" cxnId="{73C1969B-45A3-487E-8B17-C6DF607DE116}">
      <dgm:prSet/>
      <dgm:spPr/>
      <dgm:t>
        <a:bodyPr/>
        <a:lstStyle/>
        <a:p>
          <a:endParaRPr lang="en-US" sz="2000"/>
        </a:p>
      </dgm:t>
    </dgm:pt>
    <dgm:pt modelId="{0056F7D9-AA13-4B33-AE13-A792BFE52301}" type="sibTrans" cxnId="{73C1969B-45A3-487E-8B17-C6DF607DE116}">
      <dgm:prSet/>
      <dgm:spPr/>
      <dgm:t>
        <a:bodyPr/>
        <a:lstStyle/>
        <a:p>
          <a:endParaRPr lang="en-US" sz="2000"/>
        </a:p>
      </dgm:t>
    </dgm:pt>
    <dgm:pt modelId="{5B67CFE7-4CDD-4754-81B1-39FA107596C8}">
      <dgm:prSet custT="1"/>
      <dgm:spPr/>
      <dgm:t>
        <a:bodyPr/>
        <a:lstStyle/>
        <a:p>
          <a:r>
            <a:rPr lang="cs-CZ" sz="2400" b="0" i="0" dirty="0"/>
            <a:t>V zimě jezdíme z pravidla/zpravidla do Alp.</a:t>
          </a:r>
          <a:endParaRPr lang="en-US" sz="2400" dirty="0"/>
        </a:p>
      </dgm:t>
    </dgm:pt>
    <dgm:pt modelId="{25116C7C-F136-4B5D-B848-7CA999CD0E45}" type="parTrans" cxnId="{A4A6A07C-F3D6-42F6-9CA8-BD08E22D0636}">
      <dgm:prSet/>
      <dgm:spPr/>
      <dgm:t>
        <a:bodyPr/>
        <a:lstStyle/>
        <a:p>
          <a:endParaRPr lang="en-US" sz="2000"/>
        </a:p>
      </dgm:t>
    </dgm:pt>
    <dgm:pt modelId="{0FAADFCB-FE4E-42AA-BA2B-3FE9C47F4B38}" type="sibTrans" cxnId="{A4A6A07C-F3D6-42F6-9CA8-BD08E22D0636}">
      <dgm:prSet/>
      <dgm:spPr/>
      <dgm:t>
        <a:bodyPr/>
        <a:lstStyle/>
        <a:p>
          <a:endParaRPr lang="en-US" sz="2000"/>
        </a:p>
      </dgm:t>
    </dgm:pt>
    <dgm:pt modelId="{60F75161-52EA-4B8B-BE83-E3ABDAF5E74A}">
      <dgm:prSet custT="1"/>
      <dgm:spPr/>
      <dgm:t>
        <a:bodyPr/>
        <a:lstStyle/>
        <a:p>
          <a:r>
            <a:rPr lang="cs-CZ" sz="2400" b="0" i="0" dirty="0"/>
            <a:t>Dejte mi 100 gramů sýru vcelku/v celku.</a:t>
          </a:r>
          <a:endParaRPr lang="en-US" sz="2400" dirty="0"/>
        </a:p>
      </dgm:t>
    </dgm:pt>
    <dgm:pt modelId="{DF92289B-8E44-4529-B233-08CBA1F7E7E1}" type="parTrans" cxnId="{FDFCEC98-EEC5-494B-AB36-4C4F7158D5F2}">
      <dgm:prSet/>
      <dgm:spPr/>
      <dgm:t>
        <a:bodyPr/>
        <a:lstStyle/>
        <a:p>
          <a:endParaRPr lang="en-US" sz="2000"/>
        </a:p>
      </dgm:t>
    </dgm:pt>
    <dgm:pt modelId="{51DEB5AF-E85B-4371-B879-B336B9141290}" type="sibTrans" cxnId="{FDFCEC98-EEC5-494B-AB36-4C4F7158D5F2}">
      <dgm:prSet/>
      <dgm:spPr/>
      <dgm:t>
        <a:bodyPr/>
        <a:lstStyle/>
        <a:p>
          <a:endParaRPr lang="en-US" sz="2000"/>
        </a:p>
      </dgm:t>
    </dgm:pt>
    <dgm:pt modelId="{21687852-0CB8-4397-B279-645859E331C9}">
      <dgm:prSet custT="1"/>
      <dgm:spPr/>
      <dgm:t>
        <a:bodyPr/>
        <a:lstStyle/>
        <a:p>
          <a:r>
            <a:rPr lang="cs-CZ" sz="2400" b="0" i="0"/>
            <a:t>Posaď se za tím/zatím sem.</a:t>
          </a:r>
          <a:endParaRPr lang="en-US" sz="2400"/>
        </a:p>
      </dgm:t>
    </dgm:pt>
    <dgm:pt modelId="{3D185D53-20C8-480C-A8D9-8B9BB80465B1}" type="parTrans" cxnId="{678498D2-38AD-4E93-9572-CF0E1AF03057}">
      <dgm:prSet/>
      <dgm:spPr/>
      <dgm:t>
        <a:bodyPr/>
        <a:lstStyle/>
        <a:p>
          <a:endParaRPr lang="en-US" sz="2000"/>
        </a:p>
      </dgm:t>
    </dgm:pt>
    <dgm:pt modelId="{DFCDFA54-196E-4CA0-A1AB-ABB30505DA36}" type="sibTrans" cxnId="{678498D2-38AD-4E93-9572-CF0E1AF03057}">
      <dgm:prSet/>
      <dgm:spPr/>
      <dgm:t>
        <a:bodyPr/>
        <a:lstStyle/>
        <a:p>
          <a:endParaRPr lang="en-US" sz="2000"/>
        </a:p>
      </dgm:t>
    </dgm:pt>
    <dgm:pt modelId="{F3E83E0F-AC06-4F8A-AEC6-5DD1D8E4815F}">
      <dgm:prSet custT="1"/>
      <dgm:spPr/>
      <dgm:t>
        <a:bodyPr/>
        <a:lstStyle/>
        <a:p>
          <a:r>
            <a:rPr lang="cs-CZ" sz="2400" b="0" i="0"/>
            <a:t>O pravdu/opravdu si to nevybavuješ?</a:t>
          </a:r>
          <a:endParaRPr lang="en-US" sz="2400"/>
        </a:p>
      </dgm:t>
    </dgm:pt>
    <dgm:pt modelId="{7920CCB2-ED40-4033-8AD5-D2ED6AC7E8A2}" type="parTrans" cxnId="{B947D1EB-7870-4404-BE2B-52A6C33410BF}">
      <dgm:prSet/>
      <dgm:spPr/>
      <dgm:t>
        <a:bodyPr/>
        <a:lstStyle/>
        <a:p>
          <a:endParaRPr lang="en-US" sz="2000"/>
        </a:p>
      </dgm:t>
    </dgm:pt>
    <dgm:pt modelId="{24139F7B-C3B4-4916-8CD0-C06118550502}" type="sibTrans" cxnId="{B947D1EB-7870-4404-BE2B-52A6C33410BF}">
      <dgm:prSet/>
      <dgm:spPr/>
      <dgm:t>
        <a:bodyPr/>
        <a:lstStyle/>
        <a:p>
          <a:endParaRPr lang="en-US" sz="2000"/>
        </a:p>
      </dgm:t>
    </dgm:pt>
    <dgm:pt modelId="{03E9F764-56DB-48A5-9E0B-D62AC07A6011}">
      <dgm:prSet custT="1"/>
      <dgm:spPr/>
      <dgm:t>
        <a:bodyPr/>
        <a:lstStyle/>
        <a:p>
          <a:r>
            <a:rPr lang="cs-CZ" sz="2400" b="0" i="0"/>
            <a:t>Opakoval to stále do kola/dokola.</a:t>
          </a:r>
          <a:endParaRPr lang="en-US" sz="2400"/>
        </a:p>
      </dgm:t>
    </dgm:pt>
    <dgm:pt modelId="{44257BFB-B44B-4859-BA95-A4E0E1A9FD37}" type="parTrans" cxnId="{619EEDF6-AA38-4D7E-92E1-BCEFA76BA1B4}">
      <dgm:prSet/>
      <dgm:spPr/>
      <dgm:t>
        <a:bodyPr/>
        <a:lstStyle/>
        <a:p>
          <a:endParaRPr lang="en-US" sz="2000"/>
        </a:p>
      </dgm:t>
    </dgm:pt>
    <dgm:pt modelId="{1D1D7A08-8FFD-4779-8816-88BFD80ED0BB}" type="sibTrans" cxnId="{619EEDF6-AA38-4D7E-92E1-BCEFA76BA1B4}">
      <dgm:prSet/>
      <dgm:spPr/>
      <dgm:t>
        <a:bodyPr/>
        <a:lstStyle/>
        <a:p>
          <a:endParaRPr lang="en-US" sz="2000"/>
        </a:p>
      </dgm:t>
    </dgm:pt>
    <dgm:pt modelId="{53D6B9DC-8696-455A-B819-5A462354A5FA}">
      <dgm:prSet custT="1"/>
      <dgm:spPr/>
      <dgm:t>
        <a:bodyPr/>
        <a:lstStyle/>
        <a:p>
          <a:r>
            <a:rPr lang="cs-CZ" sz="2400" b="0" i="0"/>
            <a:t>Udělal to pokaždé/po každé stejně.</a:t>
          </a:r>
          <a:endParaRPr lang="en-US" sz="2400"/>
        </a:p>
      </dgm:t>
    </dgm:pt>
    <dgm:pt modelId="{8DFA536A-C6C0-4E8A-8AB6-1D54FD0A6A6F}" type="parTrans" cxnId="{7FA40795-DAFE-4104-A5F1-1FE690FF2CEA}">
      <dgm:prSet/>
      <dgm:spPr/>
      <dgm:t>
        <a:bodyPr/>
        <a:lstStyle/>
        <a:p>
          <a:endParaRPr lang="en-US" sz="2000"/>
        </a:p>
      </dgm:t>
    </dgm:pt>
    <dgm:pt modelId="{630D6924-8ED4-4745-B0B1-78E2B856D87B}" type="sibTrans" cxnId="{7FA40795-DAFE-4104-A5F1-1FE690FF2CEA}">
      <dgm:prSet/>
      <dgm:spPr/>
      <dgm:t>
        <a:bodyPr/>
        <a:lstStyle/>
        <a:p>
          <a:endParaRPr lang="en-US" sz="2000"/>
        </a:p>
      </dgm:t>
    </dgm:pt>
    <dgm:pt modelId="{F80A280D-C9CA-4B58-AF45-BC9D85F5CF14}" type="pres">
      <dgm:prSet presAssocID="{3BFC3D25-6D41-4172-AC61-F690FA7CCC18}" presName="vert0" presStyleCnt="0">
        <dgm:presLayoutVars>
          <dgm:dir/>
          <dgm:animOne val="branch"/>
          <dgm:animLvl val="lvl"/>
        </dgm:presLayoutVars>
      </dgm:prSet>
      <dgm:spPr/>
    </dgm:pt>
    <dgm:pt modelId="{3489270D-6FB7-4F71-9DD6-2FD3ABB46409}" type="pres">
      <dgm:prSet presAssocID="{E307991F-6BD3-4F4F-B478-3C8DBC42DB03}" presName="thickLine" presStyleLbl="alignNode1" presStyleIdx="0" presStyleCnt="7"/>
      <dgm:spPr/>
    </dgm:pt>
    <dgm:pt modelId="{6BF80E6C-6208-4434-BF43-69CD87D6025B}" type="pres">
      <dgm:prSet presAssocID="{E307991F-6BD3-4F4F-B478-3C8DBC42DB03}" presName="horz1" presStyleCnt="0"/>
      <dgm:spPr/>
    </dgm:pt>
    <dgm:pt modelId="{91C2669C-2191-4570-A589-AB11E059E60C}" type="pres">
      <dgm:prSet presAssocID="{E307991F-6BD3-4F4F-B478-3C8DBC42DB03}" presName="tx1" presStyleLbl="revTx" presStyleIdx="0" presStyleCnt="7"/>
      <dgm:spPr/>
    </dgm:pt>
    <dgm:pt modelId="{5274A072-A966-4549-B7D5-7C260CA8FDA3}" type="pres">
      <dgm:prSet presAssocID="{E307991F-6BD3-4F4F-B478-3C8DBC42DB03}" presName="vert1" presStyleCnt="0"/>
      <dgm:spPr/>
    </dgm:pt>
    <dgm:pt modelId="{B39FB189-0E8F-4162-B2AF-5B3D0236D9D1}" type="pres">
      <dgm:prSet presAssocID="{5B67CFE7-4CDD-4754-81B1-39FA107596C8}" presName="thickLine" presStyleLbl="alignNode1" presStyleIdx="1" presStyleCnt="7"/>
      <dgm:spPr/>
    </dgm:pt>
    <dgm:pt modelId="{707E6DE8-5BCF-47D7-9EDE-81960941D729}" type="pres">
      <dgm:prSet presAssocID="{5B67CFE7-4CDD-4754-81B1-39FA107596C8}" presName="horz1" presStyleCnt="0"/>
      <dgm:spPr/>
    </dgm:pt>
    <dgm:pt modelId="{89A41C85-0C36-4CE9-954A-8C6B85174B72}" type="pres">
      <dgm:prSet presAssocID="{5B67CFE7-4CDD-4754-81B1-39FA107596C8}" presName="tx1" presStyleLbl="revTx" presStyleIdx="1" presStyleCnt="7"/>
      <dgm:spPr/>
    </dgm:pt>
    <dgm:pt modelId="{F4A62977-2B2D-4E5A-8226-1377B550522B}" type="pres">
      <dgm:prSet presAssocID="{5B67CFE7-4CDD-4754-81B1-39FA107596C8}" presName="vert1" presStyleCnt="0"/>
      <dgm:spPr/>
    </dgm:pt>
    <dgm:pt modelId="{A9A3903E-EBE3-4697-8327-093D0D1A32E5}" type="pres">
      <dgm:prSet presAssocID="{60F75161-52EA-4B8B-BE83-E3ABDAF5E74A}" presName="thickLine" presStyleLbl="alignNode1" presStyleIdx="2" presStyleCnt="7"/>
      <dgm:spPr/>
    </dgm:pt>
    <dgm:pt modelId="{09512E44-BD31-4F4E-8A0F-CEF15CD2D4F9}" type="pres">
      <dgm:prSet presAssocID="{60F75161-52EA-4B8B-BE83-E3ABDAF5E74A}" presName="horz1" presStyleCnt="0"/>
      <dgm:spPr/>
    </dgm:pt>
    <dgm:pt modelId="{4AB022C6-61D0-4AC7-9B3D-261D2645EA59}" type="pres">
      <dgm:prSet presAssocID="{60F75161-52EA-4B8B-BE83-E3ABDAF5E74A}" presName="tx1" presStyleLbl="revTx" presStyleIdx="2" presStyleCnt="7"/>
      <dgm:spPr/>
    </dgm:pt>
    <dgm:pt modelId="{D00444C5-B9F3-4BA6-88BA-4E2CA209457B}" type="pres">
      <dgm:prSet presAssocID="{60F75161-52EA-4B8B-BE83-E3ABDAF5E74A}" presName="vert1" presStyleCnt="0"/>
      <dgm:spPr/>
    </dgm:pt>
    <dgm:pt modelId="{438B96EF-F9D2-48FA-B03B-C69E2EC5B416}" type="pres">
      <dgm:prSet presAssocID="{21687852-0CB8-4397-B279-645859E331C9}" presName="thickLine" presStyleLbl="alignNode1" presStyleIdx="3" presStyleCnt="7"/>
      <dgm:spPr/>
    </dgm:pt>
    <dgm:pt modelId="{F83612E0-15E0-45DA-988D-8F358122C3BE}" type="pres">
      <dgm:prSet presAssocID="{21687852-0CB8-4397-B279-645859E331C9}" presName="horz1" presStyleCnt="0"/>
      <dgm:spPr/>
    </dgm:pt>
    <dgm:pt modelId="{30FB9533-383D-4F8E-A29B-AC788210CBC7}" type="pres">
      <dgm:prSet presAssocID="{21687852-0CB8-4397-B279-645859E331C9}" presName="tx1" presStyleLbl="revTx" presStyleIdx="3" presStyleCnt="7"/>
      <dgm:spPr/>
    </dgm:pt>
    <dgm:pt modelId="{25646A96-135F-49CE-9E99-46BE112DE04B}" type="pres">
      <dgm:prSet presAssocID="{21687852-0CB8-4397-B279-645859E331C9}" presName="vert1" presStyleCnt="0"/>
      <dgm:spPr/>
    </dgm:pt>
    <dgm:pt modelId="{2FD934AA-70CF-4CE3-BB27-C1C0CE40D151}" type="pres">
      <dgm:prSet presAssocID="{F3E83E0F-AC06-4F8A-AEC6-5DD1D8E4815F}" presName="thickLine" presStyleLbl="alignNode1" presStyleIdx="4" presStyleCnt="7"/>
      <dgm:spPr/>
    </dgm:pt>
    <dgm:pt modelId="{5A89DA3F-6681-402D-AB4D-40C09431B818}" type="pres">
      <dgm:prSet presAssocID="{F3E83E0F-AC06-4F8A-AEC6-5DD1D8E4815F}" presName="horz1" presStyleCnt="0"/>
      <dgm:spPr/>
    </dgm:pt>
    <dgm:pt modelId="{278058C0-154C-4209-A1AA-C69B1448BD64}" type="pres">
      <dgm:prSet presAssocID="{F3E83E0F-AC06-4F8A-AEC6-5DD1D8E4815F}" presName="tx1" presStyleLbl="revTx" presStyleIdx="4" presStyleCnt="7"/>
      <dgm:spPr/>
    </dgm:pt>
    <dgm:pt modelId="{A0A93FC6-9E3E-4FA9-B251-36C16329E2AB}" type="pres">
      <dgm:prSet presAssocID="{F3E83E0F-AC06-4F8A-AEC6-5DD1D8E4815F}" presName="vert1" presStyleCnt="0"/>
      <dgm:spPr/>
    </dgm:pt>
    <dgm:pt modelId="{0986F07E-7DB0-48A0-9856-9F2AB5EC82F2}" type="pres">
      <dgm:prSet presAssocID="{03E9F764-56DB-48A5-9E0B-D62AC07A6011}" presName="thickLine" presStyleLbl="alignNode1" presStyleIdx="5" presStyleCnt="7"/>
      <dgm:spPr/>
    </dgm:pt>
    <dgm:pt modelId="{97337CFF-4029-470F-801D-249D3263C4EC}" type="pres">
      <dgm:prSet presAssocID="{03E9F764-56DB-48A5-9E0B-D62AC07A6011}" presName="horz1" presStyleCnt="0"/>
      <dgm:spPr/>
    </dgm:pt>
    <dgm:pt modelId="{684726A9-A070-402C-BF72-DB1DBBC0DD9A}" type="pres">
      <dgm:prSet presAssocID="{03E9F764-56DB-48A5-9E0B-D62AC07A6011}" presName="tx1" presStyleLbl="revTx" presStyleIdx="5" presStyleCnt="7"/>
      <dgm:spPr/>
    </dgm:pt>
    <dgm:pt modelId="{9928A0D0-9EB6-48D8-8E9C-478705DF01A9}" type="pres">
      <dgm:prSet presAssocID="{03E9F764-56DB-48A5-9E0B-D62AC07A6011}" presName="vert1" presStyleCnt="0"/>
      <dgm:spPr/>
    </dgm:pt>
    <dgm:pt modelId="{C8BF99EB-0396-476B-8566-A42481898D7F}" type="pres">
      <dgm:prSet presAssocID="{53D6B9DC-8696-455A-B819-5A462354A5FA}" presName="thickLine" presStyleLbl="alignNode1" presStyleIdx="6" presStyleCnt="7"/>
      <dgm:spPr/>
    </dgm:pt>
    <dgm:pt modelId="{39A9B858-9212-473D-AA9B-2157FB2B7A6B}" type="pres">
      <dgm:prSet presAssocID="{53D6B9DC-8696-455A-B819-5A462354A5FA}" presName="horz1" presStyleCnt="0"/>
      <dgm:spPr/>
    </dgm:pt>
    <dgm:pt modelId="{791A933F-1BC3-4565-8EEE-B4682E6DAD6B}" type="pres">
      <dgm:prSet presAssocID="{53D6B9DC-8696-455A-B819-5A462354A5FA}" presName="tx1" presStyleLbl="revTx" presStyleIdx="6" presStyleCnt="7"/>
      <dgm:spPr/>
    </dgm:pt>
    <dgm:pt modelId="{EE2FC2AB-068F-483E-BF54-F9A3D401DDB7}" type="pres">
      <dgm:prSet presAssocID="{53D6B9DC-8696-455A-B819-5A462354A5FA}" presName="vert1" presStyleCnt="0"/>
      <dgm:spPr/>
    </dgm:pt>
  </dgm:ptLst>
  <dgm:cxnLst>
    <dgm:cxn modelId="{2880260B-A7AA-4A2B-86C4-0AC3A7288DE3}" type="presOf" srcId="{E307991F-6BD3-4F4F-B478-3C8DBC42DB03}" destId="{91C2669C-2191-4570-A589-AB11E059E60C}" srcOrd="0" destOrd="0" presId="urn:microsoft.com/office/officeart/2008/layout/LinedList"/>
    <dgm:cxn modelId="{082DE31B-07F8-46FE-8C19-FD984545C8AA}" type="presOf" srcId="{53D6B9DC-8696-455A-B819-5A462354A5FA}" destId="{791A933F-1BC3-4565-8EEE-B4682E6DAD6B}" srcOrd="0" destOrd="0" presId="urn:microsoft.com/office/officeart/2008/layout/LinedList"/>
    <dgm:cxn modelId="{A4A6A07C-F3D6-42F6-9CA8-BD08E22D0636}" srcId="{3BFC3D25-6D41-4172-AC61-F690FA7CCC18}" destId="{5B67CFE7-4CDD-4754-81B1-39FA107596C8}" srcOrd="1" destOrd="0" parTransId="{25116C7C-F136-4B5D-B848-7CA999CD0E45}" sibTransId="{0FAADFCB-FE4E-42AA-BA2B-3FE9C47F4B38}"/>
    <dgm:cxn modelId="{CB1B227F-33B5-4488-9982-F8333466A63E}" type="presOf" srcId="{21687852-0CB8-4397-B279-645859E331C9}" destId="{30FB9533-383D-4F8E-A29B-AC788210CBC7}" srcOrd="0" destOrd="0" presId="urn:microsoft.com/office/officeart/2008/layout/LinedList"/>
    <dgm:cxn modelId="{AB208384-6D2B-4B32-9976-D00077B44F30}" type="presOf" srcId="{5B67CFE7-4CDD-4754-81B1-39FA107596C8}" destId="{89A41C85-0C36-4CE9-954A-8C6B85174B72}" srcOrd="0" destOrd="0" presId="urn:microsoft.com/office/officeart/2008/layout/LinedList"/>
    <dgm:cxn modelId="{7FA40795-DAFE-4104-A5F1-1FE690FF2CEA}" srcId="{3BFC3D25-6D41-4172-AC61-F690FA7CCC18}" destId="{53D6B9DC-8696-455A-B819-5A462354A5FA}" srcOrd="6" destOrd="0" parTransId="{8DFA536A-C6C0-4E8A-8AB6-1D54FD0A6A6F}" sibTransId="{630D6924-8ED4-4745-B0B1-78E2B856D87B}"/>
    <dgm:cxn modelId="{6C98E198-2208-42AC-8AFB-7A8EA473038E}" type="presOf" srcId="{3BFC3D25-6D41-4172-AC61-F690FA7CCC18}" destId="{F80A280D-C9CA-4B58-AF45-BC9D85F5CF14}" srcOrd="0" destOrd="0" presId="urn:microsoft.com/office/officeart/2008/layout/LinedList"/>
    <dgm:cxn modelId="{FDFCEC98-EEC5-494B-AB36-4C4F7158D5F2}" srcId="{3BFC3D25-6D41-4172-AC61-F690FA7CCC18}" destId="{60F75161-52EA-4B8B-BE83-E3ABDAF5E74A}" srcOrd="2" destOrd="0" parTransId="{DF92289B-8E44-4529-B233-08CBA1F7E7E1}" sibTransId="{51DEB5AF-E85B-4371-B879-B336B9141290}"/>
    <dgm:cxn modelId="{73C1969B-45A3-487E-8B17-C6DF607DE116}" srcId="{3BFC3D25-6D41-4172-AC61-F690FA7CCC18}" destId="{E307991F-6BD3-4F4F-B478-3C8DBC42DB03}" srcOrd="0" destOrd="0" parTransId="{A4057869-61D6-4EA5-B98F-DBF6AB389A91}" sibTransId="{0056F7D9-AA13-4B33-AE13-A792BFE52301}"/>
    <dgm:cxn modelId="{678498D2-38AD-4E93-9572-CF0E1AF03057}" srcId="{3BFC3D25-6D41-4172-AC61-F690FA7CCC18}" destId="{21687852-0CB8-4397-B279-645859E331C9}" srcOrd="3" destOrd="0" parTransId="{3D185D53-20C8-480C-A8D9-8B9BB80465B1}" sibTransId="{DFCDFA54-196E-4CA0-A1AB-ABB30505DA36}"/>
    <dgm:cxn modelId="{BF39B6DA-0EE9-4873-8695-6189801C1FC3}" type="presOf" srcId="{60F75161-52EA-4B8B-BE83-E3ABDAF5E74A}" destId="{4AB022C6-61D0-4AC7-9B3D-261D2645EA59}" srcOrd="0" destOrd="0" presId="urn:microsoft.com/office/officeart/2008/layout/LinedList"/>
    <dgm:cxn modelId="{B947D1EB-7870-4404-BE2B-52A6C33410BF}" srcId="{3BFC3D25-6D41-4172-AC61-F690FA7CCC18}" destId="{F3E83E0F-AC06-4F8A-AEC6-5DD1D8E4815F}" srcOrd="4" destOrd="0" parTransId="{7920CCB2-ED40-4033-8AD5-D2ED6AC7E8A2}" sibTransId="{24139F7B-C3B4-4916-8CD0-C06118550502}"/>
    <dgm:cxn modelId="{DBE524F1-2E0A-4436-A7FD-55CBD5C9519B}" type="presOf" srcId="{F3E83E0F-AC06-4F8A-AEC6-5DD1D8E4815F}" destId="{278058C0-154C-4209-A1AA-C69B1448BD64}" srcOrd="0" destOrd="0" presId="urn:microsoft.com/office/officeart/2008/layout/LinedList"/>
    <dgm:cxn modelId="{E5F1C9F4-8E45-419B-B41E-0F3DC8577E07}" type="presOf" srcId="{03E9F764-56DB-48A5-9E0B-D62AC07A6011}" destId="{684726A9-A070-402C-BF72-DB1DBBC0DD9A}" srcOrd="0" destOrd="0" presId="urn:microsoft.com/office/officeart/2008/layout/LinedList"/>
    <dgm:cxn modelId="{619EEDF6-AA38-4D7E-92E1-BCEFA76BA1B4}" srcId="{3BFC3D25-6D41-4172-AC61-F690FA7CCC18}" destId="{03E9F764-56DB-48A5-9E0B-D62AC07A6011}" srcOrd="5" destOrd="0" parTransId="{44257BFB-B44B-4859-BA95-A4E0E1A9FD37}" sibTransId="{1D1D7A08-8FFD-4779-8816-88BFD80ED0BB}"/>
    <dgm:cxn modelId="{19728D5C-46B6-4E69-8925-94C33AED3B84}" type="presParOf" srcId="{F80A280D-C9CA-4B58-AF45-BC9D85F5CF14}" destId="{3489270D-6FB7-4F71-9DD6-2FD3ABB46409}" srcOrd="0" destOrd="0" presId="urn:microsoft.com/office/officeart/2008/layout/LinedList"/>
    <dgm:cxn modelId="{AE31160A-33DF-400E-9C6C-0F63C66FFA08}" type="presParOf" srcId="{F80A280D-C9CA-4B58-AF45-BC9D85F5CF14}" destId="{6BF80E6C-6208-4434-BF43-69CD87D6025B}" srcOrd="1" destOrd="0" presId="urn:microsoft.com/office/officeart/2008/layout/LinedList"/>
    <dgm:cxn modelId="{D6619D21-C9A3-4A37-AE87-4E41729347CC}" type="presParOf" srcId="{6BF80E6C-6208-4434-BF43-69CD87D6025B}" destId="{91C2669C-2191-4570-A589-AB11E059E60C}" srcOrd="0" destOrd="0" presId="urn:microsoft.com/office/officeart/2008/layout/LinedList"/>
    <dgm:cxn modelId="{C5160566-D422-4317-BF2E-B7F62940909B}" type="presParOf" srcId="{6BF80E6C-6208-4434-BF43-69CD87D6025B}" destId="{5274A072-A966-4549-B7D5-7C260CA8FDA3}" srcOrd="1" destOrd="0" presId="urn:microsoft.com/office/officeart/2008/layout/LinedList"/>
    <dgm:cxn modelId="{E6C43FFE-0610-4A2F-B74E-63E44FD3EB01}" type="presParOf" srcId="{F80A280D-C9CA-4B58-AF45-BC9D85F5CF14}" destId="{B39FB189-0E8F-4162-B2AF-5B3D0236D9D1}" srcOrd="2" destOrd="0" presId="urn:microsoft.com/office/officeart/2008/layout/LinedList"/>
    <dgm:cxn modelId="{B671687E-5178-413C-9D05-A2564C6AF485}" type="presParOf" srcId="{F80A280D-C9CA-4B58-AF45-BC9D85F5CF14}" destId="{707E6DE8-5BCF-47D7-9EDE-81960941D729}" srcOrd="3" destOrd="0" presId="urn:microsoft.com/office/officeart/2008/layout/LinedList"/>
    <dgm:cxn modelId="{8C04E7C7-7A5F-4043-A57D-DBBC27C4900A}" type="presParOf" srcId="{707E6DE8-5BCF-47D7-9EDE-81960941D729}" destId="{89A41C85-0C36-4CE9-954A-8C6B85174B72}" srcOrd="0" destOrd="0" presId="urn:microsoft.com/office/officeart/2008/layout/LinedList"/>
    <dgm:cxn modelId="{98B47A79-14E9-49F1-A61E-799DBED0E144}" type="presParOf" srcId="{707E6DE8-5BCF-47D7-9EDE-81960941D729}" destId="{F4A62977-2B2D-4E5A-8226-1377B550522B}" srcOrd="1" destOrd="0" presId="urn:microsoft.com/office/officeart/2008/layout/LinedList"/>
    <dgm:cxn modelId="{ED430CBD-53A0-48CF-B9F2-E8D30C92B887}" type="presParOf" srcId="{F80A280D-C9CA-4B58-AF45-BC9D85F5CF14}" destId="{A9A3903E-EBE3-4697-8327-093D0D1A32E5}" srcOrd="4" destOrd="0" presId="urn:microsoft.com/office/officeart/2008/layout/LinedList"/>
    <dgm:cxn modelId="{86AC5DBB-814A-4C7F-9F09-8270E7123927}" type="presParOf" srcId="{F80A280D-C9CA-4B58-AF45-BC9D85F5CF14}" destId="{09512E44-BD31-4F4E-8A0F-CEF15CD2D4F9}" srcOrd="5" destOrd="0" presId="urn:microsoft.com/office/officeart/2008/layout/LinedList"/>
    <dgm:cxn modelId="{8D64AF4B-5993-4D20-8E05-5FA91FCCAD1C}" type="presParOf" srcId="{09512E44-BD31-4F4E-8A0F-CEF15CD2D4F9}" destId="{4AB022C6-61D0-4AC7-9B3D-261D2645EA59}" srcOrd="0" destOrd="0" presId="urn:microsoft.com/office/officeart/2008/layout/LinedList"/>
    <dgm:cxn modelId="{00BAC8F8-9A1E-4C11-94E9-3E3725655F43}" type="presParOf" srcId="{09512E44-BD31-4F4E-8A0F-CEF15CD2D4F9}" destId="{D00444C5-B9F3-4BA6-88BA-4E2CA209457B}" srcOrd="1" destOrd="0" presId="urn:microsoft.com/office/officeart/2008/layout/LinedList"/>
    <dgm:cxn modelId="{A2FA9461-56DB-436C-87DA-A9A3A298054F}" type="presParOf" srcId="{F80A280D-C9CA-4B58-AF45-BC9D85F5CF14}" destId="{438B96EF-F9D2-48FA-B03B-C69E2EC5B416}" srcOrd="6" destOrd="0" presId="urn:microsoft.com/office/officeart/2008/layout/LinedList"/>
    <dgm:cxn modelId="{6E1C8E92-DDD1-4A95-8689-1A9D19612DF6}" type="presParOf" srcId="{F80A280D-C9CA-4B58-AF45-BC9D85F5CF14}" destId="{F83612E0-15E0-45DA-988D-8F358122C3BE}" srcOrd="7" destOrd="0" presId="urn:microsoft.com/office/officeart/2008/layout/LinedList"/>
    <dgm:cxn modelId="{E5734EAC-6D49-4207-840B-08339CA742F1}" type="presParOf" srcId="{F83612E0-15E0-45DA-988D-8F358122C3BE}" destId="{30FB9533-383D-4F8E-A29B-AC788210CBC7}" srcOrd="0" destOrd="0" presId="urn:microsoft.com/office/officeart/2008/layout/LinedList"/>
    <dgm:cxn modelId="{1061AB72-5643-4ECA-A484-B5EAB09185A9}" type="presParOf" srcId="{F83612E0-15E0-45DA-988D-8F358122C3BE}" destId="{25646A96-135F-49CE-9E99-46BE112DE04B}" srcOrd="1" destOrd="0" presId="urn:microsoft.com/office/officeart/2008/layout/LinedList"/>
    <dgm:cxn modelId="{99F2CBF9-1CE1-43AD-AD4A-FAEC49A26A21}" type="presParOf" srcId="{F80A280D-C9CA-4B58-AF45-BC9D85F5CF14}" destId="{2FD934AA-70CF-4CE3-BB27-C1C0CE40D151}" srcOrd="8" destOrd="0" presId="urn:microsoft.com/office/officeart/2008/layout/LinedList"/>
    <dgm:cxn modelId="{88810FF0-336F-419B-9CD2-793646935CB5}" type="presParOf" srcId="{F80A280D-C9CA-4B58-AF45-BC9D85F5CF14}" destId="{5A89DA3F-6681-402D-AB4D-40C09431B818}" srcOrd="9" destOrd="0" presId="urn:microsoft.com/office/officeart/2008/layout/LinedList"/>
    <dgm:cxn modelId="{A399B1B8-EB96-487A-BDA2-4C1B3090A5C4}" type="presParOf" srcId="{5A89DA3F-6681-402D-AB4D-40C09431B818}" destId="{278058C0-154C-4209-A1AA-C69B1448BD64}" srcOrd="0" destOrd="0" presId="urn:microsoft.com/office/officeart/2008/layout/LinedList"/>
    <dgm:cxn modelId="{59383C81-B239-4D15-A6D8-9E0193A7C0D0}" type="presParOf" srcId="{5A89DA3F-6681-402D-AB4D-40C09431B818}" destId="{A0A93FC6-9E3E-4FA9-B251-36C16329E2AB}" srcOrd="1" destOrd="0" presId="urn:microsoft.com/office/officeart/2008/layout/LinedList"/>
    <dgm:cxn modelId="{1653D455-9D91-4B16-B517-714E65EF577B}" type="presParOf" srcId="{F80A280D-C9CA-4B58-AF45-BC9D85F5CF14}" destId="{0986F07E-7DB0-48A0-9856-9F2AB5EC82F2}" srcOrd="10" destOrd="0" presId="urn:microsoft.com/office/officeart/2008/layout/LinedList"/>
    <dgm:cxn modelId="{9A395347-77B7-4E91-B820-6AB77CEEE196}" type="presParOf" srcId="{F80A280D-C9CA-4B58-AF45-BC9D85F5CF14}" destId="{97337CFF-4029-470F-801D-249D3263C4EC}" srcOrd="11" destOrd="0" presId="urn:microsoft.com/office/officeart/2008/layout/LinedList"/>
    <dgm:cxn modelId="{D7102453-7362-4DF3-9622-7C4367B54908}" type="presParOf" srcId="{97337CFF-4029-470F-801D-249D3263C4EC}" destId="{684726A9-A070-402C-BF72-DB1DBBC0DD9A}" srcOrd="0" destOrd="0" presId="urn:microsoft.com/office/officeart/2008/layout/LinedList"/>
    <dgm:cxn modelId="{AF0E0932-D1D1-4331-BF61-86898F0B21DA}" type="presParOf" srcId="{97337CFF-4029-470F-801D-249D3263C4EC}" destId="{9928A0D0-9EB6-48D8-8E9C-478705DF01A9}" srcOrd="1" destOrd="0" presId="urn:microsoft.com/office/officeart/2008/layout/LinedList"/>
    <dgm:cxn modelId="{C0F86C22-479A-49E7-B171-2D07678B8B2D}" type="presParOf" srcId="{F80A280D-C9CA-4B58-AF45-BC9D85F5CF14}" destId="{C8BF99EB-0396-476B-8566-A42481898D7F}" srcOrd="12" destOrd="0" presId="urn:microsoft.com/office/officeart/2008/layout/LinedList"/>
    <dgm:cxn modelId="{082C7F81-C7F5-4716-8F60-257AA07FF22B}" type="presParOf" srcId="{F80A280D-C9CA-4B58-AF45-BC9D85F5CF14}" destId="{39A9B858-9212-473D-AA9B-2157FB2B7A6B}" srcOrd="13" destOrd="0" presId="urn:microsoft.com/office/officeart/2008/layout/LinedList"/>
    <dgm:cxn modelId="{F16E70BD-36D3-40B2-9DDE-AAD835468651}" type="presParOf" srcId="{39A9B858-9212-473D-AA9B-2157FB2B7A6B}" destId="{791A933F-1BC3-4565-8EEE-B4682E6DAD6B}" srcOrd="0" destOrd="0" presId="urn:microsoft.com/office/officeart/2008/layout/LinedList"/>
    <dgm:cxn modelId="{25607DDE-2CD4-4903-A285-EC40B246BC5A}" type="presParOf" srcId="{39A9B858-9212-473D-AA9B-2157FB2B7A6B}" destId="{EE2FC2AB-068F-483E-BF54-F9A3D401DDB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89270D-6FB7-4F71-9DD6-2FD3ABB46409}">
      <dsp:nvSpPr>
        <dsp:cNvPr id="0" name=""/>
        <dsp:cNvSpPr/>
      </dsp:nvSpPr>
      <dsp:spPr>
        <a:xfrm>
          <a:off x="0" y="636"/>
          <a:ext cx="854392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C2669C-2191-4570-A589-AB11E059E60C}">
      <dsp:nvSpPr>
        <dsp:cNvPr id="0" name=""/>
        <dsp:cNvSpPr/>
      </dsp:nvSpPr>
      <dsp:spPr>
        <a:xfrm>
          <a:off x="0" y="636"/>
          <a:ext cx="8543925" cy="744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0" i="0" kern="1200" dirty="0"/>
            <a:t>Vydrželi jsme ve škole až do konce/dokonce vyučování.</a:t>
          </a:r>
          <a:endParaRPr lang="en-US" sz="2400" kern="1200" dirty="0"/>
        </a:p>
      </dsp:txBody>
      <dsp:txXfrm>
        <a:off x="0" y="636"/>
        <a:ext cx="8543925" cy="744763"/>
      </dsp:txXfrm>
    </dsp:sp>
    <dsp:sp modelId="{B39FB189-0E8F-4162-B2AF-5B3D0236D9D1}">
      <dsp:nvSpPr>
        <dsp:cNvPr id="0" name=""/>
        <dsp:cNvSpPr/>
      </dsp:nvSpPr>
      <dsp:spPr>
        <a:xfrm>
          <a:off x="0" y="745400"/>
          <a:ext cx="8543925" cy="0"/>
        </a:xfrm>
        <a:prstGeom prst="line">
          <a:avLst/>
        </a:prstGeom>
        <a:solidFill>
          <a:schemeClr val="accent2">
            <a:hueOff val="-252257"/>
            <a:satOff val="-1692"/>
            <a:lumOff val="490"/>
            <a:alphaOff val="0"/>
          </a:schemeClr>
        </a:solidFill>
        <a:ln w="12700" cap="flat" cmpd="sng" algn="ctr">
          <a:solidFill>
            <a:schemeClr val="accent2">
              <a:hueOff val="-252257"/>
              <a:satOff val="-1692"/>
              <a:lumOff val="49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A41C85-0C36-4CE9-954A-8C6B85174B72}">
      <dsp:nvSpPr>
        <dsp:cNvPr id="0" name=""/>
        <dsp:cNvSpPr/>
      </dsp:nvSpPr>
      <dsp:spPr>
        <a:xfrm>
          <a:off x="0" y="745400"/>
          <a:ext cx="8543925" cy="744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0" i="0" kern="1200" dirty="0"/>
            <a:t>V zimě jezdíme z pravidla/zpravidla do Alp.</a:t>
          </a:r>
          <a:endParaRPr lang="en-US" sz="2400" kern="1200" dirty="0"/>
        </a:p>
      </dsp:txBody>
      <dsp:txXfrm>
        <a:off x="0" y="745400"/>
        <a:ext cx="8543925" cy="744763"/>
      </dsp:txXfrm>
    </dsp:sp>
    <dsp:sp modelId="{A9A3903E-EBE3-4697-8327-093D0D1A32E5}">
      <dsp:nvSpPr>
        <dsp:cNvPr id="0" name=""/>
        <dsp:cNvSpPr/>
      </dsp:nvSpPr>
      <dsp:spPr>
        <a:xfrm>
          <a:off x="0" y="1490163"/>
          <a:ext cx="8543925" cy="0"/>
        </a:xfrm>
        <a:prstGeom prst="line">
          <a:avLst/>
        </a:prstGeom>
        <a:solidFill>
          <a:schemeClr val="accent2">
            <a:hueOff val="-504514"/>
            <a:satOff val="-3384"/>
            <a:lumOff val="981"/>
            <a:alphaOff val="0"/>
          </a:schemeClr>
        </a:solidFill>
        <a:ln w="12700" cap="flat" cmpd="sng" algn="ctr">
          <a:solidFill>
            <a:schemeClr val="accent2">
              <a:hueOff val="-504514"/>
              <a:satOff val="-3384"/>
              <a:lumOff val="9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B022C6-61D0-4AC7-9B3D-261D2645EA59}">
      <dsp:nvSpPr>
        <dsp:cNvPr id="0" name=""/>
        <dsp:cNvSpPr/>
      </dsp:nvSpPr>
      <dsp:spPr>
        <a:xfrm>
          <a:off x="0" y="1490163"/>
          <a:ext cx="8543925" cy="744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0" i="0" kern="1200" dirty="0"/>
            <a:t>Dejte mi 100 gramů sýru vcelku/v celku.</a:t>
          </a:r>
          <a:endParaRPr lang="en-US" sz="2400" kern="1200" dirty="0"/>
        </a:p>
      </dsp:txBody>
      <dsp:txXfrm>
        <a:off x="0" y="1490163"/>
        <a:ext cx="8543925" cy="744763"/>
      </dsp:txXfrm>
    </dsp:sp>
    <dsp:sp modelId="{438B96EF-F9D2-48FA-B03B-C69E2EC5B416}">
      <dsp:nvSpPr>
        <dsp:cNvPr id="0" name=""/>
        <dsp:cNvSpPr/>
      </dsp:nvSpPr>
      <dsp:spPr>
        <a:xfrm>
          <a:off x="0" y="2234927"/>
          <a:ext cx="8543925" cy="0"/>
        </a:xfrm>
        <a:prstGeom prst="line">
          <a:avLst/>
        </a:prstGeom>
        <a:solidFill>
          <a:schemeClr val="accent2">
            <a:hueOff val="-756771"/>
            <a:satOff val="-5075"/>
            <a:lumOff val="1471"/>
            <a:alphaOff val="0"/>
          </a:schemeClr>
        </a:solidFill>
        <a:ln w="12700" cap="flat" cmpd="sng" algn="ctr">
          <a:solidFill>
            <a:schemeClr val="accent2">
              <a:hueOff val="-756771"/>
              <a:satOff val="-5075"/>
              <a:lumOff val="1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FB9533-383D-4F8E-A29B-AC788210CBC7}">
      <dsp:nvSpPr>
        <dsp:cNvPr id="0" name=""/>
        <dsp:cNvSpPr/>
      </dsp:nvSpPr>
      <dsp:spPr>
        <a:xfrm>
          <a:off x="0" y="2234927"/>
          <a:ext cx="8543925" cy="744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0" i="0" kern="1200"/>
            <a:t>Posaď se za tím/zatím sem.</a:t>
          </a:r>
          <a:endParaRPr lang="en-US" sz="2400" kern="1200"/>
        </a:p>
      </dsp:txBody>
      <dsp:txXfrm>
        <a:off x="0" y="2234927"/>
        <a:ext cx="8543925" cy="744763"/>
      </dsp:txXfrm>
    </dsp:sp>
    <dsp:sp modelId="{2FD934AA-70CF-4CE3-BB27-C1C0CE40D151}">
      <dsp:nvSpPr>
        <dsp:cNvPr id="0" name=""/>
        <dsp:cNvSpPr/>
      </dsp:nvSpPr>
      <dsp:spPr>
        <a:xfrm>
          <a:off x="0" y="2979691"/>
          <a:ext cx="8543925" cy="0"/>
        </a:xfrm>
        <a:prstGeom prst="line">
          <a:avLst/>
        </a:prstGeom>
        <a:solidFill>
          <a:schemeClr val="accent2">
            <a:hueOff val="-1009028"/>
            <a:satOff val="-6767"/>
            <a:lumOff val="1961"/>
            <a:alphaOff val="0"/>
          </a:schemeClr>
        </a:solidFill>
        <a:ln w="12700" cap="flat" cmpd="sng" algn="ctr">
          <a:solidFill>
            <a:schemeClr val="accent2">
              <a:hueOff val="-1009028"/>
              <a:satOff val="-6767"/>
              <a:lumOff val="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8058C0-154C-4209-A1AA-C69B1448BD64}">
      <dsp:nvSpPr>
        <dsp:cNvPr id="0" name=""/>
        <dsp:cNvSpPr/>
      </dsp:nvSpPr>
      <dsp:spPr>
        <a:xfrm>
          <a:off x="0" y="2979691"/>
          <a:ext cx="8543925" cy="744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0" i="0" kern="1200"/>
            <a:t>O pravdu/opravdu si to nevybavuješ?</a:t>
          </a:r>
          <a:endParaRPr lang="en-US" sz="2400" kern="1200"/>
        </a:p>
      </dsp:txBody>
      <dsp:txXfrm>
        <a:off x="0" y="2979691"/>
        <a:ext cx="8543925" cy="744763"/>
      </dsp:txXfrm>
    </dsp:sp>
    <dsp:sp modelId="{0986F07E-7DB0-48A0-9856-9F2AB5EC82F2}">
      <dsp:nvSpPr>
        <dsp:cNvPr id="0" name=""/>
        <dsp:cNvSpPr/>
      </dsp:nvSpPr>
      <dsp:spPr>
        <a:xfrm>
          <a:off x="0" y="3724455"/>
          <a:ext cx="8543925" cy="0"/>
        </a:xfrm>
        <a:prstGeom prst="line">
          <a:avLst/>
        </a:prstGeom>
        <a:solidFill>
          <a:schemeClr val="accent2">
            <a:hueOff val="-1261285"/>
            <a:satOff val="-8459"/>
            <a:lumOff val="2452"/>
            <a:alphaOff val="0"/>
          </a:schemeClr>
        </a:solidFill>
        <a:ln w="12700" cap="flat" cmpd="sng" algn="ctr">
          <a:solidFill>
            <a:schemeClr val="accent2">
              <a:hueOff val="-1261285"/>
              <a:satOff val="-8459"/>
              <a:lumOff val="24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4726A9-A070-402C-BF72-DB1DBBC0DD9A}">
      <dsp:nvSpPr>
        <dsp:cNvPr id="0" name=""/>
        <dsp:cNvSpPr/>
      </dsp:nvSpPr>
      <dsp:spPr>
        <a:xfrm>
          <a:off x="0" y="3724455"/>
          <a:ext cx="8543925" cy="744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0" i="0" kern="1200"/>
            <a:t>Opakoval to stále do kola/dokola.</a:t>
          </a:r>
          <a:endParaRPr lang="en-US" sz="2400" kern="1200"/>
        </a:p>
      </dsp:txBody>
      <dsp:txXfrm>
        <a:off x="0" y="3724455"/>
        <a:ext cx="8543925" cy="744763"/>
      </dsp:txXfrm>
    </dsp:sp>
    <dsp:sp modelId="{C8BF99EB-0396-476B-8566-A42481898D7F}">
      <dsp:nvSpPr>
        <dsp:cNvPr id="0" name=""/>
        <dsp:cNvSpPr/>
      </dsp:nvSpPr>
      <dsp:spPr>
        <a:xfrm>
          <a:off x="0" y="4469218"/>
          <a:ext cx="8543925" cy="0"/>
        </a:xfrm>
        <a:prstGeom prst="line">
          <a:avLst/>
        </a:prstGeom>
        <a:solidFill>
          <a:schemeClr val="accent2">
            <a:hueOff val="-1513542"/>
            <a:satOff val="-10151"/>
            <a:lumOff val="2942"/>
            <a:alphaOff val="0"/>
          </a:schemeClr>
        </a:solidFill>
        <a:ln w="12700" cap="flat" cmpd="sng" algn="ctr">
          <a:solidFill>
            <a:schemeClr val="accent2">
              <a:hueOff val="-1513542"/>
              <a:satOff val="-10151"/>
              <a:lumOff val="294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1A933F-1BC3-4565-8EEE-B4682E6DAD6B}">
      <dsp:nvSpPr>
        <dsp:cNvPr id="0" name=""/>
        <dsp:cNvSpPr/>
      </dsp:nvSpPr>
      <dsp:spPr>
        <a:xfrm>
          <a:off x="0" y="4469218"/>
          <a:ext cx="8543925" cy="744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0" i="0" kern="1200"/>
            <a:t>Udělal to pokaždé/po každé stejně.</a:t>
          </a:r>
          <a:endParaRPr lang="en-US" sz="2400" kern="1200"/>
        </a:p>
      </dsp:txBody>
      <dsp:txXfrm>
        <a:off x="0" y="4469218"/>
        <a:ext cx="8543925" cy="7447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1D227D51-204B-ED48-AF9A-0BE9633FE04A}"/>
              </a:ext>
            </a:extLst>
          </p:cNvPr>
          <p:cNvSpPr/>
          <p:nvPr/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57A23F45-CDAE-8A40-8DE7-92A0BBC119B7}"/>
              </a:ext>
            </a:extLst>
          </p:cNvPr>
          <p:cNvSpPr/>
          <p:nvPr/>
        </p:nvSpPr>
        <p:spPr>
          <a:xfrm>
            <a:off x="501681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8546383-CCC4-544B-B0D8-DE78DE39BB78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5D1728-714F-2942-A0D1-82FF9419B4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7106" y="1625608"/>
            <a:ext cx="8035342" cy="2722164"/>
          </a:xfrm>
        </p:spPr>
        <p:txBody>
          <a:bodyPr anchor="b"/>
          <a:lstStyle>
            <a:lvl1pPr algn="l">
              <a:defRPr sz="8000" spc="-1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D072D4-1496-3347-BBF8-5879DF263B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7106" y="4466845"/>
            <a:ext cx="8035342" cy="88290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FC724-B499-364B-AEB5-B6517F6AD5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7105" y="5708747"/>
            <a:ext cx="3882843" cy="365125"/>
          </a:xfrm>
        </p:spPr>
        <p:txBody>
          <a:bodyPr/>
          <a:lstStyle>
            <a:lvl1pPr>
              <a:defRPr sz="1400"/>
            </a:lvl1pPr>
          </a:lstStyle>
          <a:p>
            <a:fld id="{73C3BD54-29B9-3D42-B178-776ED395AA85}" type="datetimeFigureOut">
              <a:rPr lang="en-US" smtClean="0"/>
              <a:pPr/>
              <a:t>1/4/2025</a:t>
            </a:fld>
            <a:endParaRPr lang="en-US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3889C-A4E9-B24E-818F-46A1124C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0F50F-250E-6D45-AEBC-2573FED0C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673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9F6C0E12-251D-EA44-BF81-4ABDFBB94321}"/>
              </a:ext>
            </a:extLst>
          </p:cNvPr>
          <p:cNvSpPr/>
          <p:nvPr/>
        </p:nvSpPr>
        <p:spPr>
          <a:xfrm>
            <a:off x="7087169" y="1096772"/>
            <a:ext cx="4652226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DC5FF4-095A-114E-87B6-73C7ADFF9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1E6EC9-9650-2042-8581-5B4082F941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A0800-B373-3B40-B187-30AFE44CD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A4C1C-C790-B449-8C06-78E8303F9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3E620-F86B-F447-AB06-DDAB39192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0487CB5-43E0-974C-9DDC-252A8A37107F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ross 9">
            <a:extLst>
              <a:ext uri="{FF2B5EF4-FFF2-40B4-BE49-F238E27FC236}">
                <a16:creationId xmlns:a16="http://schemas.microsoft.com/office/drawing/2014/main" id="{E9CB83EF-4143-5A45-9B3A-9E70DD50253B}"/>
              </a:ext>
            </a:extLst>
          </p:cNvPr>
          <p:cNvSpPr/>
          <p:nvPr/>
        </p:nvSpPr>
        <p:spPr>
          <a:xfrm>
            <a:off x="11415183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97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9DF801-FF8E-6247-9065-D9304CD609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55667" y="1204722"/>
            <a:ext cx="1853360" cy="467664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0E2615-7E4D-AB47-ACE6-236D716D7D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73667" y="1204722"/>
            <a:ext cx="8274047" cy="46969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F0223-5AC9-374E-BD0C-344F67E2A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BEDD42-54A1-E648-8829-140EC4C57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FDF8F-8DBC-8A47-8000-5BA35DF9F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2CE2A98-5154-A544-BE2A-FDC0811C19A0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C4EC832-8181-5643-8A62-117E43F0E498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ross 9">
            <a:extLst>
              <a:ext uri="{FF2B5EF4-FFF2-40B4-BE49-F238E27FC236}">
                <a16:creationId xmlns:a16="http://schemas.microsoft.com/office/drawing/2014/main" id="{24AF3281-BC22-374D-A461-8B3181F600AA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2066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507B271B-B30E-4EB9-BF2C-9DB188E6314C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787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9F291BE0-7A7E-D04F-974F-9F4577FB2F46}"/>
              </a:ext>
            </a:extLst>
          </p:cNvPr>
          <p:cNvSpPr/>
          <p:nvPr/>
        </p:nvSpPr>
        <p:spPr>
          <a:xfrm>
            <a:off x="6163735" y="1096772"/>
            <a:ext cx="5571066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BD33FF1F-6094-0B4A-A3E4-6B0D9283DB44}"/>
              </a:ext>
            </a:extLst>
          </p:cNvPr>
          <p:cNvSpPr/>
          <p:nvPr/>
        </p:nvSpPr>
        <p:spPr>
          <a:xfrm>
            <a:off x="11529484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78A6D9C-C7A5-414B-8CB7-E31470D7D280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1D850E-6310-C04D-8CAC-B7FA9F332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B7FB3-5DFC-6547-9567-C0ABE874C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7D2DB-A7B1-204E-8416-E938952BC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324BA1-E2D0-1E4B-9DB3-664FE2733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AE64B2-36E4-5A4E-A78A-A629829A3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750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C97F6C6D-13AE-FD40-841C-4AB96460C390}"/>
              </a:ext>
            </a:extLst>
          </p:cNvPr>
          <p:cNvSpPr/>
          <p:nvPr/>
        </p:nvSpPr>
        <p:spPr>
          <a:xfrm>
            <a:off x="4291015" y="1096772"/>
            <a:ext cx="7436404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24E27617-2112-2342-9FF1-39F2A241CCCC}"/>
              </a:ext>
            </a:extLst>
          </p:cNvPr>
          <p:cNvSpPr/>
          <p:nvPr/>
        </p:nvSpPr>
        <p:spPr>
          <a:xfrm>
            <a:off x="408637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33CE582-7AFE-D048-B5BC-212A12A28F25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9EAEF4-E84F-CF40-B27B-01E1D2AFC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1881951"/>
            <a:ext cx="7335836" cy="1987707"/>
          </a:xfrm>
        </p:spPr>
        <p:txBody>
          <a:bodyPr anchor="b"/>
          <a:lstStyle>
            <a:lvl1pPr>
              <a:defRPr sz="6000" spc="-15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7B7E1-CC48-2441-975D-F1A5412B8A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49" y="3869661"/>
            <a:ext cx="7335836" cy="94846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26218-1FCF-7A4D-B138-D1B1DE91A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84204-038C-FD4B-8E1C-0A9967BF2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59AB9-E1C6-C841-B423-FD2BB13C3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103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B057A-C120-5E4E-BB74-223EB6D00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EB7BE-6258-C84C-8242-9865D1361C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5111" y="2691637"/>
            <a:ext cx="4946643" cy="3189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D23CD-80DB-5740-AE68-76414CA31A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76903" y="2691637"/>
            <a:ext cx="4946639" cy="3189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FE0921-9102-1440-B315-778888723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D7802F-1937-2F43-8FF4-846135D6F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609C72-E794-4F4F-8E09-D4883EED7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FEFA3E2-0F30-664C-AAE4-DE6526B5C716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C3D7AFF-BC7E-BA41-9C64-B5F9619C0EA1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671D2311-E9B8-F041-A7B8-D5696903F22A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567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9CA91-F119-0244-888A-95539A84D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10" y="1204721"/>
            <a:ext cx="8266175" cy="14447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A3EAC-4422-D548-8D7F-E9944566F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11" y="2691638"/>
            <a:ext cx="4946644" cy="82391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140CA2-88A9-CC42-A375-8B87E47CC5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111" y="3515550"/>
            <a:ext cx="4946644" cy="23662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5F960C-714E-2E4A-8141-A88F38274E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76866" y="2691162"/>
            <a:ext cx="4946644" cy="82391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97BC24-C907-EC4B-872D-17429A6577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76866" y="3515074"/>
            <a:ext cx="4946644" cy="23662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E2A045-4283-3C47-B125-68CF3B19F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BC25BC-2C98-574D-BCCD-E36CAB07F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A5C95A-7789-E042-8471-D442D9BB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DF1BA5B-EDD8-B648-8A3E-E2B3570B1EA0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7476360-629C-DE48-85B7-F4BE6CC457DB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ross 13">
            <a:extLst>
              <a:ext uri="{FF2B5EF4-FFF2-40B4-BE49-F238E27FC236}">
                <a16:creationId xmlns:a16="http://schemas.microsoft.com/office/drawing/2014/main" id="{C5F6C588-FC1B-3147-AFA1-CD7D76C5AEAC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354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15401-5318-7045-8AE3-B1A99F2D8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E2F55F-EB76-AE49-B554-12B65B636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CB6E6E-D81E-C44A-AC54-CBE0134C1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E025B9-9F46-3049-9977-0119B96D3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5760068-EADA-2B4B-9819-CF981184FAEB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1DA7622-137E-184A-A93C-8DBB10318AE6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Cross 8">
            <a:extLst>
              <a:ext uri="{FF2B5EF4-FFF2-40B4-BE49-F238E27FC236}">
                <a16:creationId xmlns:a16="http://schemas.microsoft.com/office/drawing/2014/main" id="{54FB0990-6F8D-B048-8309-19B0D1A41033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937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AF81DD-2B1F-3444-8023-DD52318F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927EE3-DAA3-D948-B8FD-48417540B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4532D4-FFBF-6C47-A6C9-D55196D91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B8D5541-7726-BA46-8BFA-BF6AA8D42BD7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ross 47">
            <a:extLst>
              <a:ext uri="{FF2B5EF4-FFF2-40B4-BE49-F238E27FC236}">
                <a16:creationId xmlns:a16="http://schemas.microsoft.com/office/drawing/2014/main" id="{97F434CF-7503-CE4F-8426-C312C6315AD0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EDBFB2F-FE34-E349-9484-C275FBE31614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19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2DCFD-BEE6-AC49-BABD-D8B89C3B6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3800"/>
            <a:ext cx="4114800" cy="107721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DE035-8260-4443-B1D9-A9C8D5840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1813" y="1508252"/>
            <a:ext cx="5606518" cy="404588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C1AA53-7507-D04B-9B8E-6A4F7122EC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49" y="2368295"/>
            <a:ext cx="4114800" cy="31858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56E11F-3003-0745-ACAB-FAA4E676E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BC11A6-59AC-FE45-8A1C-9DDC00582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D6F51E-1A94-034C-BBEE-C26A3AF0E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0B7D330-76C0-224C-9C3C-27C4D2B0DDB4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5464D55-5C51-844B-A38A-8143590FB934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FD988250-C554-DE44-B887-57D0B2AA8E37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517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86C7C-36AD-9A4E-8524-8F44E8839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3800"/>
            <a:ext cx="4114800" cy="107721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015248-4C80-3348-A8A9-6C9F5D32FC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31151" y="1096772"/>
            <a:ext cx="6096270" cy="5761228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4B3083-CA16-C54A-B130-7BEE6DF9D8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49" y="2370666"/>
            <a:ext cx="4114800" cy="318346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3C6EB5-D7D1-E247-B9D7-D319E5AAB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FBF6CC-F5C4-9847-BADB-8B7441C8F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63FE4-B2F5-7741-B517-533F1C98C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B80A771-7D8E-0F4A-93A3-B977667D338E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C9320FA-0E3A-2749-9085-DF30FA26F4BD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5A3DF5D0-8A2C-A049-9132-EE1EF7D014D4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850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952BFD-D607-6845-9C7B-1C8D3B4EE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8267296" cy="14465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BB52FF-3B04-8245-BF0B-89C9E2933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691638"/>
            <a:ext cx="8267296" cy="3188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A99BFE-CBDD-C344-A21E-44A52F11B6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5149" y="594969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lang="en-US" sz="1050" smtClean="0">
                <a:latin typeface="+mn-lt"/>
              </a:defRPr>
            </a:lvl1pPr>
          </a:lstStyle>
          <a:p>
            <a:fld id="{73C3BD54-29B9-3D42-B178-776ED395AA85}" type="datetimeFigureOut">
              <a:rPr lang="en-US" smtClean="0"/>
              <a:pPr/>
              <a:t>1/4/2025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371C0-3DCE-0743-946F-C7540DD789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543179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lang="en-US" sz="105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E32ADB-4517-194F-8B4B-A9D26B3C02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13024" y="511175"/>
            <a:ext cx="914400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fld id="{86BB3423-611C-6944-BA94-F2572F3624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25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2" r:id="rId12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System Font Regular"/>
        <a:buChar char="–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CA2C65D-0168-1245-86C8-62A8A6F7B8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ADF4A87-75AB-3DCF-EA69-86A5193265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7106" y="1625608"/>
            <a:ext cx="3882844" cy="272216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5600"/>
              <a:t>NEOHEBNÉ SLOVNÍ DRUHY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1DD473E-CD62-5C06-B3D0-BE73B2C770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7106" y="4466845"/>
            <a:ext cx="3882844" cy="882904"/>
          </a:xfrm>
        </p:spPr>
        <p:txBody>
          <a:bodyPr>
            <a:normAutofit/>
          </a:bodyPr>
          <a:lstStyle/>
          <a:p>
            <a:r>
              <a:rPr lang="cs-CZ" dirty="0"/>
              <a:t>Příslovce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83CD32-008C-33AE-D2FB-E0045212930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8526" r="15274"/>
          <a:stretch/>
        </p:blipFill>
        <p:spPr>
          <a:xfrm>
            <a:off x="5224242" y="10"/>
            <a:ext cx="6967758" cy="6857990"/>
          </a:xfrm>
          <a:prstGeom prst="rect">
            <a:avLst/>
          </a:prstGeom>
        </p:spPr>
      </p:pic>
      <p:sp>
        <p:nvSpPr>
          <p:cNvPr id="11" name="Cross 10">
            <a:extLst>
              <a:ext uri="{FF2B5EF4-FFF2-40B4-BE49-F238E27FC236}">
                <a16:creationId xmlns:a16="http://schemas.microsoft.com/office/drawing/2014/main" id="{4029224B-C0FC-EC47-B248-0D4271BC7F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575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55E9273-3717-C94C-9BFF-75E87E47C4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312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itchFamily="34" charset="0"/>
                <a:cs typeface="Arial" pitchFamily="34" charset="0"/>
              </a:rPr>
              <a:t>Vytvoř příslovce z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podst</a:t>
            </a:r>
            <a:r>
              <a:rPr lang="cs-CZ" dirty="0">
                <a:latin typeface="Arial" pitchFamily="34" charset="0"/>
                <a:cs typeface="Arial" pitchFamily="34" charset="0"/>
              </a:rPr>
              <a:t>. jména:</a:t>
            </a:r>
          </a:p>
        </p:txBody>
      </p:sp>
      <p:graphicFrame>
        <p:nvGraphicFramePr>
          <p:cNvPr id="5" name="Zástupný symbol pro tabulku 4"/>
          <p:cNvGraphicFramePr>
            <a:graphicFrameLocks noGrp="1"/>
          </p:cNvGraphicFramePr>
          <p:nvPr>
            <p:ph type="tbl" idx="1"/>
          </p:nvPr>
        </p:nvGraphicFramePr>
        <p:xfrm>
          <a:off x="1981200" y="1600200"/>
          <a:ext cx="8229600" cy="47577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640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Podstatné jméno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Příslovce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640">
                <a:tc>
                  <a:txBody>
                    <a:bodyPr/>
                    <a:lstStyle/>
                    <a:p>
                      <a:r>
                        <a:rPr lang="cs-CZ" sz="2800" dirty="0"/>
                        <a:t>Poklus</a:t>
                      </a:r>
                      <a:endParaRPr lang="cs-CZ" sz="2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8640">
                <a:tc>
                  <a:txBody>
                    <a:bodyPr/>
                    <a:lstStyle/>
                    <a:p>
                      <a:r>
                        <a:rPr lang="cs-CZ" sz="2800" dirty="0"/>
                        <a:t>Kolo</a:t>
                      </a:r>
                      <a:endParaRPr lang="cs-CZ" sz="2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8640">
                <a:tc>
                  <a:txBody>
                    <a:bodyPr/>
                    <a:lstStyle/>
                    <a:p>
                      <a:r>
                        <a:rPr lang="cs-CZ" sz="2800" dirty="0"/>
                        <a:t>Celek</a:t>
                      </a:r>
                      <a:endParaRPr lang="cs-CZ" sz="2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8640">
                <a:tc>
                  <a:txBody>
                    <a:bodyPr/>
                    <a:lstStyle/>
                    <a:p>
                      <a:r>
                        <a:rPr lang="cs-CZ" sz="2800" dirty="0"/>
                        <a:t>Ráz</a:t>
                      </a:r>
                      <a:endParaRPr lang="cs-CZ" sz="2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8640">
                <a:tc>
                  <a:txBody>
                    <a:bodyPr/>
                    <a:lstStyle/>
                    <a:p>
                      <a:r>
                        <a:rPr lang="cs-CZ" sz="2800" dirty="0"/>
                        <a:t>Zima</a:t>
                      </a:r>
                      <a:endParaRPr lang="cs-CZ" sz="2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8640">
                <a:tc>
                  <a:txBody>
                    <a:bodyPr/>
                    <a:lstStyle/>
                    <a:p>
                      <a:r>
                        <a:rPr lang="cs-CZ" sz="2800" dirty="0"/>
                        <a:t>Běh</a:t>
                      </a:r>
                      <a:endParaRPr lang="cs-CZ" sz="2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8640">
                <a:tc>
                  <a:txBody>
                    <a:bodyPr/>
                    <a:lstStyle/>
                    <a:p>
                      <a:r>
                        <a:rPr lang="cs-CZ" sz="2800" dirty="0"/>
                        <a:t>Tma</a:t>
                      </a:r>
                      <a:endParaRPr lang="cs-CZ" sz="2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8640">
                <a:tc>
                  <a:txBody>
                    <a:bodyPr/>
                    <a:lstStyle/>
                    <a:p>
                      <a:r>
                        <a:rPr lang="cs-CZ" sz="2800" dirty="0"/>
                        <a:t>Hon</a:t>
                      </a:r>
                      <a:endParaRPr lang="cs-CZ" sz="2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6167438" y="2143116"/>
            <a:ext cx="29289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Poklusem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167438" y="3691598"/>
            <a:ext cx="29289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Rázem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167438" y="4263102"/>
            <a:ext cx="29289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Zima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167438" y="4763168"/>
            <a:ext cx="29289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Během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6167438" y="5286388"/>
            <a:ext cx="29289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Tma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167438" y="5786454"/>
            <a:ext cx="29289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Honem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6167438" y="2643182"/>
            <a:ext cx="29289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Kolem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6167438" y="3191532"/>
            <a:ext cx="29289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Celkem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itchFamily="34" charset="0"/>
                <a:cs typeface="Arial" pitchFamily="34" charset="0"/>
              </a:rPr>
              <a:t>Vytvoř příslovečnou spřežku</a:t>
            </a:r>
          </a:p>
        </p:txBody>
      </p:sp>
      <p:graphicFrame>
        <p:nvGraphicFramePr>
          <p:cNvPr id="4" name="Zástupný symbol pro tabulku 3"/>
          <p:cNvGraphicFramePr>
            <a:graphicFrameLocks noGrp="1"/>
          </p:cNvGraphicFramePr>
          <p:nvPr>
            <p:ph type="tbl" idx="1"/>
          </p:nvPr>
        </p:nvGraphicFramePr>
        <p:xfrm>
          <a:off x="1981200" y="1600200"/>
          <a:ext cx="8229600" cy="46634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Příslovečná spřežka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/>
                        <a:t>Z</a:t>
                      </a:r>
                      <a:r>
                        <a:rPr lang="cs-CZ" sz="2800" baseline="0" dirty="0"/>
                        <a:t> – </a:t>
                      </a:r>
                      <a:r>
                        <a:rPr lang="cs-CZ" sz="2800" dirty="0"/>
                        <a:t>celý</a:t>
                      </a:r>
                      <a:endParaRPr lang="cs-CZ" sz="2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/>
                        <a:t>Z</a:t>
                      </a:r>
                      <a:r>
                        <a:rPr lang="cs-CZ" sz="2800" baseline="0" dirty="0"/>
                        <a:t> –</a:t>
                      </a:r>
                      <a:r>
                        <a:rPr lang="cs-CZ" sz="2800" dirty="0"/>
                        <a:t> pravidlo</a:t>
                      </a:r>
                      <a:endParaRPr lang="cs-CZ" sz="2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/>
                        <a:t>Po</a:t>
                      </a:r>
                      <a:r>
                        <a:rPr lang="cs-CZ" sz="2800" baseline="0" dirty="0"/>
                        <a:t> –</a:t>
                      </a:r>
                      <a:r>
                        <a:rPr lang="cs-CZ" sz="2800" dirty="0"/>
                        <a:t> první</a:t>
                      </a:r>
                      <a:endParaRPr lang="cs-CZ" sz="2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/>
                        <a:t>Na</a:t>
                      </a:r>
                      <a:r>
                        <a:rPr lang="cs-CZ" sz="2800" baseline="0" dirty="0"/>
                        <a:t> –</a:t>
                      </a:r>
                      <a:r>
                        <a:rPr lang="cs-CZ" sz="2800" dirty="0"/>
                        <a:t> blízký</a:t>
                      </a:r>
                      <a:endParaRPr lang="cs-CZ" sz="2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/>
                        <a:t>Z</a:t>
                      </a:r>
                      <a:r>
                        <a:rPr lang="cs-CZ" sz="2800" baseline="0" dirty="0"/>
                        <a:t> –</a:t>
                      </a:r>
                      <a:r>
                        <a:rPr lang="cs-CZ" sz="2800" dirty="0"/>
                        <a:t> levý</a:t>
                      </a:r>
                      <a:endParaRPr lang="cs-CZ" sz="2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/>
                        <a:t>Pro</a:t>
                      </a:r>
                      <a:r>
                        <a:rPr lang="cs-CZ" sz="2800" baseline="0" dirty="0"/>
                        <a:t> –</a:t>
                      </a:r>
                      <a:r>
                        <a:rPr lang="cs-CZ" sz="2800" dirty="0"/>
                        <a:t> tohle</a:t>
                      </a:r>
                      <a:endParaRPr lang="cs-CZ" sz="2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/>
                        <a:t>Po</a:t>
                      </a:r>
                      <a:r>
                        <a:rPr lang="cs-CZ" sz="2800" baseline="0" dirty="0"/>
                        <a:t> –</a:t>
                      </a:r>
                      <a:r>
                        <a:rPr lang="cs-CZ" sz="2800" dirty="0"/>
                        <a:t> každý</a:t>
                      </a:r>
                      <a:endParaRPr lang="cs-CZ" sz="2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/>
                        <a:t>Po</a:t>
                      </a:r>
                      <a:r>
                        <a:rPr lang="cs-CZ" sz="2800" baseline="0" dirty="0"/>
                        <a:t> –</a:t>
                      </a:r>
                      <a:r>
                        <a:rPr lang="cs-CZ" sz="2800" dirty="0"/>
                        <a:t> tomhle</a:t>
                      </a:r>
                      <a:endParaRPr lang="cs-CZ" sz="2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6167438" y="2143116"/>
            <a:ext cx="2643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Zcela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167438" y="5763300"/>
            <a:ext cx="2643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Potom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167438" y="5263234"/>
            <a:ext cx="2643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Pokaždé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167438" y="2643182"/>
            <a:ext cx="2643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Zpravidla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6167438" y="3120094"/>
            <a:ext cx="2643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Poprvé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167438" y="3691598"/>
            <a:ext cx="2643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Nablízko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6167438" y="4191664"/>
            <a:ext cx="2643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Zleva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6167438" y="4714884"/>
            <a:ext cx="2643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Proto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28" name="Rectangle 13319">
            <a:extLst>
              <a:ext uri="{FF2B5EF4-FFF2-40B4-BE49-F238E27FC236}">
                <a16:creationId xmlns:a16="http://schemas.microsoft.com/office/drawing/2014/main" id="{579E3846-8D0B-B14A-817A-7FAC9DDA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65149" y="1204720"/>
            <a:ext cx="3198777" cy="4344711"/>
          </a:xfrm>
        </p:spPr>
        <p:txBody>
          <a:bodyPr>
            <a:normAutofit/>
          </a:bodyPr>
          <a:lstStyle/>
          <a:p>
            <a:r>
              <a:rPr lang="cs-CZ" dirty="0">
                <a:latin typeface="Arial" pitchFamily="34" charset="0"/>
                <a:cs typeface="Arial" pitchFamily="34" charset="0"/>
              </a:rPr>
              <a:t>Vyber správný tvar:</a:t>
            </a:r>
          </a:p>
        </p:txBody>
      </p:sp>
      <p:sp>
        <p:nvSpPr>
          <p:cNvPr id="13329" name="Rectangle 13321">
            <a:extLst>
              <a:ext uri="{FF2B5EF4-FFF2-40B4-BE49-F238E27FC236}">
                <a16:creationId xmlns:a16="http://schemas.microsoft.com/office/drawing/2014/main" id="{882E6E09-FCB0-5F41-8BAE-C0581D54B5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30" name="Rectangle 13323">
            <a:extLst>
              <a:ext uri="{FF2B5EF4-FFF2-40B4-BE49-F238E27FC236}">
                <a16:creationId xmlns:a16="http://schemas.microsoft.com/office/drawing/2014/main" id="{BE8B9AAF-3BFF-3546-915C-8BDE34AD7C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31" name="Cross 13325">
            <a:extLst>
              <a:ext uri="{FF2B5EF4-FFF2-40B4-BE49-F238E27FC236}">
                <a16:creationId xmlns:a16="http://schemas.microsoft.com/office/drawing/2014/main" id="{90012D5C-1270-714B-AFB4-7E632827BA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332" name="Zástupný obsah 2">
            <a:extLst>
              <a:ext uri="{FF2B5EF4-FFF2-40B4-BE49-F238E27FC236}">
                <a16:creationId xmlns:a16="http://schemas.microsoft.com/office/drawing/2014/main" id="{638FC754-FA2B-6517-DD8E-60FF82A9FA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3420468"/>
              </p:ext>
            </p:extLst>
          </p:nvPr>
        </p:nvGraphicFramePr>
        <p:xfrm>
          <a:off x="3276600" y="1376680"/>
          <a:ext cx="8543925" cy="52146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" name="TextovéPole 17">
            <a:extLst>
              <a:ext uri="{FF2B5EF4-FFF2-40B4-BE49-F238E27FC236}">
                <a16:creationId xmlns:a16="http://schemas.microsoft.com/office/drawing/2014/main" id="{6D7A5B99-EF55-D0F9-EFAD-94C1840B5C0A}"/>
              </a:ext>
            </a:extLst>
          </p:cNvPr>
          <p:cNvSpPr txBox="1"/>
          <p:nvPr/>
        </p:nvSpPr>
        <p:spPr>
          <a:xfrm>
            <a:off x="707009" y="3959258"/>
            <a:ext cx="219811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0" i="1" dirty="0">
                <a:solidFill>
                  <a:srgbClr val="770000"/>
                </a:solidFill>
                <a:effectLst/>
                <a:highlight>
                  <a:srgbClr val="FFFFFF"/>
                </a:highlight>
                <a:latin typeface="Arimo"/>
              </a:rPr>
              <a:t>VCELKU = v podstatě, zhruba, přibližně</a:t>
            </a:r>
          </a:p>
          <a:p>
            <a:r>
              <a:rPr lang="cs-CZ" i="1" dirty="0">
                <a:solidFill>
                  <a:srgbClr val="770000"/>
                </a:solidFill>
                <a:highlight>
                  <a:srgbClr val="FFFFFF"/>
                </a:highlight>
                <a:latin typeface="Arimo"/>
              </a:rPr>
              <a:t>V CELKU = označuje určitou část uvnitř celku, případně celek samotný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AD24E3-9E45-BA3A-1E19-15869F203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SEŠIT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862F85-8F22-1716-8F9D-37970DED3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STR. 22/5</a:t>
            </a:r>
          </a:p>
        </p:txBody>
      </p:sp>
    </p:spTree>
    <p:extLst>
      <p:ext uri="{BB962C8B-B14F-4D97-AF65-F5344CB8AC3E}">
        <p14:creationId xmlns:p14="http://schemas.microsoft.com/office/powerpoint/2010/main" val="16378376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29479" y="243187"/>
            <a:ext cx="8267296" cy="1446550"/>
          </a:xfrm>
        </p:spPr>
        <p:txBody>
          <a:bodyPr/>
          <a:lstStyle/>
          <a:p>
            <a:r>
              <a:rPr lang="de-DE" dirty="0" err="1">
                <a:latin typeface="Arial" pitchFamily="34" charset="0"/>
                <a:cs typeface="Arial" pitchFamily="34" charset="0"/>
              </a:rPr>
              <a:t>Stupňování</a:t>
            </a:r>
            <a:r>
              <a:rPr lang="de-DE" dirty="0">
                <a:latin typeface="Arial" pitchFamily="34" charset="0"/>
                <a:cs typeface="Arial" pitchFamily="34" charset="0"/>
              </a:rPr>
              <a:t> </a:t>
            </a:r>
            <a:r>
              <a:rPr lang="de-DE" dirty="0" err="1">
                <a:latin typeface="Arial" pitchFamily="34" charset="0"/>
                <a:cs typeface="Arial" pitchFamily="34" charset="0"/>
              </a:rPr>
              <a:t>příslovcí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2020" y="1229666"/>
            <a:ext cx="8229600" cy="2044700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de-DE" sz="2800" dirty="0">
                <a:latin typeface="Arial" pitchFamily="34" charset="0"/>
                <a:cs typeface="Arial" pitchFamily="34" charset="0"/>
              </a:rPr>
              <a:t>1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. stupeň – základní tvar (blízko, rychle, zdravě)</a:t>
            </a:r>
          </a:p>
          <a:p>
            <a:pPr>
              <a:buFontTx/>
              <a:buNone/>
            </a:pPr>
            <a:endParaRPr lang="cs-CZ" sz="800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2. stupeň – přidání přípony </a:t>
            </a:r>
            <a:r>
              <a:rPr lang="cs-CZ" sz="2800" u="sng" dirty="0">
                <a:latin typeface="Arial" pitchFamily="34" charset="0"/>
                <a:cs typeface="Arial" pitchFamily="34" charset="0"/>
              </a:rPr>
              <a:t>-e, -</a:t>
            </a:r>
            <a:r>
              <a:rPr lang="cs-CZ" sz="2800" u="sng" dirty="0" err="1">
                <a:latin typeface="Arial" pitchFamily="34" charset="0"/>
                <a:cs typeface="Arial" pitchFamily="34" charset="0"/>
              </a:rPr>
              <a:t>eji</a:t>
            </a:r>
            <a:r>
              <a:rPr lang="cs-CZ" sz="2800" u="sng" dirty="0">
                <a:latin typeface="Arial" pitchFamily="34" charset="0"/>
                <a:cs typeface="Arial" pitchFamily="34" charset="0"/>
              </a:rPr>
              <a:t>, -</a:t>
            </a:r>
            <a:r>
              <a:rPr lang="cs-CZ" sz="2800" u="sng" dirty="0" err="1">
                <a:latin typeface="Arial" pitchFamily="34" charset="0"/>
                <a:cs typeface="Arial" pitchFamily="34" charset="0"/>
              </a:rPr>
              <a:t>ěji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 k 1. stupni</a:t>
            </a:r>
          </a:p>
          <a:p>
            <a:pPr>
              <a:buFontTx/>
              <a:buNone/>
            </a:pPr>
            <a:endParaRPr lang="cs-CZ" sz="800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3. stupeň – přidání předpony </a:t>
            </a:r>
            <a:r>
              <a:rPr lang="cs-CZ" sz="2800" u="sng" dirty="0" err="1">
                <a:latin typeface="Arial" pitchFamily="34" charset="0"/>
                <a:cs typeface="Arial" pitchFamily="34" charset="0"/>
              </a:rPr>
              <a:t>nej</a:t>
            </a:r>
            <a:r>
              <a:rPr lang="cs-CZ" sz="2800" u="sng" dirty="0">
                <a:latin typeface="Arial" pitchFamily="34" charset="0"/>
                <a:cs typeface="Arial" pitchFamily="34" charset="0"/>
              </a:rPr>
              <a:t>-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 k 2. stupni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294" name="Group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534758"/>
              </p:ext>
            </p:extLst>
          </p:nvPr>
        </p:nvGraphicFramePr>
        <p:xfrm>
          <a:off x="502314" y="3573159"/>
          <a:ext cx="7921625" cy="1230630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2640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00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noProof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u="none" strike="noStrike" cap="none" normalizeH="0" baseline="0" noProof="0">
                          <a:ln>
                            <a:noFill/>
                          </a:ln>
                          <a:effectLst/>
                        </a:rPr>
                        <a:t>3. stupeň (nejrychleji)</a:t>
                      </a:r>
                      <a:endParaRPr kumimoji="0" lang="cs-CZ" sz="2000" b="1" i="0" u="none" strike="noStrike" cap="none" normalizeH="0" baseline="0" noProof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noProof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u="none" strike="noStrike" cap="none" normalizeH="0" baseline="0" noProof="0">
                          <a:ln>
                            <a:noFill/>
                          </a:ln>
                          <a:effectLst/>
                        </a:rPr>
                        <a:t>2. stupeň (rychleji)</a:t>
                      </a:r>
                      <a:endParaRPr kumimoji="0" lang="cs-CZ" sz="2000" b="1" i="0" u="none" strike="noStrike" cap="none" normalizeH="0" baseline="0" noProof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noProof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u="none" strike="noStrike" cap="none" normalizeH="0" baseline="0" noProof="0">
                          <a:ln>
                            <a:noFill/>
                          </a:ln>
                          <a:effectLst/>
                        </a:rPr>
                        <a:t>1. stupeň (rychle)</a:t>
                      </a:r>
                      <a:endParaRPr kumimoji="0" lang="cs-CZ" sz="2000" b="1" i="0" u="none" strike="noStrike" cap="none" normalizeH="0" baseline="0" noProof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noProof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295" name="Text Box 55"/>
          <p:cNvSpPr txBox="1">
            <a:spLocks noChangeArrowheads="1"/>
          </p:cNvSpPr>
          <p:nvPr/>
        </p:nvSpPr>
        <p:spPr bwMode="auto">
          <a:xfrm>
            <a:off x="502313" y="5094481"/>
            <a:ext cx="79216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dirty="0">
                <a:latin typeface="Arial" pitchFamily="34" charset="0"/>
                <a:cs typeface="Arial" pitchFamily="34" charset="0"/>
              </a:rPr>
              <a:t>Některé se tvoří z jiného kořene: brzy - dříve,</a:t>
            </a:r>
          </a:p>
          <a:p>
            <a:r>
              <a:rPr lang="cs-CZ" sz="2800" dirty="0">
                <a:latin typeface="Arial" pitchFamily="34" charset="0"/>
                <a:cs typeface="Arial" pitchFamily="34" charset="0"/>
              </a:rPr>
              <a:t>dobře - lépe, málo – méně.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itchFamily="34" charset="0"/>
                <a:cs typeface="Arial" pitchFamily="34" charset="0"/>
              </a:rPr>
              <a:t>Vytvoř zbývající stupně:</a:t>
            </a:r>
          </a:p>
        </p:txBody>
      </p:sp>
      <p:graphicFrame>
        <p:nvGraphicFramePr>
          <p:cNvPr id="14378" name="Group 42"/>
          <p:cNvGraphicFramePr>
            <a:graphicFrameLocks noGrp="1"/>
          </p:cNvGraphicFramePr>
          <p:nvPr>
            <p:ph idx="1"/>
          </p:nvPr>
        </p:nvGraphicFramePr>
        <p:xfrm>
          <a:off x="1952596" y="1500174"/>
          <a:ext cx="8229600" cy="509270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5150">
                <a:tc>
                  <a:txBody>
                    <a:bodyPr/>
                    <a:lstStyle/>
                    <a:p>
                      <a:pPr marL="514350" marR="0" lvl="0" indent="-5143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1. stupeň</a:t>
                      </a:r>
                      <a:endParaRPr kumimoji="0" lang="cs-CZ" sz="28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2. stupeň</a:t>
                      </a:r>
                      <a:endParaRPr kumimoji="0" lang="cs-CZ" sz="28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3. stupeň</a:t>
                      </a:r>
                      <a:endParaRPr kumimoji="0" lang="cs-CZ" sz="28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Tiše</a:t>
                      </a:r>
                      <a:endParaRPr kumimoji="0" lang="cs-CZ" sz="28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Dříve</a:t>
                      </a:r>
                      <a:endParaRPr kumimoji="0" lang="cs-CZ" sz="28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 noProof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Dobře</a:t>
                      </a:r>
                      <a:endParaRPr kumimoji="0" lang="cs-CZ" sz="28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 noProof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Nejdále</a:t>
                      </a:r>
                      <a:endParaRPr kumimoji="0" lang="cs-CZ" sz="28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 noProof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Hlouběji</a:t>
                      </a:r>
                      <a:endParaRPr kumimoji="0" lang="cs-CZ" sz="28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Levně</a:t>
                      </a:r>
                      <a:endParaRPr kumimoji="0" lang="cs-CZ" sz="28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 noProof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Nejzdravěji</a:t>
                      </a:r>
                      <a:endParaRPr kumimoji="0" lang="cs-CZ" sz="28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 noProof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Více</a:t>
                      </a:r>
                      <a:endParaRPr kumimoji="0" lang="cs-CZ" sz="28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3" name="TextovéPole 42"/>
          <p:cNvSpPr txBox="1"/>
          <p:nvPr/>
        </p:nvSpPr>
        <p:spPr>
          <a:xfrm>
            <a:off x="4738678" y="2071678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Tišeji</a:t>
            </a:r>
          </a:p>
        </p:txBody>
      </p:sp>
      <p:sp>
        <p:nvSpPr>
          <p:cNvPr id="55" name="TextovéPole 54"/>
          <p:cNvSpPr txBox="1"/>
          <p:nvPr/>
        </p:nvSpPr>
        <p:spPr>
          <a:xfrm>
            <a:off x="1952596" y="4334540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Hluboko</a:t>
            </a:r>
          </a:p>
        </p:txBody>
      </p:sp>
      <p:sp>
        <p:nvSpPr>
          <p:cNvPr id="56" name="TextovéPole 55"/>
          <p:cNvSpPr txBox="1"/>
          <p:nvPr/>
        </p:nvSpPr>
        <p:spPr>
          <a:xfrm>
            <a:off x="1952596" y="5477548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Zdravě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7453322" y="2620028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Nejdříve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7453322" y="4906044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Nejlevněji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7453322" y="3191532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Nejlépe</a:t>
            </a:r>
          </a:p>
        </p:txBody>
      </p:sp>
      <p:sp>
        <p:nvSpPr>
          <p:cNvPr id="60" name="TextovéPole 59"/>
          <p:cNvSpPr txBox="1"/>
          <p:nvPr/>
        </p:nvSpPr>
        <p:spPr>
          <a:xfrm>
            <a:off x="4738678" y="3191532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Lépe</a:t>
            </a:r>
          </a:p>
        </p:txBody>
      </p:sp>
      <p:sp>
        <p:nvSpPr>
          <p:cNvPr id="61" name="TextovéPole 60"/>
          <p:cNvSpPr txBox="1"/>
          <p:nvPr/>
        </p:nvSpPr>
        <p:spPr>
          <a:xfrm>
            <a:off x="4738678" y="4906044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Levněji</a:t>
            </a:r>
          </a:p>
        </p:txBody>
      </p:sp>
      <p:sp>
        <p:nvSpPr>
          <p:cNvPr id="62" name="TextovéPole 61"/>
          <p:cNvSpPr txBox="1"/>
          <p:nvPr/>
        </p:nvSpPr>
        <p:spPr>
          <a:xfrm>
            <a:off x="7453322" y="4334540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Nejhlouběji</a:t>
            </a:r>
          </a:p>
        </p:txBody>
      </p:sp>
      <p:sp>
        <p:nvSpPr>
          <p:cNvPr id="63" name="TextovéPole 62"/>
          <p:cNvSpPr txBox="1"/>
          <p:nvPr/>
        </p:nvSpPr>
        <p:spPr>
          <a:xfrm>
            <a:off x="4738678" y="3763036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Dále</a:t>
            </a:r>
          </a:p>
        </p:txBody>
      </p:sp>
      <p:sp>
        <p:nvSpPr>
          <p:cNvPr id="64" name="TextovéPole 63"/>
          <p:cNvSpPr txBox="1"/>
          <p:nvPr/>
        </p:nvSpPr>
        <p:spPr>
          <a:xfrm>
            <a:off x="1952596" y="3763036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Daleko</a:t>
            </a:r>
          </a:p>
        </p:txBody>
      </p:sp>
      <p:sp>
        <p:nvSpPr>
          <p:cNvPr id="65" name="TextovéPole 64"/>
          <p:cNvSpPr txBox="1"/>
          <p:nvPr/>
        </p:nvSpPr>
        <p:spPr>
          <a:xfrm>
            <a:off x="1952596" y="2620028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Brzy</a:t>
            </a:r>
          </a:p>
        </p:txBody>
      </p:sp>
      <p:sp>
        <p:nvSpPr>
          <p:cNvPr id="66" name="TextovéPole 65"/>
          <p:cNvSpPr txBox="1"/>
          <p:nvPr/>
        </p:nvSpPr>
        <p:spPr>
          <a:xfrm>
            <a:off x="7453322" y="2048524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Nejtišeji</a:t>
            </a:r>
          </a:p>
        </p:txBody>
      </p:sp>
      <p:sp>
        <p:nvSpPr>
          <p:cNvPr id="67" name="TextovéPole 66"/>
          <p:cNvSpPr txBox="1"/>
          <p:nvPr/>
        </p:nvSpPr>
        <p:spPr>
          <a:xfrm>
            <a:off x="7453322" y="5977614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Nejvíce</a:t>
            </a:r>
          </a:p>
        </p:txBody>
      </p:sp>
      <p:sp>
        <p:nvSpPr>
          <p:cNvPr id="68" name="TextovéPole 67"/>
          <p:cNvSpPr txBox="1"/>
          <p:nvPr/>
        </p:nvSpPr>
        <p:spPr>
          <a:xfrm>
            <a:off x="4738678" y="5477548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Zdravěji</a:t>
            </a:r>
          </a:p>
        </p:txBody>
      </p:sp>
      <p:sp>
        <p:nvSpPr>
          <p:cNvPr id="69" name="TextovéPole 68"/>
          <p:cNvSpPr txBox="1"/>
          <p:nvPr/>
        </p:nvSpPr>
        <p:spPr>
          <a:xfrm>
            <a:off x="1952596" y="6049052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Mnoho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6" grpId="0"/>
      <p:bldP spid="67" grpId="0"/>
      <p:bldP spid="68" grpId="0"/>
      <p:bldP spid="6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CCC15D-ABCF-322A-D820-845ACDA61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SEŠIT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D70297-88D3-C137-AABE-BC45E14F19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STR. 20/2</a:t>
            </a:r>
          </a:p>
        </p:txBody>
      </p:sp>
    </p:spTree>
    <p:extLst>
      <p:ext uri="{BB962C8B-B14F-4D97-AF65-F5344CB8AC3E}">
        <p14:creationId xmlns:p14="http://schemas.microsoft.com/office/powerpoint/2010/main" val="4035538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D227D51-204B-ED48-AF9A-0BE9633FE0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57A23F45-CDAE-8A40-8DE7-92A0BBC119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681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8546383-CCC4-544B-B0D8-DE78DE39B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14F048CC-17C9-B246-BF2A-29E51AD1C6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Kettlebells na podlaze">
            <a:extLst>
              <a:ext uri="{FF2B5EF4-FFF2-40B4-BE49-F238E27FC236}">
                <a16:creationId xmlns:a16="http://schemas.microsoft.com/office/drawing/2014/main" id="{9EB750F6-09EA-4BB6-EDEA-AB5D4FACB37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6947" b="878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7" name="Rectangle">
            <a:extLst>
              <a:ext uri="{FF2B5EF4-FFF2-40B4-BE49-F238E27FC236}">
                <a16:creationId xmlns:a16="http://schemas.microsoft.com/office/drawing/2014/main" id="{86E439A5-A7E3-5047-A686-06C27A818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096772"/>
            <a:ext cx="11626840" cy="2374362"/>
          </a:xfrm>
          <a:prstGeom prst="rect">
            <a:avLst/>
          </a:prstGeom>
          <a:gradFill flip="none" rotWithShape="1">
            <a:gsLst>
              <a:gs pos="32000">
                <a:schemeClr val="bg1">
                  <a:alpha val="67000"/>
                </a:schemeClr>
              </a:gs>
              <a:gs pos="0">
                <a:schemeClr val="bg1">
                  <a:alpha val="55000"/>
                </a:schemeClr>
              </a:gs>
              <a:gs pos="99000">
                <a:schemeClr val="bg1">
                  <a:alpha val="5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19" name="Cross 18">
            <a:extLst>
              <a:ext uri="{FF2B5EF4-FFF2-40B4-BE49-F238E27FC236}">
                <a16:creationId xmlns:a16="http://schemas.microsoft.com/office/drawing/2014/main" id="{24124FF1-775D-AC4A-81D0-73FC0F54A6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19408" y="2798169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53E2C7F-F4FF-A94D-ACAE-82823EC88F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479B145-4A96-AB5C-7C8A-F962891F5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326" y="1344273"/>
            <a:ext cx="8037575" cy="1453896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6200" kern="1200" spc="-15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KOREKTURNÍ CVIČENÍ</a:t>
            </a:r>
          </a:p>
        </p:txBody>
      </p:sp>
    </p:spTree>
    <p:extLst>
      <p:ext uri="{BB962C8B-B14F-4D97-AF65-F5344CB8AC3E}">
        <p14:creationId xmlns:p14="http://schemas.microsoft.com/office/powerpoint/2010/main" val="36520651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D227D51-204B-ED48-AF9A-0BE9633FE0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ross 11">
            <a:extLst>
              <a:ext uri="{FF2B5EF4-FFF2-40B4-BE49-F238E27FC236}">
                <a16:creationId xmlns:a16="http://schemas.microsoft.com/office/drawing/2014/main" id="{57A23F45-CDAE-8A40-8DE7-92A0BBC119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681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8546383-CCC4-544B-B0D8-DE78DE39B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6CA2C65D-0168-1245-86C8-62A8A6F7B8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55E9273-3717-C94C-9BFF-75E87E47C4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2608149-24FC-5390-F11B-5A6F9F434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105" y="1625608"/>
            <a:ext cx="3377643" cy="2722164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700" kern="1200" spc="-15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SLOVNÍ DRUHY A JEJICH DEFINICE </a:t>
            </a:r>
          </a:p>
        </p:txBody>
      </p:sp>
      <p:pic>
        <p:nvPicPr>
          <p:cNvPr id="7" name="Graphic 6" descr="Otázky">
            <a:extLst>
              <a:ext uri="{FF2B5EF4-FFF2-40B4-BE49-F238E27FC236}">
                <a16:creationId xmlns:a16="http://schemas.microsoft.com/office/drawing/2014/main" id="{5BAF8E75-16EA-F9D9-789F-9DF3B7800F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95393" y="1497220"/>
            <a:ext cx="4127230" cy="4127230"/>
          </a:xfrm>
          <a:prstGeom prst="rect">
            <a:avLst/>
          </a:prstGeom>
        </p:spPr>
      </p:pic>
      <p:sp>
        <p:nvSpPr>
          <p:cNvPr id="20" name="Cross 19">
            <a:extLst>
              <a:ext uri="{FF2B5EF4-FFF2-40B4-BE49-F238E27FC236}">
                <a16:creationId xmlns:a16="http://schemas.microsoft.com/office/drawing/2014/main" id="{9BA6F386-E5BF-4C49-AC0B-6772CD313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74749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414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24237" y="389354"/>
            <a:ext cx="8267296" cy="1446550"/>
          </a:xfrm>
        </p:spPr>
        <p:txBody>
          <a:bodyPr/>
          <a:lstStyle/>
          <a:p>
            <a:r>
              <a:rPr lang="cs-CZ" b="1" dirty="0">
                <a:latin typeface="Arial" pitchFamily="34" charset="0"/>
                <a:cs typeface="Arial" pitchFamily="34" charset="0"/>
              </a:rPr>
              <a:t>Neohebné slovní druhy</a:t>
            </a: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 flipV="1">
            <a:off x="6600826" y="2928934"/>
            <a:ext cx="638183" cy="7159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6600825" y="3644900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600825" y="3644900"/>
            <a:ext cx="709621" cy="85567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7239008" y="1643050"/>
            <a:ext cx="23050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Příslovce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239008" y="2571744"/>
            <a:ext cx="23050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Předložky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7310446" y="3357562"/>
            <a:ext cx="23050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Spojky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7310446" y="4286256"/>
            <a:ext cx="23050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Částice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7239008" y="5143512"/>
            <a:ext cx="23050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Citoslovce</a:t>
            </a:r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 flipV="1">
            <a:off x="6600826" y="2071678"/>
            <a:ext cx="638183" cy="15732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>
            <a:off x="6600825" y="3644900"/>
            <a:ext cx="709621" cy="1641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nimBg="1"/>
      <p:bldP spid="3077" grpId="0" animBg="1"/>
      <p:bldP spid="3078" grpId="0" animBg="1"/>
      <p:bldP spid="3079" grpId="0"/>
      <p:bldP spid="3080" grpId="0"/>
      <p:bldP spid="3081" grpId="0"/>
      <p:bldP spid="3082" grpId="0"/>
      <p:bldP spid="3083" grpId="0"/>
      <p:bldP spid="3086" grpId="0" animBg="1"/>
      <p:bldP spid="308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227D51-204B-ED48-AF9A-0BE9633FE0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ross 9">
            <a:extLst>
              <a:ext uri="{FF2B5EF4-FFF2-40B4-BE49-F238E27FC236}">
                <a16:creationId xmlns:a16="http://schemas.microsoft.com/office/drawing/2014/main" id="{57A23F45-CDAE-8A40-8DE7-92A0BBC119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681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8546383-CCC4-544B-B0D8-DE78DE39B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6CA2C65D-0168-1245-86C8-62A8A6F7B8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AD75E6C-3D31-A343-9949-5DAAD6F6DC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ross 17">
            <a:extLst>
              <a:ext uri="{FF2B5EF4-FFF2-40B4-BE49-F238E27FC236}">
                <a16:creationId xmlns:a16="http://schemas.microsoft.com/office/drawing/2014/main" id="{4029224B-C0FC-EC47-B248-0D4271BC7F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575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55E9273-3717-C94C-9BFF-75E87E47C4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600068E-8BD3-A093-7275-0CF57298C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105" y="1625608"/>
            <a:ext cx="8966805" cy="272216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8000" kern="1200" spc="-15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PŘÍSLOVCE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45F13C-23A9-ABDA-F03E-4F1519A9CF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7105" y="4466845"/>
            <a:ext cx="8966805" cy="882904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0" indent="0">
              <a:buNone/>
            </a:pPr>
            <a:r>
              <a:rPr lang="en-US"/>
              <a:t>PRACOVNÍ SEŠIT STR. 20/1</a:t>
            </a:r>
          </a:p>
        </p:txBody>
      </p:sp>
    </p:spTree>
    <p:extLst>
      <p:ext uri="{BB962C8B-B14F-4D97-AF65-F5344CB8AC3E}">
        <p14:creationId xmlns:p14="http://schemas.microsoft.com/office/powerpoint/2010/main" val="2223872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65149" y="535418"/>
            <a:ext cx="8267296" cy="144655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>
                <a:latin typeface="Arial" pitchFamily="34" charset="0"/>
                <a:cs typeface="Arial" pitchFamily="34" charset="0"/>
              </a:rPr>
              <a:t>Příslovce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49" y="2146956"/>
            <a:ext cx="8429684" cy="452596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= slova, která vyjadřují různé bližší okolnosti dějů nebo vlastností, jako je: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místo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(tady, vedle) – odpovídají na otázku „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kde?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“,</a:t>
            </a:r>
          </a:p>
          <a:p>
            <a:pPr lvl="2">
              <a:lnSpc>
                <a:spcPct val="90000"/>
              </a:lnSpc>
              <a:buFont typeface="Wingdings" pitchFamily="2" charset="2"/>
              <a:buChar char="§"/>
            </a:pPr>
            <a:endParaRPr lang="cs-CZ" sz="900" dirty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čas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(dnes, někdy) – odpovídají na otázku „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kdy?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“,</a:t>
            </a:r>
          </a:p>
          <a:p>
            <a:pPr lvl="2">
              <a:lnSpc>
                <a:spcPct val="90000"/>
              </a:lnSpc>
              <a:buFont typeface="Wingdings" pitchFamily="2" charset="2"/>
              <a:buChar char="§"/>
            </a:pPr>
            <a:endParaRPr lang="cs-CZ" sz="900" dirty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způsob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(rychle, pomalu) a míra (velmi, zcela) – odpovídají na otázku „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jak?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“,</a:t>
            </a:r>
          </a:p>
          <a:p>
            <a:pPr lvl="2">
              <a:lnSpc>
                <a:spcPct val="90000"/>
              </a:lnSpc>
              <a:buFont typeface="Wingdings" pitchFamily="2" charset="2"/>
              <a:buChar char="§"/>
            </a:pPr>
            <a:endParaRPr lang="cs-CZ" sz="800" dirty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příčina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(proč, proto) – odpovídají na otázku „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proč?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“.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0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itchFamily="34" charset="0"/>
                <a:cs typeface="Arial" pitchFamily="34" charset="0"/>
              </a:rPr>
              <a:t>Urči druh příslovce</a:t>
            </a:r>
          </a:p>
        </p:txBody>
      </p:sp>
      <p:graphicFrame>
        <p:nvGraphicFramePr>
          <p:cNvPr id="5165" name="Group 45"/>
          <p:cNvGraphicFramePr>
            <a:graphicFrameLocks noGrp="1"/>
          </p:cNvGraphicFramePr>
          <p:nvPr>
            <p:ph idx="1"/>
          </p:nvPr>
        </p:nvGraphicFramePr>
        <p:xfrm>
          <a:off x="1981200" y="1600200"/>
          <a:ext cx="8229600" cy="452596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Druh příslovce</a:t>
                      </a:r>
                      <a:endParaRPr kumimoji="0" lang="cs-CZ" sz="2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Křičela nahlas.</a:t>
                      </a:r>
                      <a:endParaRPr kumimoji="0" lang="cs-CZ" sz="2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Spal doma.</a:t>
                      </a:r>
                      <a:endParaRPr kumimoji="0" lang="cs-CZ" sz="2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Příliš bědoval.</a:t>
                      </a:r>
                      <a:endParaRPr kumimoji="0" lang="cs-CZ" sz="2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Včera přicestoval.</a:t>
                      </a:r>
                      <a:endParaRPr kumimoji="0" lang="cs-CZ" sz="2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Utíkal odsud.</a:t>
                      </a:r>
                      <a:endParaRPr kumimoji="0" lang="cs-CZ" sz="2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Neustále se smál.</a:t>
                      </a:r>
                      <a:endParaRPr kumimoji="0" lang="cs-CZ" sz="2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Byl blízko.</a:t>
                      </a:r>
                      <a:endParaRPr kumimoji="0" lang="cs-CZ" sz="2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157" name="Text Box 37"/>
          <p:cNvSpPr txBox="1">
            <a:spLocks noChangeArrowheads="1"/>
          </p:cNvSpPr>
          <p:nvPr/>
        </p:nvSpPr>
        <p:spPr bwMode="auto">
          <a:xfrm>
            <a:off x="6167438" y="3357562"/>
            <a:ext cx="37449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způsobu</a:t>
            </a:r>
          </a:p>
        </p:txBody>
      </p:sp>
      <p:sp>
        <p:nvSpPr>
          <p:cNvPr id="5158" name="Text Box 38"/>
          <p:cNvSpPr txBox="1">
            <a:spLocks noChangeArrowheads="1"/>
          </p:cNvSpPr>
          <p:nvPr/>
        </p:nvSpPr>
        <p:spPr bwMode="auto">
          <a:xfrm>
            <a:off x="6167438" y="3857628"/>
            <a:ext cx="37449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času</a:t>
            </a:r>
          </a:p>
        </p:txBody>
      </p:sp>
      <p:sp>
        <p:nvSpPr>
          <p:cNvPr id="5159" name="Text Box 39"/>
          <p:cNvSpPr txBox="1">
            <a:spLocks noChangeArrowheads="1"/>
          </p:cNvSpPr>
          <p:nvPr/>
        </p:nvSpPr>
        <p:spPr bwMode="auto">
          <a:xfrm>
            <a:off x="6167438" y="4429132"/>
            <a:ext cx="37449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místa</a:t>
            </a:r>
          </a:p>
        </p:txBody>
      </p:sp>
      <p:sp>
        <p:nvSpPr>
          <p:cNvPr id="5160" name="Text Box 40"/>
          <p:cNvSpPr txBox="1">
            <a:spLocks noChangeArrowheads="1"/>
          </p:cNvSpPr>
          <p:nvPr/>
        </p:nvSpPr>
        <p:spPr bwMode="auto">
          <a:xfrm>
            <a:off x="6167438" y="5000636"/>
            <a:ext cx="37449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způsobu</a:t>
            </a:r>
          </a:p>
        </p:txBody>
      </p:sp>
      <p:sp>
        <p:nvSpPr>
          <p:cNvPr id="5161" name="Text Box 41"/>
          <p:cNvSpPr txBox="1">
            <a:spLocks noChangeArrowheads="1"/>
          </p:cNvSpPr>
          <p:nvPr/>
        </p:nvSpPr>
        <p:spPr bwMode="auto">
          <a:xfrm>
            <a:off x="6167438" y="5572140"/>
            <a:ext cx="37449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místa</a:t>
            </a:r>
          </a:p>
        </p:txBody>
      </p:sp>
      <p:sp>
        <p:nvSpPr>
          <p:cNvPr id="5162" name="Text Box 42"/>
          <p:cNvSpPr txBox="1">
            <a:spLocks noChangeArrowheads="1"/>
          </p:cNvSpPr>
          <p:nvPr/>
        </p:nvSpPr>
        <p:spPr bwMode="auto">
          <a:xfrm>
            <a:off x="6167438" y="2214554"/>
            <a:ext cx="37449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způsobu</a:t>
            </a:r>
          </a:p>
        </p:txBody>
      </p:sp>
      <p:sp>
        <p:nvSpPr>
          <p:cNvPr id="5163" name="Text Box 43"/>
          <p:cNvSpPr txBox="1">
            <a:spLocks noChangeArrowheads="1"/>
          </p:cNvSpPr>
          <p:nvPr/>
        </p:nvSpPr>
        <p:spPr bwMode="auto">
          <a:xfrm>
            <a:off x="6167438" y="2786058"/>
            <a:ext cx="37449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místa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7" grpId="0"/>
      <p:bldP spid="5158" grpId="0"/>
      <p:bldP spid="5159" grpId="0"/>
      <p:bldP spid="5160" grpId="0"/>
      <p:bldP spid="5161" grpId="0"/>
      <p:bldP spid="5162" grpId="0"/>
      <p:bldP spid="51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759" y="202676"/>
            <a:ext cx="8267296" cy="1446550"/>
          </a:xfrm>
        </p:spPr>
        <p:txBody>
          <a:bodyPr/>
          <a:lstStyle/>
          <a:p>
            <a:r>
              <a:rPr lang="cs-CZ" dirty="0">
                <a:latin typeface="Arial" pitchFamily="34" charset="0"/>
                <a:cs typeface="Arial" pitchFamily="34" charset="0"/>
              </a:rPr>
              <a:t>Tvoření příslovcí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759" y="1204274"/>
            <a:ext cx="9248153" cy="4449452"/>
          </a:xfrm>
        </p:spPr>
        <p:txBody>
          <a:bodyPr>
            <a:normAutofit fontScale="92500" lnSpcReduction="20000"/>
          </a:bodyPr>
          <a:lstStyle/>
          <a:p>
            <a:pPr marL="609600" indent="-609600">
              <a:lnSpc>
                <a:spcPct val="90000"/>
              </a:lnSpc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Příslovce se tvoří následujícím způsobem:</a:t>
            </a:r>
          </a:p>
          <a:p>
            <a:pPr marL="609600" indent="-609600">
              <a:lnSpc>
                <a:spcPct val="90000"/>
              </a:lnSpc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 marL="609600" indent="-609600">
              <a:lnSpc>
                <a:spcPct val="90000"/>
              </a:lnSpc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1. Od přídavných jmen příponami: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			- e (-ě): pěkný – pěkně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			- y: hezký – hezky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			- o: daleký – daleko</a:t>
            </a:r>
          </a:p>
          <a:p>
            <a:pPr marL="609600" indent="-609600">
              <a:lnSpc>
                <a:spcPct val="90000"/>
              </a:lnSpc>
              <a:buNone/>
            </a:pPr>
            <a:endParaRPr lang="cs-CZ" sz="800" dirty="0">
              <a:latin typeface="Arial" pitchFamily="34" charset="0"/>
              <a:cs typeface="Arial" pitchFamily="34" charset="0"/>
            </a:endParaRPr>
          </a:p>
          <a:p>
            <a:pPr marL="609600" indent="-609600">
              <a:lnSpc>
                <a:spcPct val="90000"/>
              </a:lnSpc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2. Ustrnutím tvaru: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			- podstatného jména: kolo – kolem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			- slovesa: stoje, kleče</a:t>
            </a:r>
          </a:p>
          <a:p>
            <a:pPr marL="609600" indent="-609600">
              <a:lnSpc>
                <a:spcPct val="90000"/>
              </a:lnSpc>
              <a:buNone/>
            </a:pPr>
            <a:endParaRPr lang="cs-CZ" sz="800" dirty="0">
              <a:latin typeface="Arial" pitchFamily="34" charset="0"/>
              <a:cs typeface="Arial" pitchFamily="34" charset="0"/>
            </a:endParaRPr>
          </a:p>
          <a:p>
            <a:pPr marL="609600" indent="-609600">
              <a:lnSpc>
                <a:spcPct val="90000"/>
              </a:lnSpc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3. Spojením předložky a jiného slova (tzv. příslovečné spřežky): z ticha – zticha, po tom - potom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38200" indent="-838200"/>
            <a:r>
              <a:rPr lang="cs-CZ" sz="4000" dirty="0">
                <a:latin typeface="Arial" pitchFamily="34" charset="0"/>
                <a:cs typeface="Arial" pitchFamily="34" charset="0"/>
              </a:rPr>
              <a:t>Od přídavných jmen utvoř příslovce:</a:t>
            </a:r>
          </a:p>
        </p:txBody>
      </p:sp>
      <p:graphicFrame>
        <p:nvGraphicFramePr>
          <p:cNvPr id="8238" name="Group 46"/>
          <p:cNvGraphicFramePr>
            <a:graphicFrameLocks noGrp="1"/>
          </p:cNvGraphicFramePr>
          <p:nvPr>
            <p:ph idx="1"/>
          </p:nvPr>
        </p:nvGraphicFramePr>
        <p:xfrm>
          <a:off x="1981200" y="1600200"/>
          <a:ext cx="8229600" cy="46634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Přídavné jméno</a:t>
                      </a:r>
                      <a:endParaRPr kumimoji="0" lang="cs-CZ" sz="2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Příslovce</a:t>
                      </a:r>
                      <a:endParaRPr kumimoji="0" lang="cs-CZ" sz="2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Bledý</a:t>
                      </a:r>
                      <a:endParaRPr kumimoji="0" lang="cs-CZ" sz="2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Stupňovitý</a:t>
                      </a:r>
                      <a:endParaRPr kumimoji="0" lang="cs-CZ" sz="2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Rychlý</a:t>
                      </a:r>
                      <a:endParaRPr kumimoji="0" lang="cs-CZ" sz="2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Milý</a:t>
                      </a:r>
                      <a:endParaRPr kumimoji="0" lang="cs-CZ" sz="2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Rozumný</a:t>
                      </a:r>
                      <a:endParaRPr kumimoji="0" lang="cs-CZ" sz="2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Argentinský</a:t>
                      </a:r>
                      <a:endParaRPr kumimoji="0" lang="cs-CZ" sz="2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Krátký</a:t>
                      </a:r>
                      <a:endParaRPr kumimoji="0" lang="cs-CZ" sz="2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Bezpečný</a:t>
                      </a:r>
                      <a:endParaRPr kumimoji="0" lang="cs-CZ" sz="2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239" name="Text Box 47"/>
          <p:cNvSpPr txBox="1">
            <a:spLocks noChangeArrowheads="1"/>
          </p:cNvSpPr>
          <p:nvPr/>
        </p:nvSpPr>
        <p:spPr bwMode="auto">
          <a:xfrm>
            <a:off x="6167438" y="2143116"/>
            <a:ext cx="35290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Bledě</a:t>
            </a:r>
          </a:p>
        </p:txBody>
      </p:sp>
      <p:sp>
        <p:nvSpPr>
          <p:cNvPr id="8240" name="Text Box 48"/>
          <p:cNvSpPr txBox="1">
            <a:spLocks noChangeArrowheads="1"/>
          </p:cNvSpPr>
          <p:nvPr/>
        </p:nvSpPr>
        <p:spPr bwMode="auto">
          <a:xfrm>
            <a:off x="6167438" y="3654416"/>
            <a:ext cx="35290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Mile</a:t>
            </a:r>
          </a:p>
        </p:txBody>
      </p:sp>
      <p:sp>
        <p:nvSpPr>
          <p:cNvPr id="8241" name="Text Box 49"/>
          <p:cNvSpPr txBox="1">
            <a:spLocks noChangeArrowheads="1"/>
          </p:cNvSpPr>
          <p:nvPr/>
        </p:nvSpPr>
        <p:spPr bwMode="auto">
          <a:xfrm>
            <a:off x="6167438" y="5238741"/>
            <a:ext cx="35290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Krátce</a:t>
            </a:r>
          </a:p>
        </p:txBody>
      </p:sp>
      <p:sp>
        <p:nvSpPr>
          <p:cNvPr id="8242" name="Text Box 50"/>
          <p:cNvSpPr txBox="1">
            <a:spLocks noChangeArrowheads="1"/>
          </p:cNvSpPr>
          <p:nvPr/>
        </p:nvSpPr>
        <p:spPr bwMode="auto">
          <a:xfrm>
            <a:off x="6167438" y="4230678"/>
            <a:ext cx="35290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Rozumně</a:t>
            </a:r>
          </a:p>
        </p:txBody>
      </p:sp>
      <p:sp>
        <p:nvSpPr>
          <p:cNvPr id="8243" name="Text Box 51"/>
          <p:cNvSpPr txBox="1">
            <a:spLocks noChangeArrowheads="1"/>
          </p:cNvSpPr>
          <p:nvPr/>
        </p:nvSpPr>
        <p:spPr bwMode="auto">
          <a:xfrm>
            <a:off x="6167438" y="4735503"/>
            <a:ext cx="35290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Argentinsky</a:t>
            </a:r>
          </a:p>
        </p:txBody>
      </p:sp>
      <p:sp>
        <p:nvSpPr>
          <p:cNvPr id="8244" name="Text Box 52"/>
          <p:cNvSpPr txBox="1">
            <a:spLocks noChangeArrowheads="1"/>
          </p:cNvSpPr>
          <p:nvPr/>
        </p:nvSpPr>
        <p:spPr bwMode="auto">
          <a:xfrm>
            <a:off x="6167438" y="5743566"/>
            <a:ext cx="35290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Bezpečně</a:t>
            </a:r>
          </a:p>
        </p:txBody>
      </p:sp>
      <p:sp>
        <p:nvSpPr>
          <p:cNvPr id="8245" name="Text Box 53"/>
          <p:cNvSpPr txBox="1">
            <a:spLocks noChangeArrowheads="1"/>
          </p:cNvSpPr>
          <p:nvPr/>
        </p:nvSpPr>
        <p:spPr bwMode="auto">
          <a:xfrm>
            <a:off x="6167438" y="2646353"/>
            <a:ext cx="35290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Stupňovitě</a:t>
            </a:r>
          </a:p>
        </p:txBody>
      </p:sp>
      <p:sp>
        <p:nvSpPr>
          <p:cNvPr id="8246" name="Text Box 54"/>
          <p:cNvSpPr txBox="1">
            <a:spLocks noChangeArrowheads="1"/>
          </p:cNvSpPr>
          <p:nvPr/>
        </p:nvSpPr>
        <p:spPr bwMode="auto">
          <a:xfrm>
            <a:off x="6167438" y="3151178"/>
            <a:ext cx="35290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Rychle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2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2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2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2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39" grpId="0"/>
      <p:bldP spid="8240" grpId="0"/>
      <p:bldP spid="8241" grpId="0"/>
      <p:bldP spid="8242" grpId="0"/>
      <p:bldP spid="8243" grpId="0"/>
      <p:bldP spid="8244" grpId="0"/>
      <p:bldP spid="8245" grpId="0"/>
      <p:bldP spid="8246" grpId="0"/>
    </p:bldLst>
  </p:timing>
</p:sld>
</file>

<file path=ppt/theme/theme1.xml><?xml version="1.0" encoding="utf-8"?>
<a:theme xmlns:a="http://schemas.openxmlformats.org/drawingml/2006/main" name="MadridVTI">
  <a:themeElements>
    <a:clrScheme name="AnalogousFromRegularSeedLeftStep">
      <a:dk1>
        <a:srgbClr val="000000"/>
      </a:dk1>
      <a:lt1>
        <a:srgbClr val="FFFFFF"/>
      </a:lt1>
      <a:dk2>
        <a:srgbClr val="29311B"/>
      </a:dk2>
      <a:lt2>
        <a:srgbClr val="F3F0F0"/>
      </a:lt2>
      <a:accent1>
        <a:srgbClr val="24B1B6"/>
      </a:accent1>
      <a:accent2>
        <a:srgbClr val="18B77A"/>
      </a:accent2>
      <a:accent3>
        <a:srgbClr val="25B942"/>
      </a:accent3>
      <a:accent4>
        <a:srgbClr val="3AB718"/>
      </a:accent4>
      <a:accent5>
        <a:srgbClr val="7DB023"/>
      </a:accent5>
      <a:accent6>
        <a:srgbClr val="ABA416"/>
      </a:accent6>
      <a:hlink>
        <a:srgbClr val="C4534F"/>
      </a:hlink>
      <a:folHlink>
        <a:srgbClr val="7F7F7F"/>
      </a:folHlink>
    </a:clrScheme>
    <a:fontScheme name="Madrid">
      <a:majorFont>
        <a:latin typeface="Seaford Display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ridVTI" id="{5F675924-ADDD-6B4C-A2D4-69150D1F0C16}" vid="{BEA84270-19BD-7342-8ABF-EFF1668AF1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527</Words>
  <Application>Microsoft Office PowerPoint</Application>
  <PresentationFormat>Širokoúhlá obrazovka</PresentationFormat>
  <Paragraphs>160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4" baseType="lpstr">
      <vt:lpstr>Arial</vt:lpstr>
      <vt:lpstr>Arimo</vt:lpstr>
      <vt:lpstr>Avenir Next</vt:lpstr>
      <vt:lpstr>Seaford Display</vt:lpstr>
      <vt:lpstr>System Font Regular</vt:lpstr>
      <vt:lpstr>Tenorite</vt:lpstr>
      <vt:lpstr>Wingdings</vt:lpstr>
      <vt:lpstr>MadridVTI</vt:lpstr>
      <vt:lpstr>NEOHEBNÉ SLOVNÍ DRUHY </vt:lpstr>
      <vt:lpstr>KOREKTURNÍ CVIČENÍ</vt:lpstr>
      <vt:lpstr>SLOVNÍ DRUHY A JEJICH DEFINICE </vt:lpstr>
      <vt:lpstr>Neohebné slovní druhy</vt:lpstr>
      <vt:lpstr>PŘÍSLOVCE </vt:lpstr>
      <vt:lpstr>Příslovce</vt:lpstr>
      <vt:lpstr>Urči druh příslovce</vt:lpstr>
      <vt:lpstr>Tvoření příslovcí</vt:lpstr>
      <vt:lpstr>Od přídavných jmen utvoř příslovce:</vt:lpstr>
      <vt:lpstr>Vytvoř příslovce z podst. jména:</vt:lpstr>
      <vt:lpstr>Vytvoř příslovečnou spřežku</vt:lpstr>
      <vt:lpstr>Vyber správný tvar:</vt:lpstr>
      <vt:lpstr>PRACOVNÍ SEŠIT </vt:lpstr>
      <vt:lpstr>Stupňování příslovcí</vt:lpstr>
      <vt:lpstr>Vytvoř zbývající stupně:</vt:lpstr>
      <vt:lpstr>PRACOVNÍ SEŠIT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Smetanová, Jana</dc:creator>
  <cp:lastModifiedBy>Smetanová, Jana</cp:lastModifiedBy>
  <cp:revision>1</cp:revision>
  <dcterms:created xsi:type="dcterms:W3CDTF">2025-01-04T12:12:49Z</dcterms:created>
  <dcterms:modified xsi:type="dcterms:W3CDTF">2025-01-04T12:45:34Z</dcterms:modified>
</cp:coreProperties>
</file>