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117B90-BAAC-4116-9406-8156D021229F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4E02D9-98F9-453B-AC7B-3F7D3A1F705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U čeho jsem dnes musel/a hodně přemýšlet?</a:t>
          </a:r>
          <a:endParaRPr lang="en-US"/>
        </a:p>
      </dgm:t>
    </dgm:pt>
    <dgm:pt modelId="{84E05E0D-4DAA-4F89-A47E-47CAE6D578FC}" type="parTrans" cxnId="{6BE4D40F-DE07-4B78-8433-A6F85422F15A}">
      <dgm:prSet/>
      <dgm:spPr/>
      <dgm:t>
        <a:bodyPr/>
        <a:lstStyle/>
        <a:p>
          <a:endParaRPr lang="en-US"/>
        </a:p>
      </dgm:t>
    </dgm:pt>
    <dgm:pt modelId="{9AD10BD4-BBB1-45E0-8379-E884BB4136E6}" type="sibTrans" cxnId="{6BE4D40F-DE07-4B78-8433-A6F85422F15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5F129D27-EEA5-4ACA-BB71-5957529732AF}">
      <dgm:prSet/>
      <dgm:spPr/>
      <dgm:t>
        <a:bodyPr/>
        <a:lstStyle/>
        <a:p>
          <a:pPr>
            <a:lnSpc>
              <a:spcPct val="100000"/>
            </a:lnSpc>
          </a:pPr>
          <a:r>
            <a:rPr lang="pl-PL"/>
            <a:t>Co pro mne bylo dnes lehkého</a:t>
          </a:r>
          <a:r>
            <a:rPr lang="cs-CZ"/>
            <a:t>?</a:t>
          </a:r>
          <a:endParaRPr lang="en-US"/>
        </a:p>
      </dgm:t>
    </dgm:pt>
    <dgm:pt modelId="{C7A634D6-6937-4BCF-BF7C-12492B68BA09}" type="parTrans" cxnId="{9EF18882-2138-4692-A1B1-3BC83B2B335E}">
      <dgm:prSet/>
      <dgm:spPr/>
      <dgm:t>
        <a:bodyPr/>
        <a:lstStyle/>
        <a:p>
          <a:endParaRPr lang="en-US"/>
        </a:p>
      </dgm:t>
    </dgm:pt>
    <dgm:pt modelId="{DF268381-F754-45F9-8A60-7013256A0B40}" type="sibTrans" cxnId="{9EF18882-2138-4692-A1B1-3BC83B2B335E}">
      <dgm:prSet/>
      <dgm:spPr/>
      <dgm:t>
        <a:bodyPr/>
        <a:lstStyle/>
        <a:p>
          <a:endParaRPr lang="en-US"/>
        </a:p>
      </dgm:t>
    </dgm:pt>
    <dgm:pt modelId="{B0CEFBD6-15DE-4773-996C-8BE79572C0ED}" type="pres">
      <dgm:prSet presAssocID="{89117B90-BAAC-4116-9406-8156D021229F}" presName="root" presStyleCnt="0">
        <dgm:presLayoutVars>
          <dgm:dir/>
          <dgm:resizeHandles val="exact"/>
        </dgm:presLayoutVars>
      </dgm:prSet>
      <dgm:spPr/>
    </dgm:pt>
    <dgm:pt modelId="{56306F71-B598-46F1-BBAD-C91921619CD9}" type="pres">
      <dgm:prSet presAssocID="{89117B90-BAAC-4116-9406-8156D021229F}" presName="container" presStyleCnt="0">
        <dgm:presLayoutVars>
          <dgm:dir/>
          <dgm:resizeHandles val="exact"/>
        </dgm:presLayoutVars>
      </dgm:prSet>
      <dgm:spPr/>
    </dgm:pt>
    <dgm:pt modelId="{C1C1DEF6-B451-4303-96B2-E33E276B4E5D}" type="pres">
      <dgm:prSet presAssocID="{F94E02D9-98F9-453B-AC7B-3F7D3A1F7058}" presName="compNode" presStyleCnt="0"/>
      <dgm:spPr/>
    </dgm:pt>
    <dgm:pt modelId="{4A952F6D-2380-4392-91AC-067FD64AFC83}" type="pres">
      <dgm:prSet presAssocID="{F94E02D9-98F9-453B-AC7B-3F7D3A1F7058}" presName="iconBgRect" presStyleLbl="bgShp" presStyleIdx="0" presStyleCnt="2"/>
      <dgm:spPr/>
    </dgm:pt>
    <dgm:pt modelId="{F82071BC-7D60-4F9F-B234-1707887E4E2E}" type="pres">
      <dgm:prSet presAssocID="{F94E02D9-98F9-453B-AC7B-3F7D3A1F70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tulky"/>
        </a:ext>
      </dgm:extLst>
    </dgm:pt>
    <dgm:pt modelId="{73D1429E-3D55-4682-A47A-FDCF27A1F718}" type="pres">
      <dgm:prSet presAssocID="{F94E02D9-98F9-453B-AC7B-3F7D3A1F7058}" presName="spaceRect" presStyleCnt="0"/>
      <dgm:spPr/>
    </dgm:pt>
    <dgm:pt modelId="{82EEBE51-7A3E-4847-9D4F-A8350BE1C63E}" type="pres">
      <dgm:prSet presAssocID="{F94E02D9-98F9-453B-AC7B-3F7D3A1F7058}" presName="textRect" presStyleLbl="revTx" presStyleIdx="0" presStyleCnt="2">
        <dgm:presLayoutVars>
          <dgm:chMax val="1"/>
          <dgm:chPref val="1"/>
        </dgm:presLayoutVars>
      </dgm:prSet>
      <dgm:spPr/>
    </dgm:pt>
    <dgm:pt modelId="{E0679EE8-71AC-4631-9B96-350D81FE9B80}" type="pres">
      <dgm:prSet presAssocID="{9AD10BD4-BBB1-45E0-8379-E884BB4136E6}" presName="sibTrans" presStyleLbl="sibTrans2D1" presStyleIdx="0" presStyleCnt="0"/>
      <dgm:spPr/>
    </dgm:pt>
    <dgm:pt modelId="{BDE82DD7-C86C-445B-9F1B-66E61D9C6D80}" type="pres">
      <dgm:prSet presAssocID="{5F129D27-EEA5-4ACA-BB71-5957529732AF}" presName="compNode" presStyleCnt="0"/>
      <dgm:spPr/>
    </dgm:pt>
    <dgm:pt modelId="{5A98F4AA-288D-4762-9DCD-1A488BDDB878}" type="pres">
      <dgm:prSet presAssocID="{5F129D27-EEA5-4ACA-BB71-5957529732AF}" presName="iconBgRect" presStyleLbl="bgShp" presStyleIdx="1" presStyleCnt="2"/>
      <dgm:spPr/>
    </dgm:pt>
    <dgm:pt modelId="{B8F02B4F-B950-400D-8072-C0AC3FE4902E}" type="pres">
      <dgm:prSet presAssocID="{5F129D27-EEA5-4ACA-BB71-5957529732A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kupina mužů"/>
        </a:ext>
      </dgm:extLst>
    </dgm:pt>
    <dgm:pt modelId="{EDFEFBA9-BE1A-443A-886C-BEBFC258E517}" type="pres">
      <dgm:prSet presAssocID="{5F129D27-EEA5-4ACA-BB71-5957529732AF}" presName="spaceRect" presStyleCnt="0"/>
      <dgm:spPr/>
    </dgm:pt>
    <dgm:pt modelId="{4621E2FA-7981-4AB5-846C-A3278627D92C}" type="pres">
      <dgm:prSet presAssocID="{5F129D27-EEA5-4ACA-BB71-5957529732A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BE4D40F-DE07-4B78-8433-A6F85422F15A}" srcId="{89117B90-BAAC-4116-9406-8156D021229F}" destId="{F94E02D9-98F9-453B-AC7B-3F7D3A1F7058}" srcOrd="0" destOrd="0" parTransId="{84E05E0D-4DAA-4F89-A47E-47CAE6D578FC}" sibTransId="{9AD10BD4-BBB1-45E0-8379-E884BB4136E6}"/>
    <dgm:cxn modelId="{F4E58D62-CE12-493D-A479-B78686155B51}" type="presOf" srcId="{F94E02D9-98F9-453B-AC7B-3F7D3A1F7058}" destId="{82EEBE51-7A3E-4847-9D4F-A8350BE1C63E}" srcOrd="0" destOrd="0" presId="urn:microsoft.com/office/officeart/2018/2/layout/IconCircleList"/>
    <dgm:cxn modelId="{9EF18882-2138-4692-A1B1-3BC83B2B335E}" srcId="{89117B90-BAAC-4116-9406-8156D021229F}" destId="{5F129D27-EEA5-4ACA-BB71-5957529732AF}" srcOrd="1" destOrd="0" parTransId="{C7A634D6-6937-4BCF-BF7C-12492B68BA09}" sibTransId="{DF268381-F754-45F9-8A60-7013256A0B40}"/>
    <dgm:cxn modelId="{D67BDE9A-C78C-4044-B9A6-3F9F00C57DEC}" type="presOf" srcId="{5F129D27-EEA5-4ACA-BB71-5957529732AF}" destId="{4621E2FA-7981-4AB5-846C-A3278627D92C}" srcOrd="0" destOrd="0" presId="urn:microsoft.com/office/officeart/2018/2/layout/IconCircleList"/>
    <dgm:cxn modelId="{9CD5BDBF-5082-419E-9C47-550E357E2C05}" type="presOf" srcId="{89117B90-BAAC-4116-9406-8156D021229F}" destId="{B0CEFBD6-15DE-4773-996C-8BE79572C0ED}" srcOrd="0" destOrd="0" presId="urn:microsoft.com/office/officeart/2018/2/layout/IconCircleList"/>
    <dgm:cxn modelId="{A579C5FE-9F7A-4306-B4B4-02CE337530D5}" type="presOf" srcId="{9AD10BD4-BBB1-45E0-8379-E884BB4136E6}" destId="{E0679EE8-71AC-4631-9B96-350D81FE9B80}" srcOrd="0" destOrd="0" presId="urn:microsoft.com/office/officeart/2018/2/layout/IconCircleList"/>
    <dgm:cxn modelId="{B95D2119-676F-440F-8CA8-F240F44F4425}" type="presParOf" srcId="{B0CEFBD6-15DE-4773-996C-8BE79572C0ED}" destId="{56306F71-B598-46F1-BBAD-C91921619CD9}" srcOrd="0" destOrd="0" presId="urn:microsoft.com/office/officeart/2018/2/layout/IconCircleList"/>
    <dgm:cxn modelId="{DD6BFA1D-5558-4AEC-B1F5-F46F9D26B2CE}" type="presParOf" srcId="{56306F71-B598-46F1-BBAD-C91921619CD9}" destId="{C1C1DEF6-B451-4303-96B2-E33E276B4E5D}" srcOrd="0" destOrd="0" presId="urn:microsoft.com/office/officeart/2018/2/layout/IconCircleList"/>
    <dgm:cxn modelId="{41D40A9D-513B-434E-B3EE-ED871D4DBFFA}" type="presParOf" srcId="{C1C1DEF6-B451-4303-96B2-E33E276B4E5D}" destId="{4A952F6D-2380-4392-91AC-067FD64AFC83}" srcOrd="0" destOrd="0" presId="urn:microsoft.com/office/officeart/2018/2/layout/IconCircleList"/>
    <dgm:cxn modelId="{8396A9A1-960A-4D8E-8DE2-49AC71DA98EF}" type="presParOf" srcId="{C1C1DEF6-B451-4303-96B2-E33E276B4E5D}" destId="{F82071BC-7D60-4F9F-B234-1707887E4E2E}" srcOrd="1" destOrd="0" presId="urn:microsoft.com/office/officeart/2018/2/layout/IconCircleList"/>
    <dgm:cxn modelId="{E3CC6390-57E6-4A10-AEAC-EDFEA4D63043}" type="presParOf" srcId="{C1C1DEF6-B451-4303-96B2-E33E276B4E5D}" destId="{73D1429E-3D55-4682-A47A-FDCF27A1F718}" srcOrd="2" destOrd="0" presId="urn:microsoft.com/office/officeart/2018/2/layout/IconCircleList"/>
    <dgm:cxn modelId="{5BDF9AC7-D0FB-4BD4-849F-4300BD8C59CE}" type="presParOf" srcId="{C1C1DEF6-B451-4303-96B2-E33E276B4E5D}" destId="{82EEBE51-7A3E-4847-9D4F-A8350BE1C63E}" srcOrd="3" destOrd="0" presId="urn:microsoft.com/office/officeart/2018/2/layout/IconCircleList"/>
    <dgm:cxn modelId="{56A86CD0-DE2E-495E-95CA-F3F31DFED642}" type="presParOf" srcId="{56306F71-B598-46F1-BBAD-C91921619CD9}" destId="{E0679EE8-71AC-4631-9B96-350D81FE9B80}" srcOrd="1" destOrd="0" presId="urn:microsoft.com/office/officeart/2018/2/layout/IconCircleList"/>
    <dgm:cxn modelId="{E77656E3-82F5-457E-BE80-CA7D3F7109A5}" type="presParOf" srcId="{56306F71-B598-46F1-BBAD-C91921619CD9}" destId="{BDE82DD7-C86C-445B-9F1B-66E61D9C6D80}" srcOrd="2" destOrd="0" presId="urn:microsoft.com/office/officeart/2018/2/layout/IconCircleList"/>
    <dgm:cxn modelId="{E3BE5436-20B4-495C-BB3C-393363EFC8BF}" type="presParOf" srcId="{BDE82DD7-C86C-445B-9F1B-66E61D9C6D80}" destId="{5A98F4AA-288D-4762-9DCD-1A488BDDB878}" srcOrd="0" destOrd="0" presId="urn:microsoft.com/office/officeart/2018/2/layout/IconCircleList"/>
    <dgm:cxn modelId="{D3377CA4-54FF-4A6D-8C3A-2BA80930926A}" type="presParOf" srcId="{BDE82DD7-C86C-445B-9F1B-66E61D9C6D80}" destId="{B8F02B4F-B950-400D-8072-C0AC3FE4902E}" srcOrd="1" destOrd="0" presId="urn:microsoft.com/office/officeart/2018/2/layout/IconCircleList"/>
    <dgm:cxn modelId="{9AD0FBE3-6272-46B9-B351-BD3E2172FC12}" type="presParOf" srcId="{BDE82DD7-C86C-445B-9F1B-66E61D9C6D80}" destId="{EDFEFBA9-BE1A-443A-886C-BEBFC258E517}" srcOrd="2" destOrd="0" presId="urn:microsoft.com/office/officeart/2018/2/layout/IconCircleList"/>
    <dgm:cxn modelId="{6D5FB022-17BA-4940-89B6-86A98FE60530}" type="presParOf" srcId="{BDE82DD7-C86C-445B-9F1B-66E61D9C6D80}" destId="{4621E2FA-7981-4AB5-846C-A3278627D92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52F6D-2380-4392-91AC-067FD64AFC83}">
      <dsp:nvSpPr>
        <dsp:cNvPr id="0" name=""/>
        <dsp:cNvSpPr/>
      </dsp:nvSpPr>
      <dsp:spPr>
        <a:xfrm>
          <a:off x="212335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2071BC-7D60-4F9F-B234-1707887E4E2E}">
      <dsp:nvSpPr>
        <dsp:cNvPr id="0" name=""/>
        <dsp:cNvSpPr/>
      </dsp:nvSpPr>
      <dsp:spPr>
        <a:xfrm>
          <a:off x="492877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EEBE51-7A3E-4847-9D4F-A8350BE1C63E}">
      <dsp:nvSpPr>
        <dsp:cNvPr id="0" name=""/>
        <dsp:cNvSpPr/>
      </dsp:nvSpPr>
      <dsp:spPr>
        <a:xfrm>
          <a:off x="1834517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U čeho jsem dnes musel/a hodně přemýšlet?</a:t>
          </a:r>
          <a:endParaRPr lang="en-US" sz="2400" kern="1200"/>
        </a:p>
      </dsp:txBody>
      <dsp:txXfrm>
        <a:off x="1834517" y="1507711"/>
        <a:ext cx="3148942" cy="1335915"/>
      </dsp:txXfrm>
    </dsp:sp>
    <dsp:sp modelId="{5A98F4AA-288D-4762-9DCD-1A488BDDB878}">
      <dsp:nvSpPr>
        <dsp:cNvPr id="0" name=""/>
        <dsp:cNvSpPr/>
      </dsp:nvSpPr>
      <dsp:spPr>
        <a:xfrm>
          <a:off x="5532139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F02B4F-B950-400D-8072-C0AC3FE4902E}">
      <dsp:nvSpPr>
        <dsp:cNvPr id="0" name=""/>
        <dsp:cNvSpPr/>
      </dsp:nvSpPr>
      <dsp:spPr>
        <a:xfrm>
          <a:off x="5812681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21E2FA-7981-4AB5-846C-A3278627D92C}">
      <dsp:nvSpPr>
        <dsp:cNvPr id="0" name=""/>
        <dsp:cNvSpPr/>
      </dsp:nvSpPr>
      <dsp:spPr>
        <a:xfrm>
          <a:off x="7154322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/>
            <a:t>Co pro mne bylo dnes lehkého</a:t>
          </a:r>
          <a:r>
            <a:rPr lang="cs-CZ" sz="2400" kern="1200"/>
            <a:t>?</a:t>
          </a:r>
          <a:endParaRPr lang="en-US" sz="2400" kern="1200"/>
        </a:p>
      </dsp:txBody>
      <dsp:txXfrm>
        <a:off x="7154322" y="1507711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9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56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77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6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66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5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57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20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5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54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3/17/2025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Obsah obrázku diagram&#10;&#10;Popis byl vytvořen automaticky">
            <a:extLst>
              <a:ext uri="{FF2B5EF4-FFF2-40B4-BE49-F238E27FC236}">
                <a16:creationId xmlns:a16="http://schemas.microsoft.com/office/drawing/2014/main" id="{4BDC8AEC-B1F8-B1F4-FEDF-1130C4493F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2393" r="-1" b="22037"/>
          <a:stretch/>
        </p:blipFill>
        <p:spPr>
          <a:xfrm>
            <a:off x="20" y="10"/>
            <a:ext cx="12188932" cy="6857990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654AC0FE-C43D-49AC-9730-284354DEC8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8366" y="87"/>
            <a:ext cx="10933011" cy="6864297"/>
            <a:chOff x="628366" y="87"/>
            <a:chExt cx="10933011" cy="686429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46F6FE9-8F24-4E96-8FA6-DABE61A20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1282750" y="3429044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0C5E755-8FD9-4EBF-978B-015F9339F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6688336" y="3429043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C7F63B7-3E85-42EC-8447-F6699247E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28366" y="3413532"/>
              <a:ext cx="2585819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Graphic 11">
              <a:extLst>
                <a:ext uri="{FF2B5EF4-FFF2-40B4-BE49-F238E27FC236}">
                  <a16:creationId xmlns:a16="http://schemas.microsoft.com/office/drawing/2014/main" id="{AFDFA9EA-AAC0-416F-A0E9-ACD410E9D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2063" y="702002"/>
              <a:ext cx="5759819" cy="6155995"/>
            </a:xfrm>
            <a:custGeom>
              <a:avLst/>
              <a:gdLst>
                <a:gd name="connsiteX0" fmla="*/ 0 w 4320540"/>
                <a:gd name="connsiteY0" fmla="*/ 4617720 h 4617719"/>
                <a:gd name="connsiteX1" fmla="*/ 0 w 4320540"/>
                <a:gd name="connsiteY1" fmla="*/ 4268439 h 4617719"/>
                <a:gd name="connsiteX2" fmla="*/ 0 w 4320540"/>
                <a:gd name="connsiteY2" fmla="*/ 2052352 h 4617719"/>
                <a:gd name="connsiteX3" fmla="*/ 2160270 w 4320540"/>
                <a:gd name="connsiteY3" fmla="*/ 0 h 4617719"/>
                <a:gd name="connsiteX4" fmla="*/ 2160270 w 4320540"/>
                <a:gd name="connsiteY4" fmla="*/ 0 h 4617719"/>
                <a:gd name="connsiteX5" fmla="*/ 4320540 w 4320540"/>
                <a:gd name="connsiteY5" fmla="*/ 2052352 h 4617719"/>
                <a:gd name="connsiteX6" fmla="*/ 4320540 w 4320540"/>
                <a:gd name="connsiteY6" fmla="*/ 2782443 h 4617719"/>
                <a:gd name="connsiteX7" fmla="*/ 4320540 w 4320540"/>
                <a:gd name="connsiteY7" fmla="*/ 4617720 h 4617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20540" h="4617719">
                  <a:moveTo>
                    <a:pt x="0" y="4617720"/>
                  </a:moveTo>
                  <a:lnTo>
                    <a:pt x="0" y="4268439"/>
                  </a:lnTo>
                  <a:lnTo>
                    <a:pt x="0" y="2052352"/>
                  </a:lnTo>
                  <a:cubicBezTo>
                    <a:pt x="0" y="918877"/>
                    <a:pt x="967169" y="0"/>
                    <a:pt x="2160270" y="0"/>
                  </a:cubicBezTo>
                  <a:lnTo>
                    <a:pt x="2160270" y="0"/>
                  </a:lnTo>
                  <a:cubicBezTo>
                    <a:pt x="3353372" y="0"/>
                    <a:pt x="4320540" y="918877"/>
                    <a:pt x="4320540" y="2052352"/>
                  </a:cubicBezTo>
                  <a:lnTo>
                    <a:pt x="4320540" y="2782443"/>
                  </a:lnTo>
                  <a:lnTo>
                    <a:pt x="4320540" y="4617720"/>
                  </a:ln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4EF7E7E-9948-4D78-BE70-F624A62D8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974010" y="3413529"/>
              <a:ext cx="2587367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975AAAB-9AEC-496F-94E4-CE5330CB4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2421" y="3431507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5BF383-42C5-4FE4-894A-17B84AF22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6164" y="3435428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55EDA77-9AED-4FC0-8D96-4C8016181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71863" y="3429000"/>
            <a:ext cx="5248275" cy="2387600"/>
          </a:xfrm>
        </p:spPr>
        <p:txBody>
          <a:bodyPr anchor="t">
            <a:normAutofit/>
          </a:bodyPr>
          <a:lstStyle/>
          <a:p>
            <a:pPr algn="ctr"/>
            <a:r>
              <a:rPr lang="cs-CZ">
                <a:solidFill>
                  <a:srgbClr val="FFFFFF"/>
                </a:solidFill>
              </a:rPr>
              <a:t>MOTIVAČNÍ DOPIS </a:t>
            </a:r>
          </a:p>
        </p:txBody>
      </p:sp>
    </p:spTree>
    <p:extLst>
      <p:ext uri="{BB962C8B-B14F-4D97-AF65-F5344CB8AC3E}">
        <p14:creationId xmlns:p14="http://schemas.microsoft.com/office/powerpoint/2010/main" val="16978370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4DAE1B-125D-4E59-B475-D83935B4A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Přečti si následující motivační dopis a vyber správné odpovědi na otázky.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F4EB740-32E1-4EA5-8BE2-CFA10CA2DE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423"/>
          <a:stretch/>
        </p:blipFill>
        <p:spPr>
          <a:xfrm>
            <a:off x="1295401" y="1964973"/>
            <a:ext cx="9624134" cy="4343111"/>
          </a:xfrm>
        </p:spPr>
      </p:pic>
    </p:spTree>
    <p:extLst>
      <p:ext uri="{BB962C8B-B14F-4D97-AF65-F5344CB8AC3E}">
        <p14:creationId xmlns:p14="http://schemas.microsoft.com/office/powerpoint/2010/main" val="399826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3E3F4-C645-4B1A-9932-6AAE6988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ODPOVĚZ: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954DE-9B36-4CD0-BB42-00A01767D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08"/>
            <a:ext cx="10515600" cy="4104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1) Cílem motivačního dopisu je:</a:t>
            </a:r>
          </a:p>
          <a:p>
            <a:pPr marL="0" indent="0">
              <a:buNone/>
            </a:pPr>
            <a:r>
              <a:rPr lang="cs-CZ" dirty="0"/>
              <a:t>a) podat podrobné informace o  pisatelových schopnostech.</a:t>
            </a:r>
          </a:p>
          <a:p>
            <a:pPr marL="0" indent="0">
              <a:buNone/>
            </a:pPr>
            <a:r>
              <a:rPr lang="cs-CZ" dirty="0"/>
              <a:t>b) zaujmout a vzbudit u zaměstnavatele zájem poznat pisatele osobně.</a:t>
            </a:r>
          </a:p>
          <a:p>
            <a:pPr marL="0" indent="0">
              <a:buNone/>
            </a:pPr>
            <a:r>
              <a:rPr lang="cs-CZ" dirty="0"/>
              <a:t>c) oslovit zájemce o práci a získat pro firmu nového zaměstnance.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2) Motivačním dopisem pisatel sděluje:</a:t>
            </a:r>
          </a:p>
          <a:p>
            <a:pPr marL="0" indent="0">
              <a:buNone/>
            </a:pPr>
            <a:r>
              <a:rPr lang="cs-CZ" dirty="0"/>
              <a:t>a) proč právě on je tím vhodným člověkem, kterého by firma měla přijmout.</a:t>
            </a:r>
          </a:p>
          <a:p>
            <a:pPr marL="0" indent="0">
              <a:buNone/>
            </a:pPr>
            <a:r>
              <a:rPr lang="cs-CZ" dirty="0"/>
              <a:t>b) v jakém termínu se pisatel dostaví k osobnímu pohovoru.</a:t>
            </a:r>
          </a:p>
          <a:p>
            <a:pPr marL="0" indent="0">
              <a:buNone/>
            </a:pPr>
            <a:r>
              <a:rPr lang="cs-CZ" dirty="0"/>
              <a:t>c) od jakého data by mohl na uvedenou pozici nastoupit.</a:t>
            </a:r>
          </a:p>
        </p:txBody>
      </p:sp>
    </p:spTree>
    <p:extLst>
      <p:ext uri="{BB962C8B-B14F-4D97-AF65-F5344CB8AC3E}">
        <p14:creationId xmlns:p14="http://schemas.microsoft.com/office/powerpoint/2010/main" val="424139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3E3F4-C645-4B1A-9932-6AAE6988C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Black" panose="020B0A04020102020204" pitchFamily="34" charset="0"/>
              </a:rPr>
              <a:t>ODPOVĚZ: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954DE-9B36-4CD0-BB42-00A01767D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408"/>
            <a:ext cx="10515600" cy="41048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3) Co nepatří mezi náležitosti motivačního dopisu?</a:t>
            </a:r>
          </a:p>
          <a:p>
            <a:pPr marL="0" indent="0">
              <a:buNone/>
            </a:pPr>
            <a:r>
              <a:rPr lang="cs-CZ" dirty="0"/>
              <a:t>a) přehled o dosavadních zaměstnáních</a:t>
            </a:r>
          </a:p>
          <a:p>
            <a:pPr marL="0" indent="0">
              <a:buNone/>
            </a:pPr>
            <a:r>
              <a:rPr lang="cs-CZ" dirty="0"/>
              <a:t>b) název a adresa společnosti (adresáta), oslovení</a:t>
            </a:r>
          </a:p>
          <a:p>
            <a:pPr marL="0" indent="0">
              <a:buNone/>
            </a:pPr>
            <a:r>
              <a:rPr lang="cs-CZ" dirty="0"/>
              <a:t>c) datum, místo, jméno a adresa pisatele, podpis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4) Které dokončení souvětí není vhodné do motivačního dopisu?</a:t>
            </a:r>
          </a:p>
          <a:p>
            <a:pPr marL="0" indent="0">
              <a:buNone/>
            </a:pPr>
            <a:r>
              <a:rPr lang="cs-CZ" dirty="0"/>
              <a:t>a) …………, neboť můžu uplatnit svoje zkušenosti.</a:t>
            </a:r>
          </a:p>
          <a:p>
            <a:pPr marL="0" indent="0">
              <a:buNone/>
            </a:pPr>
            <a:r>
              <a:rPr lang="cs-CZ" dirty="0"/>
              <a:t>b) …………, Vaše firma využívá programy, které ovládám.</a:t>
            </a:r>
          </a:p>
          <a:p>
            <a:pPr marL="0" indent="0">
              <a:buNone/>
            </a:pPr>
            <a:r>
              <a:rPr lang="cs-CZ" dirty="0"/>
              <a:t>c) …………, protože již dlouho hledám práci</a:t>
            </a:r>
          </a:p>
        </p:txBody>
      </p:sp>
    </p:spTree>
    <p:extLst>
      <p:ext uri="{BB962C8B-B14F-4D97-AF65-F5344CB8AC3E}">
        <p14:creationId xmlns:p14="http://schemas.microsoft.com/office/powerpoint/2010/main" val="2585428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091244C-C599-45D5-B2D8-6FD7BB4E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153" y="1289050"/>
            <a:ext cx="8128676" cy="25385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/>
              <a:t>PRACOVNÍ </a:t>
            </a:r>
            <a:r>
              <a:rPr lang="cs-CZ" sz="5200" dirty="0"/>
              <a:t>LIST STR. 1</a:t>
            </a:r>
            <a:r>
              <a:rPr lang="en-US" sz="5200" dirty="0"/>
              <a:t>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399994-81AC-EF5F-CE7D-F18970374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2920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2F5E83-D962-450E-B635-CA9082B50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Doplň následující souvětí tak, jak by jej doplnily osoby na obrázcích</a:t>
            </a:r>
            <a:r>
              <a:rPr lang="pl-PL" dirty="0"/>
              <a:t>.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CC0C99-1FE1-4235-8D56-26C320771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4589" y="3457574"/>
            <a:ext cx="10174028" cy="1664841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8D28EEC2-4AE1-4727-A384-C32DEBE08007}"/>
              </a:ext>
            </a:extLst>
          </p:cNvPr>
          <p:cNvSpPr txBox="1"/>
          <p:nvPr/>
        </p:nvSpPr>
        <p:spPr>
          <a:xfrm>
            <a:off x="1196265" y="2108899"/>
            <a:ext cx="97410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dirty="0"/>
              <a:t>Myslím, že se hodím na Vámi nabízenou pozici, protože…</a:t>
            </a:r>
          </a:p>
        </p:txBody>
      </p:sp>
    </p:spTree>
    <p:extLst>
      <p:ext uri="{BB962C8B-B14F-4D97-AF65-F5344CB8AC3E}">
        <p14:creationId xmlns:p14="http://schemas.microsoft.com/office/powerpoint/2010/main" val="839978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1244C-C599-45D5-B2D8-6FD7BB4E6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153" y="1289050"/>
            <a:ext cx="8128676" cy="253853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 dirty="0"/>
              <a:t>PRACOVNÍ </a:t>
            </a:r>
            <a:r>
              <a:rPr lang="cs-CZ" sz="5200" dirty="0"/>
              <a:t>LIST STR. 2</a:t>
            </a:r>
            <a:r>
              <a:rPr lang="en-US" sz="5200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52B2D5-3775-4AC2-8564-A644C4DC8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153" y="3905251"/>
            <a:ext cx="8128676" cy="173357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5045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3F69C-99F6-4836-9794-F2E631E0C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HODNOCENÍ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C99A1F6-75C1-F333-32E1-BBAE9CDF4B4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481639"/>
      </p:ext>
    </p:extLst>
  </p:cSld>
  <p:clrMapOvr>
    <a:masterClrMapping/>
  </p:clrMapOvr>
</p:sld>
</file>

<file path=ppt/theme/theme1.xml><?xml version="1.0" encoding="utf-8"?>
<a:theme xmlns:a="http://schemas.openxmlformats.org/drawingml/2006/main" name="ArchVTI">
  <a:themeElements>
    <a:clrScheme name="AnalogousFromLightSeedLeftStep">
      <a:dk1>
        <a:srgbClr val="000000"/>
      </a:dk1>
      <a:lt1>
        <a:srgbClr val="FFFFFF"/>
      </a:lt1>
      <a:dk2>
        <a:srgbClr val="233A3E"/>
      </a:dk2>
      <a:lt2>
        <a:srgbClr val="E8E5E2"/>
      </a:lt2>
      <a:accent1>
        <a:srgbClr val="77A6E2"/>
      </a:accent1>
      <a:accent2>
        <a:srgbClr val="46B0C2"/>
      </a:accent2>
      <a:accent3>
        <a:srgbClr val="54B49A"/>
      </a:accent3>
      <a:accent4>
        <a:srgbClr val="4CB76E"/>
      </a:accent4>
      <a:accent5>
        <a:srgbClr val="58B74E"/>
      </a:accent5>
      <a:accent6>
        <a:srgbClr val="7EAF49"/>
      </a:accent6>
      <a:hlink>
        <a:srgbClr val="997E5C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235</Words>
  <Application>Microsoft Office PowerPoint</Application>
  <PresentationFormat>Širokoúhlá obrazovka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Avenir Next LT Pro</vt:lpstr>
      <vt:lpstr>Footlight MT Light</vt:lpstr>
      <vt:lpstr>ArchVTI</vt:lpstr>
      <vt:lpstr>MOTIVAČNÍ DOPIS </vt:lpstr>
      <vt:lpstr>Přečti si následující motivační dopis a vyber správné odpovědi na otázky.</vt:lpstr>
      <vt:lpstr>ODPOVĚZ:</vt:lpstr>
      <vt:lpstr>ODPOVĚZ:</vt:lpstr>
      <vt:lpstr>PRACOVNÍ LIST STR. 1 </vt:lpstr>
      <vt:lpstr>Doplň následující souvětí tak, jak by jej doplnily osoby na obrázcích.</vt:lpstr>
      <vt:lpstr>PRACOVNÍ LIST STR. 2 </vt:lpstr>
      <vt:lpstr>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MOTIVAČNÍ DOPIS</dc:title>
  <dc:creator>Smetanová, Jana</dc:creator>
  <cp:lastModifiedBy>Smetanová, Jana</cp:lastModifiedBy>
  <cp:revision>2</cp:revision>
  <dcterms:created xsi:type="dcterms:W3CDTF">2023-05-07T19:27:48Z</dcterms:created>
  <dcterms:modified xsi:type="dcterms:W3CDTF">2025-03-17T09:25:48Z</dcterms:modified>
</cp:coreProperties>
</file>