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A71FE-BFED-B63F-46EC-A94BD8BCF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7A5051-F9BE-BD16-9C9F-EF6DB9C66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BC62A3-C77D-A7D7-0E8C-AAC43CEDF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4DFD1-CD07-2BDA-928A-31B0BAD5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BF29F4-D398-4FD4-A90B-DE086D81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6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7BE54-BC20-5E4A-C1DF-D22F9F1F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8E4656-7D6E-77DE-E628-EC331A70E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61457-BB33-F284-7A03-9B864EAD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39C72-B0F0-FB8C-CE05-F2899AA92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4D2630-D13A-9C4A-4DF2-6A5911A8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9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382AB7-1029-5EFF-D2D6-CE43F0892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419873-93E5-6A7B-0880-55A3D7CF3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FE7D3B-CBBD-AFAF-3049-588F8E5F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94261C-2F88-05CE-5E5F-A201F713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228113-E753-14E1-E787-490DE2429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12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F3979-6670-AFE7-A6DF-CB833885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51510-6F5B-D2AB-4184-C3482BEE1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FC7568-1653-923F-6D86-8823B088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434022-961D-FCE4-E30F-DD304A54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D6BC6-398B-2650-161C-22009974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4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BAC60-3A2A-186B-56BB-35ACF54E7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4C587E-2A98-571B-B1F1-B6D81350A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A71F86-8883-82A3-BE00-FBD0B1FA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137843-F033-0A9A-20D0-271BAC4D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8D33C-7D17-3F0B-145C-2A44F68D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83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5FCF7-EAE4-01D8-1203-DAFE2511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5A1556-9BC8-1680-BF0E-CFE7D5531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965868-5B1B-E110-7F76-BA3C84666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FCC822-4D57-91CD-4378-DD9C834D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A1BA3B-D1C9-17FE-B4C2-8D5BC4BEA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F3F548-0B88-9B07-83E2-4471498D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3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AE6C2-A123-C958-479D-07495F34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2FCA7F-7719-0E51-4A18-F6B5A8E13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D75A1B-E589-8752-229C-7F3BC53DB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9AF8AB-9DA0-718E-3209-CE3120F1C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A89D42-1B29-EA22-2F30-0F88507D7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4419F8-7AA5-7AAB-1A4B-752103D9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E5906E-27CF-5533-CF59-59782204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A204DA8-AD9F-4557-FE53-3A1BF7E6F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5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4AE26-E4E4-F412-6B0E-E5AA3041B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AC4F524-15DB-B5BF-AAE9-49BA87F4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4283A9-4B9E-9FE4-6C6E-29D42797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FDA83E-771C-039D-E64E-727A3F6B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08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72E2AF-35CD-43E8-2EAC-FB4EC9DC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CAEE754-D9BF-0A9B-B623-D6862CD4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FEA6DC-6682-A7DE-521D-32E326C1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76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87700-5F8A-BF88-4FE1-8FD433BE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62594-1BF8-8EA6-439E-849AB557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DE8CD4-4BAB-FF4A-1949-867FD0EF3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6820CA-A81B-7AAB-6523-0FF76837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E6EA1D-2147-316F-01FE-3481C6C0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C542FF-BDD0-D1CC-C820-62B7945D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C5767-460F-FAA2-C98B-6278EDD4A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66E58E-3605-9F82-47D5-9EA8849ED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AF049F-D9D4-C86B-EE39-50A47A1E0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00980D-452D-3273-9AA9-BC97C2CB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DDC147-2F59-54FB-9AFE-00365AAC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409FB3-6FE3-8780-96AA-2331E000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1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7DB4E8-C449-D197-2433-1B495BCC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41852B-8942-43C2-26A4-B7F6F9A1D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E0F06E-4D2E-067F-85CD-CBBBD1D15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3D1FF9-B2CB-4299-84C5-7EB7252A77B4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1B9B0B-2D03-A73E-CB14-3EE1BC62C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7D2C37-0D90-970D-A8B3-A69F20FD2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F7176-39C0-4806-AC6F-F21818D0B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52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1696472" y="-729002"/>
            <a:ext cx="5649003" cy="7988753"/>
          </a:xfrm>
          <a:custGeom>
            <a:avLst/>
            <a:gdLst>
              <a:gd name="connsiteX0" fmla="*/ 0 w 5649003"/>
              <a:gd name="connsiteY0" fmla="*/ 3994377 h 7988753"/>
              <a:gd name="connsiteX1" fmla="*/ 2824502 w 5649003"/>
              <a:gd name="connsiteY1" fmla="*/ 0 h 7988753"/>
              <a:gd name="connsiteX2" fmla="*/ 5649004 w 5649003"/>
              <a:gd name="connsiteY2" fmla="*/ 3994377 h 7988753"/>
              <a:gd name="connsiteX3" fmla="*/ 2824502 w 5649003"/>
              <a:gd name="connsiteY3" fmla="*/ 7988754 h 7988753"/>
              <a:gd name="connsiteX4" fmla="*/ 0 w 5649003"/>
              <a:gd name="connsiteY4" fmla="*/ 3994377 h 798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7988753" fill="none" extrusionOk="0">
                <a:moveTo>
                  <a:pt x="0" y="3994377"/>
                </a:moveTo>
                <a:cubicBezTo>
                  <a:pt x="186946" y="1724370"/>
                  <a:pt x="1438121" y="-52385"/>
                  <a:pt x="2824502" y="0"/>
                </a:cubicBezTo>
                <a:cubicBezTo>
                  <a:pt x="4573533" y="-25557"/>
                  <a:pt x="5524760" y="1760129"/>
                  <a:pt x="5649004" y="3994377"/>
                </a:cubicBezTo>
                <a:cubicBezTo>
                  <a:pt x="5518761" y="6222535"/>
                  <a:pt x="4285196" y="8231096"/>
                  <a:pt x="2824502" y="7988754"/>
                </a:cubicBezTo>
                <a:cubicBezTo>
                  <a:pt x="1332602" y="8079924"/>
                  <a:pt x="181951" y="6393158"/>
                  <a:pt x="0" y="3994377"/>
                </a:cubicBezTo>
                <a:close/>
              </a:path>
              <a:path w="5649003" h="7988753" stroke="0" extrusionOk="0">
                <a:moveTo>
                  <a:pt x="0" y="3994377"/>
                </a:moveTo>
                <a:cubicBezTo>
                  <a:pt x="-54350" y="1735993"/>
                  <a:pt x="1351726" y="167869"/>
                  <a:pt x="2824502" y="0"/>
                </a:cubicBezTo>
                <a:cubicBezTo>
                  <a:pt x="4343116" y="-29476"/>
                  <a:pt x="5695592" y="2113332"/>
                  <a:pt x="5649004" y="3994377"/>
                </a:cubicBezTo>
                <a:cubicBezTo>
                  <a:pt x="5518596" y="6213441"/>
                  <a:pt x="4081190" y="7959286"/>
                  <a:pt x="2824502" y="7988754"/>
                </a:cubicBezTo>
                <a:cubicBezTo>
                  <a:pt x="1192166" y="7815502"/>
                  <a:pt x="-92001" y="6198372"/>
                  <a:pt x="0" y="3994377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1549908" y="1911096"/>
            <a:ext cx="6041898" cy="20766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Žádost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173498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67D6CB-1929-4EB5-87CC-D17198FC5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4700" dirty="0">
                <a:effectLst/>
              </a:rPr>
              <a:t>MLUVNÍ CVIČENÍ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7025A-BDC0-4E6C-B1C0-A04818EB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CO BY BYLO, KDYBY</a:t>
            </a:r>
          </a:p>
          <a:p>
            <a:r>
              <a:rPr lang="cs-CZ" sz="3200" b="0" i="0" u="none" strike="noStrike" baseline="0" dirty="0">
                <a:latin typeface="Book Antiqua" panose="02040602050305030304" pitchFamily="18" charset="0"/>
              </a:rPr>
              <a:t>… kdyby ve škole byl jen jeden předmět? </a:t>
            </a:r>
          </a:p>
          <a:p>
            <a:r>
              <a:rPr lang="pl-PL" sz="3200" b="0" i="0" u="none" strike="noStrike" baseline="0" dirty="0">
                <a:latin typeface="Book Antiqua" panose="02040602050305030304" pitchFamily="18" charset="0"/>
              </a:rPr>
              <a:t>… kdyby se všechny telefony najednou vypnuly? 	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JAKÉ BY TO BYLO, KDYBY </a:t>
            </a:r>
          </a:p>
          <a:p>
            <a:r>
              <a:rPr lang="cs-CZ" sz="3200" dirty="0">
                <a:latin typeface="Book Antiqua" panose="02040602050305030304" pitchFamily="18" charset="0"/>
              </a:rPr>
              <a:t>… kdyby o nás všichni věděli všechno? 	</a:t>
            </a:r>
          </a:p>
          <a:p>
            <a:r>
              <a:rPr lang="cs-CZ" sz="3200" dirty="0">
                <a:latin typeface="Book Antiqua" panose="02040602050305030304" pitchFamily="18" charset="0"/>
              </a:rPr>
              <a:t>… kdyby čtyřlístky skutečně přinášely štěstí? 	</a:t>
            </a:r>
          </a:p>
          <a:p>
            <a:endParaRPr lang="cs-CZ" sz="3200" dirty="0">
              <a:latin typeface="Book Antiqua" panose="0204060205030503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07549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76470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Žádost je druh úředního dopisu.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62880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Vlastnosti</a:t>
            </a:r>
            <a:r>
              <a:rPr lang="cs-CZ" sz="2800" dirty="0">
                <a:solidFill>
                  <a:srgbClr val="7030A0"/>
                </a:solidFill>
              </a:rPr>
              <a:t>: 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24200" y="17812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76600" y="19336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99792" y="1628800"/>
            <a:ext cx="56886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7030A0"/>
                </a:solidFill>
              </a:rPr>
              <a:t> ustálená forma</a:t>
            </a: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7030A0"/>
                </a:solidFill>
              </a:rPr>
              <a:t> stručnost</a:t>
            </a: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7030A0"/>
                </a:solidFill>
              </a:rPr>
              <a:t> grafická úprava</a:t>
            </a: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7030A0"/>
                </a:solidFill>
              </a:rPr>
              <a:t> neutrální vyjadřování</a:t>
            </a: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7030A0"/>
                </a:solidFill>
              </a:rPr>
              <a:t> bez citově zabarvených prostředků</a:t>
            </a: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ředitelka\AppData\Local\Microsoft\Windows\Temporary Internet Files\Content.IE5\UTF2NTBH\MC900212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085184"/>
            <a:ext cx="1811426" cy="1370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4E27C4-91CB-80E8-D589-6D79B7A9F0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1929384"/>
            <a:ext cx="78867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/>
            <a:endParaRPr lang="en-US" sz="1900" b="0" i="0" u="none" strike="noStrike" baseline="0" dirty="0"/>
          </a:p>
          <a:p>
            <a:pPr indent="-228600" defTabSz="914400"/>
            <a:r>
              <a:rPr lang="en-US" sz="3200" b="1" i="0" u="none" strike="noStrike" baseline="0" dirty="0" err="1"/>
              <a:t>Vyjmenuj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alespoň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pět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situací</a:t>
            </a:r>
            <a:r>
              <a:rPr lang="en-US" sz="3200" b="1" i="0" u="none" strike="noStrike" baseline="0" dirty="0"/>
              <a:t>, </a:t>
            </a:r>
            <a:r>
              <a:rPr lang="en-US" sz="3200" b="1" i="0" u="none" strike="noStrike" baseline="0" dirty="0" err="1"/>
              <a:t>kdy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můžeš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podat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písemnou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žádost</a:t>
            </a:r>
            <a:r>
              <a:rPr lang="en-US" sz="3200" b="1" i="0" u="none" strike="noStrike" baseline="0" dirty="0"/>
              <a:t>. </a:t>
            </a:r>
            <a:endParaRPr lang="cs-CZ" sz="3200" b="1" i="0" u="none" strike="noStrike" baseline="0" dirty="0"/>
          </a:p>
          <a:p>
            <a:pPr marL="0" indent="0" defTabSz="914400">
              <a:buNone/>
            </a:pPr>
            <a:endParaRPr lang="en-US" sz="3200" b="0" i="0" u="none" strike="noStrike" baseline="0" dirty="0"/>
          </a:p>
          <a:p>
            <a:pPr indent="-228600" defTabSz="914400"/>
            <a:r>
              <a:rPr lang="en-US" sz="3200" b="1" i="0" u="none" strike="noStrike" baseline="0" dirty="0" err="1"/>
              <a:t>Jmenuj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alespoň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jeden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typ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žádosti</a:t>
            </a:r>
            <a:r>
              <a:rPr lang="en-US" sz="3200" b="1" i="0" u="none" strike="noStrike" baseline="0" dirty="0"/>
              <a:t>, </a:t>
            </a:r>
            <a:r>
              <a:rPr lang="en-US" sz="3200" b="1" i="0" u="none" strike="noStrike" baseline="0" dirty="0" err="1"/>
              <a:t>kdy</a:t>
            </a:r>
            <a:r>
              <a:rPr lang="en-US" sz="3200" b="1" i="0" u="none" strike="noStrike" baseline="0" dirty="0"/>
              <a:t> je </a:t>
            </a:r>
            <a:r>
              <a:rPr lang="en-US" sz="3200" b="1" i="0" u="none" strike="noStrike" baseline="0" dirty="0" err="1"/>
              <a:t>vhodnější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spíše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její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ústní</a:t>
            </a:r>
            <a:r>
              <a:rPr lang="en-US" sz="3200" b="1" i="0" u="none" strike="noStrike" baseline="0" dirty="0"/>
              <a:t> forma </a:t>
            </a:r>
            <a:r>
              <a:rPr lang="en-US" sz="3200" b="1" i="0" u="none" strike="noStrike" baseline="0" dirty="0" err="1"/>
              <a:t>než</a:t>
            </a:r>
            <a:r>
              <a:rPr lang="en-US" sz="3200" b="1" i="0" u="none" strike="noStrike" baseline="0" dirty="0"/>
              <a:t> </a:t>
            </a:r>
            <a:r>
              <a:rPr lang="en-US" sz="3200" b="1" i="0" u="none" strike="noStrike" baseline="0" dirty="0" err="1"/>
              <a:t>písemná</a:t>
            </a:r>
            <a:r>
              <a:rPr lang="en-US" sz="3200" b="1" i="0" u="none" strike="noStrike" baseline="0" dirty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600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EA8087-6DD2-4B56-9590-385671D67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cs-CZ" sz="2900" b="0" i="0" u="none" strike="noStrike" baseline="0">
                <a:latin typeface="Helvetica Neue LT Pro"/>
              </a:rPr>
            </a:br>
            <a:r>
              <a:rPr lang="cs-CZ" sz="2900" b="1">
                <a:latin typeface="Helvetica Neue LT Pro"/>
              </a:rPr>
              <a:t>Vyber </a:t>
            </a:r>
            <a:r>
              <a:rPr lang="cs-CZ" sz="2900" b="1" i="0" u="none" strike="noStrike" baseline="0">
                <a:latin typeface="Helvetica Neue LT Pro"/>
              </a:rPr>
              <a:t>v každé z následujících dvojic vhodné vyjádření. </a:t>
            </a:r>
            <a:endParaRPr lang="cs-CZ" sz="2900"/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Zástupný obsah 2">
            <a:extLst>
              <a:ext uri="{FF2B5EF4-FFF2-40B4-BE49-F238E27FC236}">
                <a16:creationId xmlns:a16="http://schemas.microsoft.com/office/drawing/2014/main" id="{BD1EDA83-D266-390F-1E41-239F4FEE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endParaRPr lang="cs-CZ" sz="1900" b="0" i="0" u="none" strike="noStrike" baseline="0">
              <a:latin typeface="Helvetica Neue LT Pro"/>
            </a:endParaRPr>
          </a:p>
          <a:p>
            <a:r>
              <a:rPr lang="cs-CZ" sz="1900" b="0" i="0" u="none" strike="noStrike" baseline="0">
                <a:latin typeface="Helvetica Neue LT Pro"/>
              </a:rPr>
              <a:t>1. Přeji dobrý den…				</a:t>
            </a:r>
          </a:p>
          <a:p>
            <a:r>
              <a:rPr lang="cs-CZ" sz="1900" b="0" i="0" u="none" strike="noStrike" baseline="0">
                <a:latin typeface="Helvetica Neue LT Pro"/>
              </a:rPr>
              <a:t>2. Vážený pane řediteli…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1. Protože jsme si včera telefonovali…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2. Na základě našeho telefonického hovoru… </a:t>
            </a:r>
          </a:p>
          <a:p>
            <a:r>
              <a:rPr lang="pl-PL" sz="1900" b="0" i="0" u="none" strike="noStrike" baseline="0">
                <a:latin typeface="Helvetica Neue LT Pro"/>
              </a:rPr>
              <a:t>1. Děkuji za Vaši odpověď… </a:t>
            </a:r>
          </a:p>
          <a:p>
            <a:r>
              <a:rPr lang="pl-PL" sz="1900" b="0" i="0" u="none" strike="noStrike" baseline="0">
                <a:latin typeface="Helvetica Neue LT Pro"/>
              </a:rPr>
              <a:t>2. Díky za odpověď…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1. Obracím se na Vás se žádostí…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2. Píšu Vám proto, že bych Vás chtěl požádat…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1. Těšíme se na další spolupráci… </a:t>
            </a:r>
          </a:p>
          <a:p>
            <a:r>
              <a:rPr lang="cs-CZ" sz="1900" b="0" i="0" u="none" strike="noStrike" baseline="0">
                <a:latin typeface="Helvetica Neue LT Pro"/>
              </a:rPr>
              <a:t>2.Už se těšíme na to, že budeme dlouho spolupracovat… </a:t>
            </a:r>
          </a:p>
          <a:p>
            <a:endParaRPr lang="cs-CZ" sz="1900"/>
          </a:p>
        </p:txBody>
      </p:sp>
    </p:spTree>
    <p:extLst>
      <p:ext uri="{BB962C8B-B14F-4D97-AF65-F5344CB8AC3E}">
        <p14:creationId xmlns:p14="http://schemas.microsoft.com/office/powerpoint/2010/main" val="407503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F8D31-B768-6825-A509-13F8559A6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POJMENUJ JEDNOTLIVÉ ČÁSTI ŽÁDOSTI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9407CE6-0C74-4F2D-ACC3-3D914FA28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286592"/>
            <a:ext cx="8496944" cy="5523014"/>
          </a:xfrm>
        </p:spPr>
      </p:pic>
    </p:spTree>
    <p:extLst>
      <p:ext uri="{BB962C8B-B14F-4D97-AF65-F5344CB8AC3E}">
        <p14:creationId xmlns:p14="http://schemas.microsoft.com/office/powerpoint/2010/main" val="369633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3469FE-0674-542D-F935-A0B78A010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61" y="639193"/>
            <a:ext cx="2678858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5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ŘEŠENÍ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4409267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F248472F-56DD-DFAB-E684-8849001C4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0722" y="1811774"/>
            <a:ext cx="5410962" cy="320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41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2F47E0-FA8F-47ED-928E-9F8F5A8F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Vyber si jednu z možností a sestav žádost se všemi náležitostmi - PL</a:t>
            </a:r>
            <a:endParaRPr lang="cs-CZ" sz="4000" dirty="0">
              <a:effectLst/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0117D-0313-4455-A3EA-2B8EA682B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54520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a) Žádost určená vedení školy o příspěvek na jazykový kurz konaný v rámci projektu Učíme se cizí jazyky v zahraničí.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b) Žádost cestovní kanceláři o zprostředkování exkurze pro celou třídu (zvol si místo a zaměření exkurze).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c) Žádost městskému divadlu o pronájem sálu na vystoupení hudebního a dramatického kroužku školy. </a:t>
            </a:r>
          </a:p>
        </p:txBody>
      </p:sp>
    </p:spTree>
    <p:extLst>
      <p:ext uri="{BB962C8B-B14F-4D97-AF65-F5344CB8AC3E}">
        <p14:creationId xmlns:p14="http://schemas.microsoft.com/office/powerpoint/2010/main" val="2246682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272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Book Antiqua</vt:lpstr>
      <vt:lpstr>Helvetica Neue LT Pro</vt:lpstr>
      <vt:lpstr>Motiv Office</vt:lpstr>
      <vt:lpstr>Prezentace aplikace PowerPoint</vt:lpstr>
      <vt:lpstr>MLUVNÍ CVIČENÍ</vt:lpstr>
      <vt:lpstr>Prezentace aplikace PowerPoint</vt:lpstr>
      <vt:lpstr>Prezentace aplikace PowerPoint</vt:lpstr>
      <vt:lpstr> Vyber v každé z následujících dvojic vhodné vyjádření. </vt:lpstr>
      <vt:lpstr>POJMENUJ JEDNOTLIVÉ ČÁSTI ŽÁDOSTI</vt:lpstr>
      <vt:lpstr>ŘEŠENÍ</vt:lpstr>
      <vt:lpstr>Vyber si jednu z možností a sestav žádost se všemi náležitostmi - 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Smetanová, Jana</cp:lastModifiedBy>
  <cp:revision>39</cp:revision>
  <dcterms:created xsi:type="dcterms:W3CDTF">2013-05-16T07:25:06Z</dcterms:created>
  <dcterms:modified xsi:type="dcterms:W3CDTF">2025-02-10T10:34:54Z</dcterms:modified>
</cp:coreProperties>
</file>