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44" autoAdjust="0"/>
    <p:restoredTop sz="94660"/>
  </p:normalViewPr>
  <p:slideViewPr>
    <p:cSldViewPr snapToGrid="0">
      <p:cViewPr>
        <p:scale>
          <a:sx n="63" d="100"/>
          <a:sy n="63" d="100"/>
        </p:scale>
        <p:origin x="84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16C9CA-979F-40BB-8F75-AF7770DB586D}" type="doc">
      <dgm:prSet loTypeId="urn:microsoft.com/office/officeart/2005/8/layout/matrix3" loCatId="matrix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133B74AA-C4B2-4DB0-898B-CF4445A8D040}">
      <dgm:prSet/>
      <dgm:spPr/>
      <dgm:t>
        <a:bodyPr/>
        <a:lstStyle/>
        <a:p>
          <a:r>
            <a:rPr lang="cs-CZ"/>
            <a:t>PŘEČTI SI INFORMACE ZE SPISAGRAMU E. BASSE</a:t>
          </a:r>
          <a:endParaRPr lang="en-US"/>
        </a:p>
      </dgm:t>
    </dgm:pt>
    <dgm:pt modelId="{720C26DA-0A88-42C4-88BD-25FF683917F8}" type="parTrans" cxnId="{26010984-2406-4719-A716-9FDEB8B216A4}">
      <dgm:prSet/>
      <dgm:spPr/>
      <dgm:t>
        <a:bodyPr/>
        <a:lstStyle/>
        <a:p>
          <a:endParaRPr lang="en-US"/>
        </a:p>
      </dgm:t>
    </dgm:pt>
    <dgm:pt modelId="{12954AB4-1F80-4EE8-A8A9-0D7C96E80457}" type="sibTrans" cxnId="{26010984-2406-4719-A716-9FDEB8B216A4}">
      <dgm:prSet/>
      <dgm:spPr/>
      <dgm:t>
        <a:bodyPr/>
        <a:lstStyle/>
        <a:p>
          <a:endParaRPr lang="en-US"/>
        </a:p>
      </dgm:t>
    </dgm:pt>
    <dgm:pt modelId="{0EC7B893-EB8F-46B3-AC97-F5A6E78A9194}">
      <dgm:prSet/>
      <dgm:spPr/>
      <dgm:t>
        <a:bodyPr/>
        <a:lstStyle/>
        <a:p>
          <a:r>
            <a:rPr lang="cs-CZ"/>
            <a:t>DOPLŇ INFORMACE DO PYRAMIDY </a:t>
          </a:r>
          <a:endParaRPr lang="en-US"/>
        </a:p>
      </dgm:t>
    </dgm:pt>
    <dgm:pt modelId="{9CDAE7E2-CECD-4007-A2FC-558DA2C073FB}" type="parTrans" cxnId="{6D8DCBCF-08A2-48C1-96CC-3D2F54510573}">
      <dgm:prSet/>
      <dgm:spPr/>
      <dgm:t>
        <a:bodyPr/>
        <a:lstStyle/>
        <a:p>
          <a:endParaRPr lang="en-US"/>
        </a:p>
      </dgm:t>
    </dgm:pt>
    <dgm:pt modelId="{CEC599D6-36A6-4827-B4B7-744CEF5B7FC4}" type="sibTrans" cxnId="{6D8DCBCF-08A2-48C1-96CC-3D2F54510573}">
      <dgm:prSet/>
      <dgm:spPr/>
      <dgm:t>
        <a:bodyPr/>
        <a:lstStyle/>
        <a:p>
          <a:endParaRPr lang="en-US"/>
        </a:p>
      </dgm:t>
    </dgm:pt>
    <dgm:pt modelId="{6144C889-08F7-4133-A528-A905B1035705}">
      <dgm:prSet/>
      <dgm:spPr/>
      <dgm:t>
        <a:bodyPr/>
        <a:lstStyle/>
        <a:p>
          <a:r>
            <a:rPr lang="cs-CZ" dirty="0"/>
            <a:t>POTÉ PRODISKUTUJ SVÉ ZÁPISKY SE SOUSEDEM </a:t>
          </a:r>
          <a:endParaRPr lang="en-US" dirty="0"/>
        </a:p>
      </dgm:t>
    </dgm:pt>
    <dgm:pt modelId="{2A03B373-9062-4324-946A-5CC2DF3C2DD0}" type="parTrans" cxnId="{A961487D-CA03-448B-A8C1-7D7AA71EB05F}">
      <dgm:prSet/>
      <dgm:spPr/>
      <dgm:t>
        <a:bodyPr/>
        <a:lstStyle/>
        <a:p>
          <a:endParaRPr lang="en-US"/>
        </a:p>
      </dgm:t>
    </dgm:pt>
    <dgm:pt modelId="{48125A72-CA52-4904-85CE-077FAA1D2860}" type="sibTrans" cxnId="{A961487D-CA03-448B-A8C1-7D7AA71EB05F}">
      <dgm:prSet/>
      <dgm:spPr/>
      <dgm:t>
        <a:bodyPr/>
        <a:lstStyle/>
        <a:p>
          <a:endParaRPr lang="en-US"/>
        </a:p>
      </dgm:t>
    </dgm:pt>
    <dgm:pt modelId="{1299C4DD-E90E-46F5-A7E7-1DB5EF5A8A90}">
      <dgm:prSet/>
      <dgm:spPr/>
      <dgm:t>
        <a:bodyPr/>
        <a:lstStyle/>
        <a:p>
          <a:r>
            <a:rPr lang="cs-CZ"/>
            <a:t>SPOLEČNÁ KONTROLA </a:t>
          </a:r>
          <a:endParaRPr lang="en-US"/>
        </a:p>
      </dgm:t>
    </dgm:pt>
    <dgm:pt modelId="{3C4DCBF0-963D-4898-8D4B-777E6299DE50}" type="parTrans" cxnId="{9D9548FE-5E1F-48A9-B0DD-9D73E88ACA19}">
      <dgm:prSet/>
      <dgm:spPr/>
      <dgm:t>
        <a:bodyPr/>
        <a:lstStyle/>
        <a:p>
          <a:endParaRPr lang="en-US"/>
        </a:p>
      </dgm:t>
    </dgm:pt>
    <dgm:pt modelId="{0BDB9DDE-82A3-4C6A-8E03-525A33D1935F}" type="sibTrans" cxnId="{9D9548FE-5E1F-48A9-B0DD-9D73E88ACA19}">
      <dgm:prSet/>
      <dgm:spPr/>
      <dgm:t>
        <a:bodyPr/>
        <a:lstStyle/>
        <a:p>
          <a:endParaRPr lang="en-US"/>
        </a:p>
      </dgm:t>
    </dgm:pt>
    <dgm:pt modelId="{9FF050A9-587C-4804-9B71-41F7832B036B}" type="pres">
      <dgm:prSet presAssocID="{FA16C9CA-979F-40BB-8F75-AF7770DB586D}" presName="matrix" presStyleCnt="0">
        <dgm:presLayoutVars>
          <dgm:chMax val="1"/>
          <dgm:dir/>
          <dgm:resizeHandles val="exact"/>
        </dgm:presLayoutVars>
      </dgm:prSet>
      <dgm:spPr/>
    </dgm:pt>
    <dgm:pt modelId="{1088D705-4B4A-439D-8D27-F589B8CBDF2F}" type="pres">
      <dgm:prSet presAssocID="{FA16C9CA-979F-40BB-8F75-AF7770DB586D}" presName="diamond" presStyleLbl="bgShp" presStyleIdx="0" presStyleCnt="1"/>
      <dgm:spPr/>
    </dgm:pt>
    <dgm:pt modelId="{89BA14C2-5F58-44AB-BEB4-C992387C5C70}" type="pres">
      <dgm:prSet presAssocID="{FA16C9CA-979F-40BB-8F75-AF7770DB586D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BB86CB71-6911-4D8C-8AFF-0171F3DFA85A}" type="pres">
      <dgm:prSet presAssocID="{FA16C9CA-979F-40BB-8F75-AF7770DB586D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3404B1C5-FBFC-4932-A917-961D532BEA73}" type="pres">
      <dgm:prSet presAssocID="{FA16C9CA-979F-40BB-8F75-AF7770DB586D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76E036BF-6E4B-4E85-B792-F6149EC3086B}" type="pres">
      <dgm:prSet presAssocID="{FA16C9CA-979F-40BB-8F75-AF7770DB586D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249F6E09-AB1A-41B7-82D7-956EB9D35361}" type="presOf" srcId="{1299C4DD-E90E-46F5-A7E7-1DB5EF5A8A90}" destId="{76E036BF-6E4B-4E85-B792-F6149EC3086B}" srcOrd="0" destOrd="0" presId="urn:microsoft.com/office/officeart/2005/8/layout/matrix3"/>
    <dgm:cxn modelId="{918FAC3B-CA40-4514-9699-73A383FEFEB3}" type="presOf" srcId="{FA16C9CA-979F-40BB-8F75-AF7770DB586D}" destId="{9FF050A9-587C-4804-9B71-41F7832B036B}" srcOrd="0" destOrd="0" presId="urn:microsoft.com/office/officeart/2005/8/layout/matrix3"/>
    <dgm:cxn modelId="{F6DE4C6A-69A5-4A7C-92C8-EBF827CB0AF7}" type="presOf" srcId="{6144C889-08F7-4133-A528-A905B1035705}" destId="{3404B1C5-FBFC-4932-A917-961D532BEA73}" srcOrd="0" destOrd="0" presId="urn:microsoft.com/office/officeart/2005/8/layout/matrix3"/>
    <dgm:cxn modelId="{A961487D-CA03-448B-A8C1-7D7AA71EB05F}" srcId="{FA16C9CA-979F-40BB-8F75-AF7770DB586D}" destId="{6144C889-08F7-4133-A528-A905B1035705}" srcOrd="2" destOrd="0" parTransId="{2A03B373-9062-4324-946A-5CC2DF3C2DD0}" sibTransId="{48125A72-CA52-4904-85CE-077FAA1D2860}"/>
    <dgm:cxn modelId="{26010984-2406-4719-A716-9FDEB8B216A4}" srcId="{FA16C9CA-979F-40BB-8F75-AF7770DB586D}" destId="{133B74AA-C4B2-4DB0-898B-CF4445A8D040}" srcOrd="0" destOrd="0" parTransId="{720C26DA-0A88-42C4-88BD-25FF683917F8}" sibTransId="{12954AB4-1F80-4EE8-A8A9-0D7C96E80457}"/>
    <dgm:cxn modelId="{9B84F68E-D2D1-4F60-AFC7-296E120E26A3}" type="presOf" srcId="{133B74AA-C4B2-4DB0-898B-CF4445A8D040}" destId="{89BA14C2-5F58-44AB-BEB4-C992387C5C70}" srcOrd="0" destOrd="0" presId="urn:microsoft.com/office/officeart/2005/8/layout/matrix3"/>
    <dgm:cxn modelId="{6D8DCBCF-08A2-48C1-96CC-3D2F54510573}" srcId="{FA16C9CA-979F-40BB-8F75-AF7770DB586D}" destId="{0EC7B893-EB8F-46B3-AC97-F5A6E78A9194}" srcOrd="1" destOrd="0" parTransId="{9CDAE7E2-CECD-4007-A2FC-558DA2C073FB}" sibTransId="{CEC599D6-36A6-4827-B4B7-744CEF5B7FC4}"/>
    <dgm:cxn modelId="{375FD5E6-37BD-4A9F-A1D5-FD1194B03FA8}" type="presOf" srcId="{0EC7B893-EB8F-46B3-AC97-F5A6E78A9194}" destId="{BB86CB71-6911-4D8C-8AFF-0171F3DFA85A}" srcOrd="0" destOrd="0" presId="urn:microsoft.com/office/officeart/2005/8/layout/matrix3"/>
    <dgm:cxn modelId="{9D9548FE-5E1F-48A9-B0DD-9D73E88ACA19}" srcId="{FA16C9CA-979F-40BB-8F75-AF7770DB586D}" destId="{1299C4DD-E90E-46F5-A7E7-1DB5EF5A8A90}" srcOrd="3" destOrd="0" parTransId="{3C4DCBF0-963D-4898-8D4B-777E6299DE50}" sibTransId="{0BDB9DDE-82A3-4C6A-8E03-525A33D1935F}"/>
    <dgm:cxn modelId="{9D4535EC-C45F-4F95-9496-3FFB0D0A1277}" type="presParOf" srcId="{9FF050A9-587C-4804-9B71-41F7832B036B}" destId="{1088D705-4B4A-439D-8D27-F589B8CBDF2F}" srcOrd="0" destOrd="0" presId="urn:microsoft.com/office/officeart/2005/8/layout/matrix3"/>
    <dgm:cxn modelId="{44CF401F-38D5-446E-B566-49C290A84845}" type="presParOf" srcId="{9FF050A9-587C-4804-9B71-41F7832B036B}" destId="{89BA14C2-5F58-44AB-BEB4-C992387C5C70}" srcOrd="1" destOrd="0" presId="urn:microsoft.com/office/officeart/2005/8/layout/matrix3"/>
    <dgm:cxn modelId="{9F8C4C29-CF98-4598-9B4D-B15804CB1623}" type="presParOf" srcId="{9FF050A9-587C-4804-9B71-41F7832B036B}" destId="{BB86CB71-6911-4D8C-8AFF-0171F3DFA85A}" srcOrd="2" destOrd="0" presId="urn:microsoft.com/office/officeart/2005/8/layout/matrix3"/>
    <dgm:cxn modelId="{5DD64519-4C82-4DCF-9BE9-1564ABE077BD}" type="presParOf" srcId="{9FF050A9-587C-4804-9B71-41F7832B036B}" destId="{3404B1C5-FBFC-4932-A917-961D532BEA73}" srcOrd="3" destOrd="0" presId="urn:microsoft.com/office/officeart/2005/8/layout/matrix3"/>
    <dgm:cxn modelId="{887B2CE2-43B0-4348-AD02-0E2B5BA57901}" type="presParOf" srcId="{9FF050A9-587C-4804-9B71-41F7832B036B}" destId="{76E036BF-6E4B-4E85-B792-F6149EC3086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88D705-4B4A-439D-8D27-F589B8CBDF2F}">
      <dsp:nvSpPr>
        <dsp:cNvPr id="0" name=""/>
        <dsp:cNvSpPr/>
      </dsp:nvSpPr>
      <dsp:spPr>
        <a:xfrm>
          <a:off x="1027470" y="0"/>
          <a:ext cx="5073446" cy="5073446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BA14C2-5F58-44AB-BEB4-C992387C5C70}">
      <dsp:nvSpPr>
        <dsp:cNvPr id="0" name=""/>
        <dsp:cNvSpPr/>
      </dsp:nvSpPr>
      <dsp:spPr>
        <a:xfrm>
          <a:off x="1509447" y="481977"/>
          <a:ext cx="1978643" cy="197864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PŘEČTI SI INFORMACE ZE SPISAGRAMU E. BASSE</a:t>
          </a:r>
          <a:endParaRPr lang="en-US" sz="1800" kern="1200"/>
        </a:p>
      </dsp:txBody>
      <dsp:txXfrm>
        <a:off x="1606036" y="578566"/>
        <a:ext cx="1785465" cy="1785465"/>
      </dsp:txXfrm>
    </dsp:sp>
    <dsp:sp modelId="{BB86CB71-6911-4D8C-8AFF-0171F3DFA85A}">
      <dsp:nvSpPr>
        <dsp:cNvPr id="0" name=""/>
        <dsp:cNvSpPr/>
      </dsp:nvSpPr>
      <dsp:spPr>
        <a:xfrm>
          <a:off x="3640295" y="481977"/>
          <a:ext cx="1978643" cy="197864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DOPLŇ INFORMACE DO PYRAMIDY </a:t>
          </a:r>
          <a:endParaRPr lang="en-US" sz="1800" kern="1200"/>
        </a:p>
      </dsp:txBody>
      <dsp:txXfrm>
        <a:off x="3736884" y="578566"/>
        <a:ext cx="1785465" cy="1785465"/>
      </dsp:txXfrm>
    </dsp:sp>
    <dsp:sp modelId="{3404B1C5-FBFC-4932-A917-961D532BEA73}">
      <dsp:nvSpPr>
        <dsp:cNvPr id="0" name=""/>
        <dsp:cNvSpPr/>
      </dsp:nvSpPr>
      <dsp:spPr>
        <a:xfrm>
          <a:off x="1509447" y="2612824"/>
          <a:ext cx="1978643" cy="197864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POTÉ PRODISKUTUJ SVÉ ZÁPISKY SE SOUSEDEM </a:t>
          </a:r>
          <a:endParaRPr lang="en-US" sz="1800" kern="1200" dirty="0"/>
        </a:p>
      </dsp:txBody>
      <dsp:txXfrm>
        <a:off x="1606036" y="2709413"/>
        <a:ext cx="1785465" cy="1785465"/>
      </dsp:txXfrm>
    </dsp:sp>
    <dsp:sp modelId="{76E036BF-6E4B-4E85-B792-F6149EC3086B}">
      <dsp:nvSpPr>
        <dsp:cNvPr id="0" name=""/>
        <dsp:cNvSpPr/>
      </dsp:nvSpPr>
      <dsp:spPr>
        <a:xfrm>
          <a:off x="3640295" y="2612824"/>
          <a:ext cx="1978643" cy="197864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SPOLEČNÁ KONTROLA </a:t>
          </a:r>
          <a:endParaRPr lang="en-US" sz="1800" kern="1200"/>
        </a:p>
      </dsp:txBody>
      <dsp:txXfrm>
        <a:off x="3736884" y="2709413"/>
        <a:ext cx="1785465" cy="17854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8D7368D-31D9-8101-473D-CD39E706F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96401" y="3378954"/>
            <a:ext cx="6394567" cy="3479046"/>
          </a:xfrm>
          <a:custGeom>
            <a:avLst/>
            <a:gdLst>
              <a:gd name="connsiteX0" fmla="*/ 5171297 w 6394567"/>
              <a:gd name="connsiteY0" fmla="*/ 284 h 3479046"/>
              <a:gd name="connsiteX1" fmla="*/ 6394290 w 6394567"/>
              <a:gd name="connsiteY1" fmla="*/ 430072 h 3479046"/>
              <a:gd name="connsiteX2" fmla="*/ 6394567 w 6394567"/>
              <a:gd name="connsiteY2" fmla="*/ 430316 h 3479046"/>
              <a:gd name="connsiteX3" fmla="*/ 6394567 w 6394567"/>
              <a:gd name="connsiteY3" fmla="*/ 3479046 h 3479046"/>
              <a:gd name="connsiteX4" fmla="*/ 0 w 6394567"/>
              <a:gd name="connsiteY4" fmla="*/ 3479046 h 3479046"/>
              <a:gd name="connsiteX5" fmla="*/ 3916974 w 6394567"/>
              <a:gd name="connsiteY5" fmla="*/ 405504 h 3479046"/>
              <a:gd name="connsiteX6" fmla="*/ 3959456 w 6394567"/>
              <a:gd name="connsiteY6" fmla="*/ 373857 h 3479046"/>
              <a:gd name="connsiteX7" fmla="*/ 5052215 w 6394567"/>
              <a:gd name="connsiteY7" fmla="*/ 1756 h 3479046"/>
              <a:gd name="connsiteX8" fmla="*/ 5171297 w 6394567"/>
              <a:gd name="connsiteY8" fmla="*/ 284 h 3479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394567" h="3479046">
                <a:moveTo>
                  <a:pt x="5171297" y="284"/>
                </a:moveTo>
                <a:cubicBezTo>
                  <a:pt x="5607674" y="7531"/>
                  <a:pt x="6039042" y="153650"/>
                  <a:pt x="6394290" y="430072"/>
                </a:cubicBezTo>
                <a:lnTo>
                  <a:pt x="6394567" y="430316"/>
                </a:lnTo>
                <a:lnTo>
                  <a:pt x="6394567" y="3479046"/>
                </a:lnTo>
                <a:lnTo>
                  <a:pt x="0" y="3479046"/>
                </a:lnTo>
                <a:lnTo>
                  <a:pt x="3916974" y="405504"/>
                </a:lnTo>
                <a:lnTo>
                  <a:pt x="3959456" y="373857"/>
                </a:lnTo>
                <a:cubicBezTo>
                  <a:pt x="4291086" y="139664"/>
                  <a:pt x="4671097" y="17528"/>
                  <a:pt x="5052215" y="1756"/>
                </a:cubicBezTo>
                <a:cubicBezTo>
                  <a:pt x="5091916" y="114"/>
                  <a:pt x="5131627" y="-375"/>
                  <a:pt x="5171297" y="284"/>
                </a:cubicBezTo>
                <a:close/>
              </a:path>
            </a:pathLst>
          </a:custGeom>
          <a:gradFill>
            <a:gsLst>
              <a:gs pos="39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F32C74-82F4-2A29-889B-EF23CEE6AA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1" y="1122363"/>
            <a:ext cx="6211185" cy="2305246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ACADD6-278F-604C-8A38-BBBAFC6754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6802" y="3549048"/>
            <a:ext cx="5029198" cy="1956278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43946B-3F5A-C916-B62B-8D5938EA8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6539F-2DB8-FCDA-C884-9C3CD29B8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DAA7B3-5D3B-D493-8F6F-1FEBB8576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361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50D2E-0561-F284-F89A-AAE3CD09A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36841"/>
            <a:ext cx="10239338" cy="9536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657C4C-16EC-2477-6332-830F53011D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69848" y="2139696"/>
            <a:ext cx="10239338" cy="367768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0940D3-6996-1C08-F1AF-87C354657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3676C3-588F-B636-8CE0-AA2CBFBCE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CEF8A9-EB1E-B344-A4B8-B58D06336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128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EF3A28-33E4-2796-AE7A-1234569F5C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44950" y="1081177"/>
            <a:ext cx="2508849" cy="46338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D185FC-2BBB-E997-A5CD-F2C6CF6B7C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66800" y="1081177"/>
            <a:ext cx="7505700" cy="46338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14B3C-96CD-071C-C2AD-2C7E04F81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A2B04-F5E0-C5A3-C77D-6AE9A9E91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55BC2-C712-C4A4-50EC-E10D88344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934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A4769-9A55-AF9B-4CE4-DFA07E711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45D9E-DBB4-B890-88D5-B4C03599EC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15260-1C0B-A965-3114-D7C40D18B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AF4D1-0334-3F24-69B4-06C7BD742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8BA76D-3B8B-429D-9B32-54D6A6297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803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9C414-4A2F-78AF-ED60-6130D4C563B3}"/>
              </a:ext>
            </a:extLst>
          </p:cNvPr>
          <p:cNvSpPr/>
          <p:nvPr/>
        </p:nvSpPr>
        <p:spPr>
          <a:xfrm>
            <a:off x="6284115" y="3378954"/>
            <a:ext cx="5907885" cy="3479046"/>
          </a:xfrm>
          <a:custGeom>
            <a:avLst/>
            <a:gdLst>
              <a:gd name="connsiteX0" fmla="*/ 5171297 w 5907885"/>
              <a:gd name="connsiteY0" fmla="*/ 284 h 3479046"/>
              <a:gd name="connsiteX1" fmla="*/ 5813217 w 5907885"/>
              <a:gd name="connsiteY1" fmla="*/ 114238 h 3479046"/>
              <a:gd name="connsiteX2" fmla="*/ 5907885 w 5907885"/>
              <a:gd name="connsiteY2" fmla="*/ 151524 h 3479046"/>
              <a:gd name="connsiteX3" fmla="*/ 5907885 w 5907885"/>
              <a:gd name="connsiteY3" fmla="*/ 3479046 h 3479046"/>
              <a:gd name="connsiteX4" fmla="*/ 0 w 5907885"/>
              <a:gd name="connsiteY4" fmla="*/ 3479046 h 3479046"/>
              <a:gd name="connsiteX5" fmla="*/ 3916974 w 5907885"/>
              <a:gd name="connsiteY5" fmla="*/ 405504 h 3479046"/>
              <a:gd name="connsiteX6" fmla="*/ 3959456 w 5907885"/>
              <a:gd name="connsiteY6" fmla="*/ 373857 h 3479046"/>
              <a:gd name="connsiteX7" fmla="*/ 5052215 w 5907885"/>
              <a:gd name="connsiteY7" fmla="*/ 1756 h 3479046"/>
              <a:gd name="connsiteX8" fmla="*/ 5171297 w 5907885"/>
              <a:gd name="connsiteY8" fmla="*/ 284 h 3479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07885" h="3479046">
                <a:moveTo>
                  <a:pt x="5171297" y="284"/>
                </a:moveTo>
                <a:cubicBezTo>
                  <a:pt x="5389485" y="3908"/>
                  <a:pt x="5606422" y="42249"/>
                  <a:pt x="5813217" y="114238"/>
                </a:cubicBezTo>
                <a:lnTo>
                  <a:pt x="5907885" y="151524"/>
                </a:lnTo>
                <a:lnTo>
                  <a:pt x="5907885" y="3479046"/>
                </a:lnTo>
                <a:lnTo>
                  <a:pt x="0" y="3479046"/>
                </a:lnTo>
                <a:lnTo>
                  <a:pt x="3916974" y="405504"/>
                </a:lnTo>
                <a:lnTo>
                  <a:pt x="3959456" y="373857"/>
                </a:lnTo>
                <a:cubicBezTo>
                  <a:pt x="4291086" y="139664"/>
                  <a:pt x="4671097" y="17528"/>
                  <a:pt x="5052215" y="1756"/>
                </a:cubicBezTo>
                <a:cubicBezTo>
                  <a:pt x="5091916" y="114"/>
                  <a:pt x="5131627" y="-375"/>
                  <a:pt x="5171297" y="284"/>
                </a:cubicBezTo>
                <a:close/>
              </a:path>
            </a:pathLst>
          </a:custGeom>
          <a:gradFill>
            <a:gsLst>
              <a:gs pos="23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3410AE4-7FC7-589E-B6D3-0DA7B5FC5CE3}"/>
              </a:ext>
            </a:extLst>
          </p:cNvPr>
          <p:cNvSpPr/>
          <p:nvPr/>
        </p:nvSpPr>
        <p:spPr>
          <a:xfrm flipH="1" flipV="1">
            <a:off x="0" y="0"/>
            <a:ext cx="2923855" cy="1479128"/>
          </a:xfrm>
          <a:custGeom>
            <a:avLst/>
            <a:gdLst>
              <a:gd name="connsiteX0" fmla="*/ 2923855 w 2923855"/>
              <a:gd name="connsiteY0" fmla="*/ 1479128 h 1479128"/>
              <a:gd name="connsiteX1" fmla="*/ 0 w 2923855"/>
              <a:gd name="connsiteY1" fmla="*/ 1479128 h 1479128"/>
              <a:gd name="connsiteX2" fmla="*/ 1368245 w 2923855"/>
              <a:gd name="connsiteY2" fmla="*/ 405504 h 1479128"/>
              <a:gd name="connsiteX3" fmla="*/ 1410727 w 2923855"/>
              <a:gd name="connsiteY3" fmla="*/ 373857 h 1479128"/>
              <a:gd name="connsiteX4" fmla="*/ 2503486 w 2923855"/>
              <a:gd name="connsiteY4" fmla="*/ 1756 h 1479128"/>
              <a:gd name="connsiteX5" fmla="*/ 2622568 w 2923855"/>
              <a:gd name="connsiteY5" fmla="*/ 284 h 1479128"/>
              <a:gd name="connsiteX6" fmla="*/ 2785835 w 2923855"/>
              <a:gd name="connsiteY6" fmla="*/ 9494 h 1479128"/>
              <a:gd name="connsiteX7" fmla="*/ 2923855 w 2923855"/>
              <a:gd name="connsiteY7" fmla="*/ 28352 h 1479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23855" h="1479128">
                <a:moveTo>
                  <a:pt x="2923855" y="1479128"/>
                </a:moveTo>
                <a:lnTo>
                  <a:pt x="0" y="1479128"/>
                </a:lnTo>
                <a:lnTo>
                  <a:pt x="1368245" y="405504"/>
                </a:lnTo>
                <a:lnTo>
                  <a:pt x="1410727" y="373857"/>
                </a:lnTo>
                <a:cubicBezTo>
                  <a:pt x="1742357" y="139664"/>
                  <a:pt x="2122368" y="17528"/>
                  <a:pt x="2503486" y="1756"/>
                </a:cubicBezTo>
                <a:cubicBezTo>
                  <a:pt x="2543187" y="114"/>
                  <a:pt x="2582898" y="-375"/>
                  <a:pt x="2622568" y="284"/>
                </a:cubicBezTo>
                <a:cubicBezTo>
                  <a:pt x="2677115" y="1190"/>
                  <a:pt x="2731584" y="4266"/>
                  <a:pt x="2785835" y="9494"/>
                </a:cubicBezTo>
                <a:lnTo>
                  <a:pt x="2923855" y="28352"/>
                </a:lnTo>
                <a:close/>
              </a:path>
            </a:pathLst>
          </a:custGeom>
          <a:gradFill>
            <a:gsLst>
              <a:gs pos="33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381CBD-08D9-3C9A-7620-24F2D6404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709738"/>
            <a:ext cx="6455434" cy="2981274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D5AE2B-1716-CEEC-73F8-E81F59192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6800" y="4759252"/>
            <a:ext cx="5397260" cy="95574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F3052-6EE8-979F-04FB-1B8DF81F2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86285-161A-6869-27C2-0A159C234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ED64F-5DAB-238D-C34A-1DCCB1222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199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484D0-7460-7B08-F1EE-96EABE402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9" y="936841"/>
            <a:ext cx="10092477" cy="9536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0B7F9-8ECB-7079-A11E-51D3903E2B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2117341"/>
            <a:ext cx="4809482" cy="3760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E97161-CAF5-CA48-D814-7ACD43AB9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9795" y="2117341"/>
            <a:ext cx="4809482" cy="3760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3BD680-4E7A-5155-3CAE-6BD44EE8B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6A152D-EFF2-B3AA-3F25-14E113673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BD6032-FD7A-BFFD-9BE5-48EDBEFBD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90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47F4D-4855-340E-03F3-4860885EC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63283"/>
            <a:ext cx="10096500" cy="91600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CEB472-7426-C288-B5F6-0A1232DCE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6801" y="1879287"/>
            <a:ext cx="4739628" cy="582117"/>
          </a:xfrm>
        </p:spPr>
        <p:txBody>
          <a:bodyPr anchor="b">
            <a:noAutofit/>
          </a:bodyPr>
          <a:lstStyle>
            <a:lvl1pPr marL="0" indent="0">
              <a:buNone/>
              <a:defRPr sz="1400" b="1" cap="all" spc="25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194F9C-B6FA-97C3-F618-0CF956CB53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6801" y="2505075"/>
            <a:ext cx="4739628" cy="33896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F5665C-7910-AFA2-350F-42C06ED5AF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0330" y="1879287"/>
            <a:ext cx="4762970" cy="582117"/>
          </a:xfrm>
        </p:spPr>
        <p:txBody>
          <a:bodyPr anchor="b">
            <a:noAutofit/>
          </a:bodyPr>
          <a:lstStyle>
            <a:lvl1pPr marL="0" indent="0">
              <a:buNone/>
              <a:defRPr sz="1400" b="1" cap="all" spc="25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71352E-1DE0-F0CD-6F81-1D8FF59C2B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0330" y="2505075"/>
            <a:ext cx="4762970" cy="33896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38F7E4-7D9E-4736-3269-4F0C46996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8386CF-9A84-8D2A-BC47-C951DD994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80844D-FE1F-49E7-3BBD-527FB72EC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468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F691C-93A5-1364-00A9-A470C289F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357223"/>
            <a:ext cx="8886884" cy="1043078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E055BD-4154-B9D1-0B5B-B1E3A06B6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2A9E4A-03D1-7A8B-233D-014A3248F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2CEFC4-D276-DF45-F395-F5BD2EA70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919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12C0AD-76F4-FCE4-2717-0A9AA4351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83BB66-3F41-7F1D-5108-B3F679A88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AA6DA0-07AE-4BE4-B82F-7936D0E3E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983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BFB75-C953-0BD0-4E2E-717767426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70626"/>
            <a:ext cx="3705225" cy="1286774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1AA52-60F3-40F2-673B-5848F4253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75426"/>
            <a:ext cx="5980112" cy="47683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0167E8-C561-5A72-AED3-442F66DDEE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DBFED3-7CB3-1B8B-9504-13A121CAD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2456C9-19A0-4441-B1AF-B7AFBF642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8898EA-84CC-411C-0012-D31495369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105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C1E10-1458-2553-05B4-313F7E26D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82128"/>
            <a:ext cx="3705225" cy="1275272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C0F677-F177-6DED-1920-685B9D9FF2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143000"/>
            <a:ext cx="5980112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4D1CB1-2109-480E-8904-4077C94D6E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657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B0DB38-7CB9-2140-BC21-6D2E7DD0B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B448AD-3B1D-4B5E-CAB9-BB5FD2CDE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EEF53D-CF5A-87A2-E973-3B8CCDEBA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228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1F4A25-A386-9574-775C-E5E5F9FC3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36841"/>
            <a:ext cx="8886884" cy="953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F7885F-2B7B-74DB-9996-E0ACEBC9D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2139696"/>
            <a:ext cx="8883836" cy="3677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4F519-BA47-2B81-CC1C-7E1F119EC6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477379" y="4629744"/>
            <a:ext cx="2653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1E351CED-465B-40B5-ADCE-957C918F227B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952D7B-C352-1630-4C3D-7D5983C04D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610602" y="6318446"/>
            <a:ext cx="27431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E04F0-DF9B-480B-CC46-BAE7A81FB7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6318446"/>
            <a:ext cx="6156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tx1"/>
                </a:solidFill>
              </a:defRPr>
            </a:lvl1pPr>
          </a:lstStyle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952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120000"/>
        </a:lnSpc>
        <a:spcBef>
          <a:spcPts val="500"/>
        </a:spcBef>
        <a:buFont typeface="Neue Haas Grotesk Text Pro" panose="020B05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Neue Haas Grotesk Text Pro" panose="020B05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8">
            <a:extLst>
              <a:ext uri="{FF2B5EF4-FFF2-40B4-BE49-F238E27FC236}">
                <a16:creationId xmlns:a16="http://schemas.microsoft.com/office/drawing/2014/main" id="{C4F049F8-87E1-403E-2A50-2F4544BF8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3">
            <a:extLst>
              <a:ext uri="{FF2B5EF4-FFF2-40B4-BE49-F238E27FC236}">
                <a16:creationId xmlns:a16="http://schemas.microsoft.com/office/drawing/2014/main" id="{A89FE671-8334-7CC5-77F9-81106FA98C6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25000"/>
          <a:stretch/>
        </p:blipFill>
        <p:spPr>
          <a:xfrm>
            <a:off x="20" y="10"/>
            <a:ext cx="12191979" cy="6857989"/>
          </a:xfrm>
          <a:prstGeom prst="rect">
            <a:avLst/>
          </a:prstGeom>
        </p:spPr>
      </p:pic>
      <p:sp>
        <p:nvSpPr>
          <p:cNvPr id="15" name="Freeform: Shape 10">
            <a:extLst>
              <a:ext uri="{FF2B5EF4-FFF2-40B4-BE49-F238E27FC236}">
                <a16:creationId xmlns:a16="http://schemas.microsoft.com/office/drawing/2014/main" id="{DD29B6E1-6E86-A1A0-2491-E5B84B3AA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540000" flipH="1">
            <a:off x="1035555" y="1445436"/>
            <a:ext cx="11191887" cy="5509960"/>
          </a:xfrm>
          <a:custGeom>
            <a:avLst/>
            <a:gdLst>
              <a:gd name="connsiteX0" fmla="*/ 75794 w 11191887"/>
              <a:gd name="connsiteY0" fmla="*/ 5509960 h 5509960"/>
              <a:gd name="connsiteX1" fmla="*/ 11191887 w 11191887"/>
              <a:gd name="connsiteY1" fmla="*/ 5315928 h 5509960"/>
              <a:gd name="connsiteX2" fmla="*/ 5163097 w 11191887"/>
              <a:gd name="connsiteY2" fmla="*/ 753031 h 5509960"/>
              <a:gd name="connsiteX3" fmla="*/ 5078820 w 11191887"/>
              <a:gd name="connsiteY3" fmla="*/ 692507 h 5509960"/>
              <a:gd name="connsiteX4" fmla="*/ 2926071 w 11191887"/>
              <a:gd name="connsiteY4" fmla="*/ 1150 h 5509960"/>
              <a:gd name="connsiteX5" fmla="*/ 2692814 w 11191887"/>
              <a:gd name="connsiteY5" fmla="*/ 2336 h 5509960"/>
              <a:gd name="connsiteX6" fmla="*/ 95718 w 11191887"/>
              <a:gd name="connsiteY6" fmla="*/ 1073885 h 5509960"/>
              <a:gd name="connsiteX7" fmla="*/ 0 w 11191887"/>
              <a:gd name="connsiteY7" fmla="*/ 1167726 h 5509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91887" h="5509960">
                <a:moveTo>
                  <a:pt x="75794" y="5509960"/>
                </a:moveTo>
                <a:lnTo>
                  <a:pt x="11191887" y="5315928"/>
                </a:lnTo>
                <a:lnTo>
                  <a:pt x="5163097" y="753031"/>
                </a:lnTo>
                <a:lnTo>
                  <a:pt x="5078820" y="692507"/>
                </a:lnTo>
                <a:cubicBezTo>
                  <a:pt x="4421358" y="245206"/>
                  <a:pt x="3672983" y="19009"/>
                  <a:pt x="2926071" y="1150"/>
                </a:cubicBezTo>
                <a:cubicBezTo>
                  <a:pt x="2848268" y="-711"/>
                  <a:pt x="2770480" y="-310"/>
                  <a:pt x="2692814" y="2336"/>
                </a:cubicBezTo>
                <a:cubicBezTo>
                  <a:pt x="1746244" y="34591"/>
                  <a:pt x="817542" y="400481"/>
                  <a:pt x="95718" y="1073885"/>
                </a:cubicBezTo>
                <a:lnTo>
                  <a:pt x="0" y="1167726"/>
                </a:lnTo>
                <a:close/>
              </a:path>
            </a:pathLst>
          </a:custGeom>
          <a:gradFill>
            <a:gsLst>
              <a:gs pos="23000">
                <a:schemeClr val="bg2">
                  <a:alpha val="68000"/>
                </a:schemeClr>
              </a:gs>
              <a:gs pos="100000">
                <a:schemeClr val="accent1">
                  <a:lumMod val="60000"/>
                  <a:lumOff val="40000"/>
                  <a:alpha val="7800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F878839-25F7-1DE0-F1B4-236EBB7D4E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82446" y="3092651"/>
            <a:ext cx="5429290" cy="2142559"/>
          </a:xfrm>
        </p:spPr>
        <p:txBody>
          <a:bodyPr>
            <a:normAutofit/>
          </a:bodyPr>
          <a:lstStyle/>
          <a:p>
            <a:pPr algn="r">
              <a:lnSpc>
                <a:spcPct val="90000"/>
              </a:lnSpc>
            </a:pPr>
            <a:r>
              <a:rPr lang="cs-CZ" sz="4800" dirty="0"/>
              <a:t>ČESKÁ LITERATURA V DOBĚ OKUPACE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73F0986-A769-F583-3BA0-0F6662D8B4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29817" y="5409639"/>
            <a:ext cx="5481920" cy="908807"/>
          </a:xfrm>
        </p:spPr>
        <p:txBody>
          <a:bodyPr>
            <a:normAutofit/>
          </a:bodyPr>
          <a:lstStyle/>
          <a:p>
            <a:pPr algn="r"/>
            <a:r>
              <a:rPr lang="cs-CZ" dirty="0"/>
              <a:t>EDUARD BASS</a:t>
            </a:r>
          </a:p>
        </p:txBody>
      </p:sp>
    </p:spTree>
    <p:extLst>
      <p:ext uri="{BB962C8B-B14F-4D97-AF65-F5344CB8AC3E}">
        <p14:creationId xmlns:p14="http://schemas.microsoft.com/office/powerpoint/2010/main" val="1676098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DFB32F-B59D-1EFC-0DAF-5B1457864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752" y="334652"/>
            <a:ext cx="8886884" cy="953669"/>
          </a:xfrm>
        </p:spPr>
        <p:txBody>
          <a:bodyPr/>
          <a:lstStyle/>
          <a:p>
            <a:r>
              <a:rPr lang="cs-CZ" dirty="0"/>
              <a:t>OPAKUJEME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31EEB0-77E0-F3DF-834F-F1EF098529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7" y="1357460"/>
            <a:ext cx="10270597" cy="5165888"/>
          </a:xfrm>
        </p:spPr>
        <p:txBody>
          <a:bodyPr numCol="2">
            <a:normAutofit lnSpcReduction="10000"/>
          </a:bodyPr>
          <a:lstStyle/>
          <a:p>
            <a:pPr marL="0" indent="0">
              <a:buNone/>
            </a:pPr>
            <a:r>
              <a:rPr lang="cs-CZ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VÝCHOZÍ TEXT K ÚLOZE </a:t>
            </a:r>
            <a:endParaRPr lang="cs-CZ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</a:rPr>
              <a:t>(1)</a:t>
            </a:r>
            <a:endParaRPr lang="cs-CZ" sz="24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Vůz plný uhlí se v koleji zvrátil. </a:t>
            </a:r>
            <a:endParaRPr lang="cs-CZ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Pod vozem zhasla </a:t>
            </a:r>
            <a:r>
              <a:rPr lang="cs-CZ" sz="2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Magdonova</a:t>
            </a:r>
            <a:r>
              <a:rPr lang="cs-CZ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vdova.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Na Starých Hamrech pět vzlykalo sirot, nejstarší Maryčka </a:t>
            </a:r>
            <a:r>
              <a:rPr lang="cs-CZ" sz="2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Magdonova</a:t>
            </a:r>
            <a:r>
              <a:rPr lang="cs-CZ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(2)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Kdo se jich ujme a kdo jim dá chleba? Budeš jim otcem a budeš jim matkou? Myslíš, kdo doly má, má srdce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taky tak jak ty, Maryčko </a:t>
            </a:r>
            <a:r>
              <a:rPr lang="cs-CZ" sz="2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Magdonova</a:t>
            </a:r>
            <a:r>
              <a:rPr lang="cs-CZ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? </a:t>
            </a:r>
          </a:p>
          <a:p>
            <a:pPr marL="0" indent="0">
              <a:buNone/>
            </a:pPr>
            <a:endParaRPr lang="cs-CZ" sz="2400" b="1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Rozhodni, zda jsou uvedená tvrzení o výchozím textu pravdivá (ANO), či nikoli (NE). </a:t>
            </a:r>
          </a:p>
          <a:p>
            <a:pPr marL="342900" indent="-342900">
              <a:buAutoNum type="alphaLcParenR"/>
            </a:pPr>
            <a:r>
              <a:rPr lang="cs-CZ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V první sloce má každý verš stejný počet slabik.</a:t>
            </a:r>
          </a:p>
          <a:p>
            <a:pPr marL="342900" indent="-342900">
              <a:buAutoNum type="alphaLcParenR"/>
            </a:pPr>
            <a:r>
              <a:rPr lang="cs-CZ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Ve výchozím textu se nenachází oslovení.</a:t>
            </a:r>
          </a:p>
          <a:p>
            <a:pPr marL="342900" indent="-342900">
              <a:buAutoNum type="alphaLcParenR"/>
            </a:pPr>
            <a:r>
              <a:rPr lang="cs-CZ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Každý verš v první sloce začíná jednoslabičným slovem. </a:t>
            </a:r>
          </a:p>
          <a:p>
            <a:pPr marL="342900" indent="-342900">
              <a:buAutoNum type="alphaLcParenR"/>
            </a:pPr>
            <a:r>
              <a:rPr lang="cs-CZ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Autor v druhé sloce přímo oslovuje čtenáře.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12495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7F2925-FAC6-CF5C-C106-BAD5558D1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70626"/>
            <a:ext cx="3705225" cy="555254"/>
          </a:xfrm>
        </p:spPr>
        <p:txBody>
          <a:bodyPr/>
          <a:lstStyle/>
          <a:p>
            <a:r>
              <a:rPr lang="cs-CZ" dirty="0"/>
              <a:t>OPAKUJEME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526315-42CC-555E-B34A-132B02E1C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480" y="914400"/>
            <a:ext cx="6995160" cy="5943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Rozhodni, které z tvrzení není pravdivé. </a:t>
            </a:r>
          </a:p>
          <a:p>
            <a:pPr marL="342900" indent="-342900">
              <a:buAutoNum type="alphaLcParenR"/>
            </a:pPr>
            <a:r>
              <a:rPr lang="cs-CZ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Výchozí text je ukázkou publicistického textu. </a:t>
            </a:r>
          </a:p>
          <a:p>
            <a:pPr marL="342900" indent="-342900">
              <a:buAutoNum type="alphaLcParenR"/>
            </a:pPr>
            <a:r>
              <a:rPr lang="cs-CZ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Výchozí text má povahu novinové či televizní zprávy. </a:t>
            </a:r>
          </a:p>
          <a:p>
            <a:pPr marL="342900" indent="-342900">
              <a:buAutoNum type="alphaLcParenR"/>
            </a:pPr>
            <a:r>
              <a:rPr lang="cs-CZ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Výchozí text řadíme do populárně naučné literatury. </a:t>
            </a:r>
          </a:p>
          <a:p>
            <a:pPr marL="342900" indent="-342900">
              <a:buAutoNum type="alphaLcParenR"/>
            </a:pPr>
            <a:r>
              <a:rPr lang="cs-CZ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Výchozí text je psán formou prózy. </a:t>
            </a:r>
          </a:p>
          <a:p>
            <a:pPr marL="0" indent="0">
              <a:buNone/>
            </a:pPr>
            <a:r>
              <a:rPr lang="cs-CZ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Zakroužkuj zvýrazněný termín tak, aby bylo dané tvrzení pravdivé. </a:t>
            </a:r>
            <a:r>
              <a:rPr lang="cs-CZ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Výchozí text je ukázkou </a:t>
            </a:r>
            <a:r>
              <a:rPr lang="cs-CZ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UMĚLECKÉHO - NEUMĚLECKÉHO </a:t>
            </a:r>
            <a:r>
              <a:rPr lang="cs-CZ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textu.</a:t>
            </a:r>
          </a:p>
          <a:p>
            <a:pPr marL="0" indent="0">
              <a:buNone/>
            </a:pPr>
            <a:r>
              <a:rPr lang="cs-CZ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_______________________________________________</a:t>
            </a:r>
          </a:p>
          <a:p>
            <a:pPr marL="0" indent="0">
              <a:buNone/>
            </a:pPr>
            <a:r>
              <a:rPr lang="cs-CZ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Na místo **** vyber vhodná slova tak, aby bylo tvrzení pravdivé. </a:t>
            </a:r>
            <a:r>
              <a:rPr lang="cs-CZ" sz="24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**** má na rozdíl od **** pravdivé jádro, i když obě řadíme do ****. </a:t>
            </a:r>
          </a:p>
          <a:p>
            <a:pPr marL="0" indent="0">
              <a:buNone/>
            </a:pPr>
            <a:r>
              <a:rPr lang="cs-CZ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a) </a:t>
            </a:r>
            <a:r>
              <a:rPr lang="cs-CZ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pohádka - pověsti - poezie </a:t>
            </a:r>
            <a:r>
              <a:rPr lang="cs-CZ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c) </a:t>
            </a:r>
            <a:r>
              <a:rPr lang="cs-CZ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pověst - pohádky - poezie </a:t>
            </a:r>
            <a:r>
              <a:rPr lang="cs-CZ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b) </a:t>
            </a:r>
            <a:r>
              <a:rPr lang="cs-CZ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pohádka - pověsti - prózy </a:t>
            </a:r>
            <a:r>
              <a:rPr lang="cs-CZ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d) </a:t>
            </a:r>
            <a:r>
              <a:rPr lang="cs-CZ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pověst - pohádky - prózy </a:t>
            </a:r>
            <a:endParaRPr lang="cs-CZ" sz="4000" dirty="0"/>
          </a:p>
        </p:txBody>
      </p:sp>
      <p:sp>
        <p:nvSpPr>
          <p:cNvPr id="9" name="Zástupný text 8">
            <a:extLst>
              <a:ext uri="{FF2B5EF4-FFF2-40B4-BE49-F238E27FC236}">
                <a16:creationId xmlns:a16="http://schemas.microsoft.com/office/drawing/2014/main" id="{3423C916-860B-716C-538A-CA4DBF57CC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20040" y="1524000"/>
            <a:ext cx="4663440" cy="4563374"/>
          </a:xfrm>
          <a:solidFill>
            <a:schemeClr val="bg2">
              <a:lumMod val="9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cs-CZ" sz="3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V noci z 31. října na 1. listopadu došlo v centru Brna k požáru. Několik minut po půlnoci zde začalo hořet v jednom z pivovarů. Situace byla o to vážnější, že v sousedství pivovaru se nachází sklad s vysoce hořlavým materiálem. Díky včasnému zásahu hasičů bylo zabráněno kontaktu ohně s hořlavinami. I přesto sahá škoda až ke stu tisíc korun.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297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E89F641D-4404-C8AD-9118-71A5E1447F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2531" y="298"/>
            <a:ext cx="6606650" cy="6857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966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030">
            <a:extLst>
              <a:ext uri="{FF2B5EF4-FFF2-40B4-BE49-F238E27FC236}">
                <a16:creationId xmlns:a16="http://schemas.microsoft.com/office/drawing/2014/main" id="{8C4086F5-5AAC-F692-73E3-87A47A652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6564043-D1C2-A7FE-ABE4-482C7DC74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048691"/>
            <a:ext cx="5029200" cy="1962150"/>
          </a:xfrm>
        </p:spPr>
        <p:txBody>
          <a:bodyPr anchor="ctr">
            <a:normAutofit/>
          </a:bodyPr>
          <a:lstStyle/>
          <a:p>
            <a:r>
              <a:rPr lang="cs-CZ" sz="4800"/>
              <a:t>EDUARD BASS</a:t>
            </a:r>
          </a:p>
        </p:txBody>
      </p:sp>
      <p:pic>
        <p:nvPicPr>
          <p:cNvPr id="1026" name="Picture 2" descr="Veršující šéfredaktor Eduard Bass proslul ostrou satirou ...">
            <a:extLst>
              <a:ext uri="{FF2B5EF4-FFF2-40B4-BE49-F238E27FC236}">
                <a16:creationId xmlns:a16="http://schemas.microsoft.com/office/drawing/2014/main" id="{906B212E-3F68-8BF4-AB47-98569DC2BC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" b="3275"/>
          <a:stretch/>
        </p:blipFill>
        <p:spPr bwMode="auto">
          <a:xfrm>
            <a:off x="-2380" y="-17766"/>
            <a:ext cx="6394567" cy="3479045"/>
          </a:xfrm>
          <a:custGeom>
            <a:avLst/>
            <a:gdLst/>
            <a:ahLst/>
            <a:cxnLst/>
            <a:rect l="l" t="t" r="r" b="b"/>
            <a:pathLst>
              <a:path w="6394567" h="3479045">
                <a:moveTo>
                  <a:pt x="0" y="0"/>
                </a:moveTo>
                <a:lnTo>
                  <a:pt x="6394567" y="0"/>
                </a:lnTo>
                <a:lnTo>
                  <a:pt x="2477593" y="3073542"/>
                </a:lnTo>
                <a:lnTo>
                  <a:pt x="2435111" y="3105189"/>
                </a:lnTo>
                <a:cubicBezTo>
                  <a:pt x="2103481" y="3339382"/>
                  <a:pt x="1723470" y="3461518"/>
                  <a:pt x="1342352" y="3477290"/>
                </a:cubicBezTo>
                <a:cubicBezTo>
                  <a:pt x="1302651" y="3478932"/>
                  <a:pt x="1262940" y="3479421"/>
                  <a:pt x="1223270" y="3478762"/>
                </a:cubicBezTo>
                <a:cubicBezTo>
                  <a:pt x="786893" y="3471515"/>
                  <a:pt x="355525" y="3325396"/>
                  <a:pt x="277" y="3048974"/>
                </a:cubicBezTo>
                <a:lnTo>
                  <a:pt x="0" y="304873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981729-F7A8-6A1E-9717-35DE3B248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0" y="1143000"/>
            <a:ext cx="3924300" cy="4572000"/>
          </a:xfrm>
        </p:spPr>
        <p:txBody>
          <a:bodyPr>
            <a:normAutofit/>
          </a:bodyPr>
          <a:lstStyle/>
          <a:p>
            <a:r>
              <a:rPr lang="cs-CZ" dirty="0"/>
              <a:t>1888 – 1946</a:t>
            </a:r>
          </a:p>
          <a:p>
            <a:r>
              <a:rPr lang="cs-CZ" dirty="0"/>
              <a:t>vlastním jménem Eduard Schmidt</a:t>
            </a:r>
          </a:p>
          <a:p>
            <a:r>
              <a:rPr lang="cs-CZ" dirty="0"/>
              <a:t>český spisovatel a novinář</a:t>
            </a:r>
          </a:p>
          <a:p>
            <a:r>
              <a:rPr lang="cs-CZ" dirty="0"/>
              <a:t>v mládí putoval s kočovným divadlem, vystupoval v kabaretech </a:t>
            </a:r>
          </a:p>
          <a:p>
            <a:r>
              <a:rPr lang="cs-CZ" dirty="0"/>
              <a:t>hluboký hlas = BASS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1734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FCD3AC-1CEE-766C-6FB5-151D5190F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EDUARD BASS - SPISAGRAM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4D4304-657C-E61F-BAC6-BB4854BAE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ZAKRESLETE SI DO SEŠITU PYRAMIDU INFORMACÍ: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Rovnoramenný trojúhelník 5">
            <a:extLst>
              <a:ext uri="{FF2B5EF4-FFF2-40B4-BE49-F238E27FC236}">
                <a16:creationId xmlns:a16="http://schemas.microsoft.com/office/drawing/2014/main" id="{AB783DE7-27C6-0B72-05FA-A317E483DB78}"/>
              </a:ext>
            </a:extLst>
          </p:cNvPr>
          <p:cNvSpPr/>
          <p:nvPr/>
        </p:nvSpPr>
        <p:spPr>
          <a:xfrm>
            <a:off x="2238316" y="2896462"/>
            <a:ext cx="5431664" cy="3796569"/>
          </a:xfrm>
          <a:prstGeom prst="triangle">
            <a:avLst>
              <a:gd name="adj" fmla="val 47744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E5C67BE1-D93E-5C49-441D-E457B9567A1B}"/>
              </a:ext>
            </a:extLst>
          </p:cNvPr>
          <p:cNvCxnSpPr/>
          <p:nvPr/>
        </p:nvCxnSpPr>
        <p:spPr>
          <a:xfrm>
            <a:off x="3968685" y="4128940"/>
            <a:ext cx="17251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FBF933D4-DA1B-92AA-70B6-004F130944AC}"/>
              </a:ext>
            </a:extLst>
          </p:cNvPr>
          <p:cNvCxnSpPr>
            <a:cxnSpLocks/>
          </p:cNvCxnSpPr>
          <p:nvPr/>
        </p:nvCxnSpPr>
        <p:spPr>
          <a:xfrm>
            <a:off x="3770722" y="4577931"/>
            <a:ext cx="2325278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442E71AC-68FA-4EF3-6F92-201D4612AF64}"/>
              </a:ext>
            </a:extLst>
          </p:cNvPr>
          <p:cNvCxnSpPr>
            <a:cxnSpLocks/>
          </p:cNvCxnSpPr>
          <p:nvPr/>
        </p:nvCxnSpPr>
        <p:spPr>
          <a:xfrm flipH="1">
            <a:off x="2884602" y="5817379"/>
            <a:ext cx="417607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43E062DF-66E1-74B9-9A31-83BD0E639C14}"/>
              </a:ext>
            </a:extLst>
          </p:cNvPr>
          <p:cNvSpPr txBox="1"/>
          <p:nvPr/>
        </p:nvSpPr>
        <p:spPr>
          <a:xfrm>
            <a:off x="6174557" y="3591612"/>
            <a:ext cx="3252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nejdůležitější informace 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12A552B8-F553-9941-7FE1-CEE3C37FFFA9}"/>
              </a:ext>
            </a:extLst>
          </p:cNvPr>
          <p:cNvSpPr txBox="1"/>
          <p:nvPr/>
        </p:nvSpPr>
        <p:spPr>
          <a:xfrm>
            <a:off x="6928257" y="4794746"/>
            <a:ext cx="3252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méně důležité informace 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FD2B780A-06DC-A776-5D25-F2017688D178}"/>
              </a:ext>
            </a:extLst>
          </p:cNvPr>
          <p:cNvSpPr txBox="1"/>
          <p:nvPr/>
        </p:nvSpPr>
        <p:spPr>
          <a:xfrm>
            <a:off x="7669980" y="6066565"/>
            <a:ext cx="3252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nejméně důležité informace </a:t>
            </a:r>
          </a:p>
        </p:txBody>
      </p:sp>
    </p:spTree>
    <p:extLst>
      <p:ext uri="{BB962C8B-B14F-4D97-AF65-F5344CB8AC3E}">
        <p14:creationId xmlns:p14="http://schemas.microsoft.com/office/powerpoint/2010/main" val="363995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0300B1B-B85E-D514-C6B4-30126EBBCD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C248155-68EB-D74C-5577-DA97D48E35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540000" flipV="1">
            <a:off x="-58916" y="-105868"/>
            <a:ext cx="12309832" cy="7069736"/>
          </a:xfrm>
          <a:custGeom>
            <a:avLst/>
            <a:gdLst>
              <a:gd name="connsiteX0" fmla="*/ 119689 w 12309832"/>
              <a:gd name="connsiteY0" fmla="*/ 7069736 h 7069736"/>
              <a:gd name="connsiteX1" fmla="*/ 12309832 w 12309832"/>
              <a:gd name="connsiteY1" fmla="*/ 6856956 h 7069736"/>
              <a:gd name="connsiteX2" fmla="*/ 12190143 w 12309832"/>
              <a:gd name="connsiteY2" fmla="*/ 0 h 7069736"/>
              <a:gd name="connsiteX3" fmla="*/ 0 w 12309832"/>
              <a:gd name="connsiteY3" fmla="*/ 212780 h 7069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309832" h="7069736">
                <a:moveTo>
                  <a:pt x="119689" y="7069736"/>
                </a:moveTo>
                <a:lnTo>
                  <a:pt x="12309832" y="6856956"/>
                </a:lnTo>
                <a:lnTo>
                  <a:pt x="12190143" y="0"/>
                </a:lnTo>
                <a:lnTo>
                  <a:pt x="0" y="212780"/>
                </a:lnTo>
                <a:close/>
              </a:path>
            </a:pathLst>
          </a:custGeom>
          <a:gradFill>
            <a:gsLst>
              <a:gs pos="32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D30E628A-07F0-331A-DE0B-CCD7FB90AE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2571" y="734156"/>
            <a:ext cx="10617872" cy="538161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0800B01-4E3E-0293-2EF0-47D9A092D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7918" y="2061769"/>
            <a:ext cx="3019575" cy="2737375"/>
          </a:xfrm>
        </p:spPr>
        <p:txBody>
          <a:bodyPr anchor="ctr">
            <a:normAutofit/>
          </a:bodyPr>
          <a:lstStyle/>
          <a:p>
            <a:r>
              <a:rPr lang="cs-CZ" sz="2800"/>
              <a:t>SPISAGRAM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A8FFB52C-EE51-96B1-1930-33AB00681B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9562220"/>
              </p:ext>
            </p:extLst>
          </p:nvPr>
        </p:nvGraphicFramePr>
        <p:xfrm>
          <a:off x="4100052" y="894735"/>
          <a:ext cx="7128387" cy="507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7934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8D7368D-31D9-8101-473D-CD39E706F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6401" y="3378954"/>
            <a:ext cx="6394567" cy="3479046"/>
          </a:xfrm>
          <a:custGeom>
            <a:avLst/>
            <a:gdLst/>
            <a:ahLst/>
            <a:cxnLst/>
            <a:rect l="l" t="t" r="r" b="b"/>
            <a:pathLst>
              <a:path w="6394567" h="3479046">
                <a:moveTo>
                  <a:pt x="5171297" y="284"/>
                </a:moveTo>
                <a:cubicBezTo>
                  <a:pt x="5607674" y="7531"/>
                  <a:pt x="6039042" y="153650"/>
                  <a:pt x="6394290" y="430072"/>
                </a:cubicBezTo>
                <a:lnTo>
                  <a:pt x="6394567" y="430316"/>
                </a:lnTo>
                <a:lnTo>
                  <a:pt x="6394567" y="3479046"/>
                </a:lnTo>
                <a:lnTo>
                  <a:pt x="0" y="3479046"/>
                </a:lnTo>
                <a:lnTo>
                  <a:pt x="3916974" y="405504"/>
                </a:lnTo>
                <a:lnTo>
                  <a:pt x="3959456" y="373857"/>
                </a:lnTo>
                <a:cubicBezTo>
                  <a:pt x="4291086" y="139664"/>
                  <a:pt x="4671097" y="17528"/>
                  <a:pt x="5052215" y="1756"/>
                </a:cubicBezTo>
                <a:cubicBezTo>
                  <a:pt x="5091916" y="114"/>
                  <a:pt x="5131627" y="-375"/>
                  <a:pt x="5171297" y="284"/>
                </a:cubicBezTo>
                <a:close/>
              </a:path>
            </a:pathLst>
          </a:custGeom>
          <a:gradFill>
            <a:gsLst>
              <a:gs pos="39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0A7E8C1-C94C-2023-9143-01B16A21D0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B10327C-811E-58A9-2CAE-7F2B7D65E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1" y="1291771"/>
            <a:ext cx="3836592" cy="2484101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/>
              <a:t>CIRKUS HUMBERTO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CD612B-0CB8-3207-14B4-1DAB82BBD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3839030"/>
            <a:ext cx="3836593" cy="141877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/>
              <a:t>PRACOVNÍ LIST  + KONTROLA </a:t>
            </a:r>
          </a:p>
        </p:txBody>
      </p:sp>
      <p:pic>
        <p:nvPicPr>
          <p:cNvPr id="7" name="Graphic 6" descr="Zaškrtnutí">
            <a:extLst>
              <a:ext uri="{FF2B5EF4-FFF2-40B4-BE49-F238E27FC236}">
                <a16:creationId xmlns:a16="http://schemas.microsoft.com/office/drawing/2014/main" id="{5BCA50D3-F15B-5D2B-4503-AB27549761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66727" y="1144965"/>
            <a:ext cx="4558471" cy="4558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083135"/>
      </p:ext>
    </p:extLst>
  </p:cSld>
  <p:clrMapOvr>
    <a:masterClrMapping/>
  </p:clrMapOvr>
</p:sld>
</file>

<file path=ppt/theme/theme1.xml><?xml version="1.0" encoding="utf-8"?>
<a:theme xmlns:a="http://schemas.openxmlformats.org/drawingml/2006/main" name="SwellVTI">
  <a:themeElements>
    <a:clrScheme name="AnalogousFromLightSeedLeftStep">
      <a:dk1>
        <a:srgbClr val="000000"/>
      </a:dk1>
      <a:lt1>
        <a:srgbClr val="FFFFFF"/>
      </a:lt1>
      <a:dk2>
        <a:srgbClr val="22363C"/>
      </a:dk2>
      <a:lt2>
        <a:srgbClr val="E6E8E2"/>
      </a:lt2>
      <a:accent1>
        <a:srgbClr val="9E75E7"/>
      </a:accent1>
      <a:accent2>
        <a:srgbClr val="565FE2"/>
      </a:accent2>
      <a:accent3>
        <a:srgbClr val="6EA8E6"/>
      </a:accent3>
      <a:accent4>
        <a:srgbClr val="40B3C0"/>
      </a:accent4>
      <a:accent5>
        <a:srgbClr val="47B593"/>
      </a:accent5>
      <a:accent6>
        <a:srgbClr val="42B862"/>
      </a:accent6>
      <a:hlink>
        <a:srgbClr val="768A53"/>
      </a:hlink>
      <a:folHlink>
        <a:srgbClr val="7F7F7F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wellVTI" id="{8361A04D-931A-43DC-973B-1B0B1DD5DECC}" vid="{6DDB23E8-D18E-4BDA-98D6-324466149EB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1239</TotalTime>
  <Words>387</Words>
  <Application>Microsoft Office PowerPoint</Application>
  <PresentationFormat>Širokoúhlá obrazovka</PresentationFormat>
  <Paragraphs>46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Neue Haas Grotesk Text Pro</vt:lpstr>
      <vt:lpstr>SwellVTI</vt:lpstr>
      <vt:lpstr>ČESKÁ LITERATURA V DOBĚ OKUPACE </vt:lpstr>
      <vt:lpstr>OPAKUJEME</vt:lpstr>
      <vt:lpstr>OPAKUJEME</vt:lpstr>
      <vt:lpstr>Prezentace aplikace PowerPoint</vt:lpstr>
      <vt:lpstr>EDUARD BASS</vt:lpstr>
      <vt:lpstr>EDUARD BASS - SPISAGRAM</vt:lpstr>
      <vt:lpstr>SPISAGRAM</vt:lpstr>
      <vt:lpstr>CIRKUS HUMBERTO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Smetanová, Jana</dc:creator>
  <cp:lastModifiedBy>Smetanová, Jana</cp:lastModifiedBy>
  <cp:revision>2</cp:revision>
  <dcterms:created xsi:type="dcterms:W3CDTF">2024-12-17T11:34:30Z</dcterms:created>
  <dcterms:modified xsi:type="dcterms:W3CDTF">2025-01-07T09:34:43Z</dcterms:modified>
</cp:coreProperties>
</file>