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94660"/>
  </p:normalViewPr>
  <p:slideViewPr>
    <p:cSldViewPr snapToGrid="0">
      <p:cViewPr>
        <p:scale>
          <a:sx n="63" d="100"/>
          <a:sy n="63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6C9CA-979F-40BB-8F75-AF7770DB586D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33B74AA-C4B2-4DB0-898B-CF4445A8D040}">
      <dgm:prSet/>
      <dgm:spPr/>
      <dgm:t>
        <a:bodyPr/>
        <a:lstStyle/>
        <a:p>
          <a:r>
            <a:rPr lang="cs-CZ"/>
            <a:t>PŘEČTI SI INFORMACE ZE SPISAGRAMU E. BASSE</a:t>
          </a:r>
          <a:endParaRPr lang="en-US"/>
        </a:p>
      </dgm:t>
    </dgm:pt>
    <dgm:pt modelId="{720C26DA-0A88-42C4-88BD-25FF683917F8}" type="parTrans" cxnId="{26010984-2406-4719-A716-9FDEB8B216A4}">
      <dgm:prSet/>
      <dgm:spPr/>
      <dgm:t>
        <a:bodyPr/>
        <a:lstStyle/>
        <a:p>
          <a:endParaRPr lang="en-US"/>
        </a:p>
      </dgm:t>
    </dgm:pt>
    <dgm:pt modelId="{12954AB4-1F80-4EE8-A8A9-0D7C96E80457}" type="sibTrans" cxnId="{26010984-2406-4719-A716-9FDEB8B216A4}">
      <dgm:prSet/>
      <dgm:spPr/>
      <dgm:t>
        <a:bodyPr/>
        <a:lstStyle/>
        <a:p>
          <a:endParaRPr lang="en-US"/>
        </a:p>
      </dgm:t>
    </dgm:pt>
    <dgm:pt modelId="{0EC7B893-EB8F-46B3-AC97-F5A6E78A9194}">
      <dgm:prSet/>
      <dgm:spPr/>
      <dgm:t>
        <a:bodyPr/>
        <a:lstStyle/>
        <a:p>
          <a:r>
            <a:rPr lang="cs-CZ"/>
            <a:t>DOPLŇ INFORMACE DO PYRAMIDY </a:t>
          </a:r>
          <a:endParaRPr lang="en-US"/>
        </a:p>
      </dgm:t>
    </dgm:pt>
    <dgm:pt modelId="{9CDAE7E2-CECD-4007-A2FC-558DA2C073FB}" type="parTrans" cxnId="{6D8DCBCF-08A2-48C1-96CC-3D2F54510573}">
      <dgm:prSet/>
      <dgm:spPr/>
      <dgm:t>
        <a:bodyPr/>
        <a:lstStyle/>
        <a:p>
          <a:endParaRPr lang="en-US"/>
        </a:p>
      </dgm:t>
    </dgm:pt>
    <dgm:pt modelId="{CEC599D6-36A6-4827-B4B7-744CEF5B7FC4}" type="sibTrans" cxnId="{6D8DCBCF-08A2-48C1-96CC-3D2F54510573}">
      <dgm:prSet/>
      <dgm:spPr/>
      <dgm:t>
        <a:bodyPr/>
        <a:lstStyle/>
        <a:p>
          <a:endParaRPr lang="en-US"/>
        </a:p>
      </dgm:t>
    </dgm:pt>
    <dgm:pt modelId="{6144C889-08F7-4133-A528-A905B1035705}">
      <dgm:prSet/>
      <dgm:spPr/>
      <dgm:t>
        <a:bodyPr/>
        <a:lstStyle/>
        <a:p>
          <a:r>
            <a:rPr lang="cs-CZ" dirty="0"/>
            <a:t>POTÉ PRODISKUTUJ SVÉ ZÁPISKY SE SOUSEDEM </a:t>
          </a:r>
          <a:endParaRPr lang="en-US" dirty="0"/>
        </a:p>
      </dgm:t>
    </dgm:pt>
    <dgm:pt modelId="{2A03B373-9062-4324-946A-5CC2DF3C2DD0}" type="parTrans" cxnId="{A961487D-CA03-448B-A8C1-7D7AA71EB05F}">
      <dgm:prSet/>
      <dgm:spPr/>
      <dgm:t>
        <a:bodyPr/>
        <a:lstStyle/>
        <a:p>
          <a:endParaRPr lang="en-US"/>
        </a:p>
      </dgm:t>
    </dgm:pt>
    <dgm:pt modelId="{48125A72-CA52-4904-85CE-077FAA1D2860}" type="sibTrans" cxnId="{A961487D-CA03-448B-A8C1-7D7AA71EB05F}">
      <dgm:prSet/>
      <dgm:spPr/>
      <dgm:t>
        <a:bodyPr/>
        <a:lstStyle/>
        <a:p>
          <a:endParaRPr lang="en-US"/>
        </a:p>
      </dgm:t>
    </dgm:pt>
    <dgm:pt modelId="{1299C4DD-E90E-46F5-A7E7-1DB5EF5A8A90}">
      <dgm:prSet/>
      <dgm:spPr/>
      <dgm:t>
        <a:bodyPr/>
        <a:lstStyle/>
        <a:p>
          <a:r>
            <a:rPr lang="cs-CZ"/>
            <a:t>SPOLEČNÁ KONTROLA </a:t>
          </a:r>
          <a:endParaRPr lang="en-US"/>
        </a:p>
      </dgm:t>
    </dgm:pt>
    <dgm:pt modelId="{3C4DCBF0-963D-4898-8D4B-777E6299DE50}" type="parTrans" cxnId="{9D9548FE-5E1F-48A9-B0DD-9D73E88ACA19}">
      <dgm:prSet/>
      <dgm:spPr/>
      <dgm:t>
        <a:bodyPr/>
        <a:lstStyle/>
        <a:p>
          <a:endParaRPr lang="en-US"/>
        </a:p>
      </dgm:t>
    </dgm:pt>
    <dgm:pt modelId="{0BDB9DDE-82A3-4C6A-8E03-525A33D1935F}" type="sibTrans" cxnId="{9D9548FE-5E1F-48A9-B0DD-9D73E88ACA19}">
      <dgm:prSet/>
      <dgm:spPr/>
      <dgm:t>
        <a:bodyPr/>
        <a:lstStyle/>
        <a:p>
          <a:endParaRPr lang="en-US"/>
        </a:p>
      </dgm:t>
    </dgm:pt>
    <dgm:pt modelId="{9FF050A9-587C-4804-9B71-41F7832B036B}" type="pres">
      <dgm:prSet presAssocID="{FA16C9CA-979F-40BB-8F75-AF7770DB586D}" presName="matrix" presStyleCnt="0">
        <dgm:presLayoutVars>
          <dgm:chMax val="1"/>
          <dgm:dir/>
          <dgm:resizeHandles val="exact"/>
        </dgm:presLayoutVars>
      </dgm:prSet>
      <dgm:spPr/>
    </dgm:pt>
    <dgm:pt modelId="{1088D705-4B4A-439D-8D27-F589B8CBDF2F}" type="pres">
      <dgm:prSet presAssocID="{FA16C9CA-979F-40BB-8F75-AF7770DB586D}" presName="diamond" presStyleLbl="bgShp" presStyleIdx="0" presStyleCnt="1"/>
      <dgm:spPr/>
    </dgm:pt>
    <dgm:pt modelId="{89BA14C2-5F58-44AB-BEB4-C992387C5C70}" type="pres">
      <dgm:prSet presAssocID="{FA16C9CA-979F-40BB-8F75-AF7770DB586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B86CB71-6911-4D8C-8AFF-0171F3DFA85A}" type="pres">
      <dgm:prSet presAssocID="{FA16C9CA-979F-40BB-8F75-AF7770DB586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404B1C5-FBFC-4932-A917-961D532BEA73}" type="pres">
      <dgm:prSet presAssocID="{FA16C9CA-979F-40BB-8F75-AF7770DB586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6E036BF-6E4B-4E85-B792-F6149EC3086B}" type="pres">
      <dgm:prSet presAssocID="{FA16C9CA-979F-40BB-8F75-AF7770DB586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49F6E09-AB1A-41B7-82D7-956EB9D35361}" type="presOf" srcId="{1299C4DD-E90E-46F5-A7E7-1DB5EF5A8A90}" destId="{76E036BF-6E4B-4E85-B792-F6149EC3086B}" srcOrd="0" destOrd="0" presId="urn:microsoft.com/office/officeart/2005/8/layout/matrix3"/>
    <dgm:cxn modelId="{918FAC3B-CA40-4514-9699-73A383FEFEB3}" type="presOf" srcId="{FA16C9CA-979F-40BB-8F75-AF7770DB586D}" destId="{9FF050A9-587C-4804-9B71-41F7832B036B}" srcOrd="0" destOrd="0" presId="urn:microsoft.com/office/officeart/2005/8/layout/matrix3"/>
    <dgm:cxn modelId="{F6DE4C6A-69A5-4A7C-92C8-EBF827CB0AF7}" type="presOf" srcId="{6144C889-08F7-4133-A528-A905B1035705}" destId="{3404B1C5-FBFC-4932-A917-961D532BEA73}" srcOrd="0" destOrd="0" presId="urn:microsoft.com/office/officeart/2005/8/layout/matrix3"/>
    <dgm:cxn modelId="{A961487D-CA03-448B-A8C1-7D7AA71EB05F}" srcId="{FA16C9CA-979F-40BB-8F75-AF7770DB586D}" destId="{6144C889-08F7-4133-A528-A905B1035705}" srcOrd="2" destOrd="0" parTransId="{2A03B373-9062-4324-946A-5CC2DF3C2DD0}" sibTransId="{48125A72-CA52-4904-85CE-077FAA1D2860}"/>
    <dgm:cxn modelId="{26010984-2406-4719-A716-9FDEB8B216A4}" srcId="{FA16C9CA-979F-40BB-8F75-AF7770DB586D}" destId="{133B74AA-C4B2-4DB0-898B-CF4445A8D040}" srcOrd="0" destOrd="0" parTransId="{720C26DA-0A88-42C4-88BD-25FF683917F8}" sibTransId="{12954AB4-1F80-4EE8-A8A9-0D7C96E80457}"/>
    <dgm:cxn modelId="{9B84F68E-D2D1-4F60-AFC7-296E120E26A3}" type="presOf" srcId="{133B74AA-C4B2-4DB0-898B-CF4445A8D040}" destId="{89BA14C2-5F58-44AB-BEB4-C992387C5C70}" srcOrd="0" destOrd="0" presId="urn:microsoft.com/office/officeart/2005/8/layout/matrix3"/>
    <dgm:cxn modelId="{6D8DCBCF-08A2-48C1-96CC-3D2F54510573}" srcId="{FA16C9CA-979F-40BB-8F75-AF7770DB586D}" destId="{0EC7B893-EB8F-46B3-AC97-F5A6E78A9194}" srcOrd="1" destOrd="0" parTransId="{9CDAE7E2-CECD-4007-A2FC-558DA2C073FB}" sibTransId="{CEC599D6-36A6-4827-B4B7-744CEF5B7FC4}"/>
    <dgm:cxn modelId="{375FD5E6-37BD-4A9F-A1D5-FD1194B03FA8}" type="presOf" srcId="{0EC7B893-EB8F-46B3-AC97-F5A6E78A9194}" destId="{BB86CB71-6911-4D8C-8AFF-0171F3DFA85A}" srcOrd="0" destOrd="0" presId="urn:microsoft.com/office/officeart/2005/8/layout/matrix3"/>
    <dgm:cxn modelId="{9D9548FE-5E1F-48A9-B0DD-9D73E88ACA19}" srcId="{FA16C9CA-979F-40BB-8F75-AF7770DB586D}" destId="{1299C4DD-E90E-46F5-A7E7-1DB5EF5A8A90}" srcOrd="3" destOrd="0" parTransId="{3C4DCBF0-963D-4898-8D4B-777E6299DE50}" sibTransId="{0BDB9DDE-82A3-4C6A-8E03-525A33D1935F}"/>
    <dgm:cxn modelId="{9D4535EC-C45F-4F95-9496-3FFB0D0A1277}" type="presParOf" srcId="{9FF050A9-587C-4804-9B71-41F7832B036B}" destId="{1088D705-4B4A-439D-8D27-F589B8CBDF2F}" srcOrd="0" destOrd="0" presId="urn:microsoft.com/office/officeart/2005/8/layout/matrix3"/>
    <dgm:cxn modelId="{44CF401F-38D5-446E-B566-49C290A84845}" type="presParOf" srcId="{9FF050A9-587C-4804-9B71-41F7832B036B}" destId="{89BA14C2-5F58-44AB-BEB4-C992387C5C70}" srcOrd="1" destOrd="0" presId="urn:microsoft.com/office/officeart/2005/8/layout/matrix3"/>
    <dgm:cxn modelId="{9F8C4C29-CF98-4598-9B4D-B15804CB1623}" type="presParOf" srcId="{9FF050A9-587C-4804-9B71-41F7832B036B}" destId="{BB86CB71-6911-4D8C-8AFF-0171F3DFA85A}" srcOrd="2" destOrd="0" presId="urn:microsoft.com/office/officeart/2005/8/layout/matrix3"/>
    <dgm:cxn modelId="{5DD64519-4C82-4DCF-9BE9-1564ABE077BD}" type="presParOf" srcId="{9FF050A9-587C-4804-9B71-41F7832B036B}" destId="{3404B1C5-FBFC-4932-A917-961D532BEA73}" srcOrd="3" destOrd="0" presId="urn:microsoft.com/office/officeart/2005/8/layout/matrix3"/>
    <dgm:cxn modelId="{887B2CE2-43B0-4348-AD02-0E2B5BA57901}" type="presParOf" srcId="{9FF050A9-587C-4804-9B71-41F7832B036B}" destId="{76E036BF-6E4B-4E85-B792-F6149EC3086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8D705-4B4A-439D-8D27-F589B8CBDF2F}">
      <dsp:nvSpPr>
        <dsp:cNvPr id="0" name=""/>
        <dsp:cNvSpPr/>
      </dsp:nvSpPr>
      <dsp:spPr>
        <a:xfrm>
          <a:off x="1027470" y="0"/>
          <a:ext cx="5073446" cy="507344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A14C2-5F58-44AB-BEB4-C992387C5C70}">
      <dsp:nvSpPr>
        <dsp:cNvPr id="0" name=""/>
        <dsp:cNvSpPr/>
      </dsp:nvSpPr>
      <dsp:spPr>
        <a:xfrm>
          <a:off x="1509447" y="481977"/>
          <a:ext cx="1978643" cy="1978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PŘEČTI SI INFORMACE ZE SPISAGRAMU E. BASSE</a:t>
          </a:r>
          <a:endParaRPr lang="en-US" sz="1800" kern="1200"/>
        </a:p>
      </dsp:txBody>
      <dsp:txXfrm>
        <a:off x="1606036" y="578566"/>
        <a:ext cx="1785465" cy="1785465"/>
      </dsp:txXfrm>
    </dsp:sp>
    <dsp:sp modelId="{BB86CB71-6911-4D8C-8AFF-0171F3DFA85A}">
      <dsp:nvSpPr>
        <dsp:cNvPr id="0" name=""/>
        <dsp:cNvSpPr/>
      </dsp:nvSpPr>
      <dsp:spPr>
        <a:xfrm>
          <a:off x="3640295" y="481977"/>
          <a:ext cx="1978643" cy="1978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DOPLŇ INFORMACE DO PYRAMIDY </a:t>
          </a:r>
          <a:endParaRPr lang="en-US" sz="1800" kern="1200"/>
        </a:p>
      </dsp:txBody>
      <dsp:txXfrm>
        <a:off x="3736884" y="578566"/>
        <a:ext cx="1785465" cy="1785465"/>
      </dsp:txXfrm>
    </dsp:sp>
    <dsp:sp modelId="{3404B1C5-FBFC-4932-A917-961D532BEA73}">
      <dsp:nvSpPr>
        <dsp:cNvPr id="0" name=""/>
        <dsp:cNvSpPr/>
      </dsp:nvSpPr>
      <dsp:spPr>
        <a:xfrm>
          <a:off x="1509447" y="2612824"/>
          <a:ext cx="1978643" cy="19786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POTÉ PRODISKUTUJ SVÉ ZÁPISKY SE SOUSEDEM </a:t>
          </a:r>
          <a:endParaRPr lang="en-US" sz="1800" kern="1200" dirty="0"/>
        </a:p>
      </dsp:txBody>
      <dsp:txXfrm>
        <a:off x="1606036" y="2709413"/>
        <a:ext cx="1785465" cy="1785465"/>
      </dsp:txXfrm>
    </dsp:sp>
    <dsp:sp modelId="{76E036BF-6E4B-4E85-B792-F6149EC3086B}">
      <dsp:nvSpPr>
        <dsp:cNvPr id="0" name=""/>
        <dsp:cNvSpPr/>
      </dsp:nvSpPr>
      <dsp:spPr>
        <a:xfrm>
          <a:off x="3640295" y="2612824"/>
          <a:ext cx="1978643" cy="19786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SPOLEČNÁ KONTROLA </a:t>
          </a:r>
          <a:endParaRPr lang="en-US" sz="1800" kern="1200"/>
        </a:p>
      </dsp:txBody>
      <dsp:txXfrm>
        <a:off x="3736884" y="2709413"/>
        <a:ext cx="1785465" cy="1785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6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2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9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9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6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1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0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2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C4F049F8-87E1-403E-2A50-2F4544BF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A89FE671-8334-7CC5-77F9-81106FA98C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500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DD29B6E1-6E86-A1A0-2491-E5B84B3AA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1035555" y="1445436"/>
            <a:ext cx="11191887" cy="5509960"/>
          </a:xfrm>
          <a:custGeom>
            <a:avLst/>
            <a:gdLst>
              <a:gd name="connsiteX0" fmla="*/ 75794 w 11191887"/>
              <a:gd name="connsiteY0" fmla="*/ 5509960 h 5509960"/>
              <a:gd name="connsiteX1" fmla="*/ 11191887 w 11191887"/>
              <a:gd name="connsiteY1" fmla="*/ 5315928 h 5509960"/>
              <a:gd name="connsiteX2" fmla="*/ 5163097 w 11191887"/>
              <a:gd name="connsiteY2" fmla="*/ 753031 h 5509960"/>
              <a:gd name="connsiteX3" fmla="*/ 5078820 w 11191887"/>
              <a:gd name="connsiteY3" fmla="*/ 692507 h 5509960"/>
              <a:gd name="connsiteX4" fmla="*/ 2926071 w 11191887"/>
              <a:gd name="connsiteY4" fmla="*/ 1150 h 5509960"/>
              <a:gd name="connsiteX5" fmla="*/ 2692814 w 11191887"/>
              <a:gd name="connsiteY5" fmla="*/ 2336 h 5509960"/>
              <a:gd name="connsiteX6" fmla="*/ 95718 w 11191887"/>
              <a:gd name="connsiteY6" fmla="*/ 1073885 h 5509960"/>
              <a:gd name="connsiteX7" fmla="*/ 0 w 11191887"/>
              <a:gd name="connsiteY7" fmla="*/ 1167726 h 550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1887" h="5509960">
                <a:moveTo>
                  <a:pt x="75794" y="5509960"/>
                </a:moveTo>
                <a:lnTo>
                  <a:pt x="11191887" y="5315928"/>
                </a:lnTo>
                <a:lnTo>
                  <a:pt x="5163097" y="753031"/>
                </a:lnTo>
                <a:lnTo>
                  <a:pt x="5078820" y="692507"/>
                </a:lnTo>
                <a:cubicBezTo>
                  <a:pt x="4421358" y="245206"/>
                  <a:pt x="3672983" y="19009"/>
                  <a:pt x="2926071" y="1150"/>
                </a:cubicBezTo>
                <a:cubicBezTo>
                  <a:pt x="2848268" y="-711"/>
                  <a:pt x="2770480" y="-310"/>
                  <a:pt x="2692814" y="2336"/>
                </a:cubicBezTo>
                <a:cubicBezTo>
                  <a:pt x="1746244" y="34591"/>
                  <a:pt x="817542" y="400481"/>
                  <a:pt x="95718" y="1073885"/>
                </a:cubicBezTo>
                <a:lnTo>
                  <a:pt x="0" y="1167726"/>
                </a:lnTo>
                <a:close/>
              </a:path>
            </a:pathLst>
          </a:custGeom>
          <a:gradFill>
            <a:gsLst>
              <a:gs pos="23000">
                <a:schemeClr val="bg2">
                  <a:alpha val="68000"/>
                </a:schemeClr>
              </a:gs>
              <a:gs pos="100000">
                <a:schemeClr val="accent1">
                  <a:lumMod val="60000"/>
                  <a:lumOff val="40000"/>
                  <a:alpha val="78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878839-25F7-1DE0-F1B4-236EBB7D4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2446" y="3092651"/>
            <a:ext cx="5429290" cy="214255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800" dirty="0"/>
              <a:t>ČESKÁ LITERATURA V DOBĚ OKUPACE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3F0986-A769-F583-3BA0-0F6662D8B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817" y="5409639"/>
            <a:ext cx="5481920" cy="908807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EDUARD BASS</a:t>
            </a:r>
          </a:p>
        </p:txBody>
      </p:sp>
    </p:spTree>
    <p:extLst>
      <p:ext uri="{BB962C8B-B14F-4D97-AF65-F5344CB8AC3E}">
        <p14:creationId xmlns:p14="http://schemas.microsoft.com/office/powerpoint/2010/main" val="167609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FB32F-B59D-1EFC-0DAF-5B145786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334652"/>
            <a:ext cx="8886884" cy="953669"/>
          </a:xfrm>
        </p:spPr>
        <p:txBody>
          <a:bodyPr/>
          <a:lstStyle/>
          <a:p>
            <a:r>
              <a:rPr lang="cs-CZ" dirty="0"/>
              <a:t>OPAKUJEME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1EEB0-77E0-F3DF-834F-F1EF09852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357460"/>
            <a:ext cx="10270597" cy="5165888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VÝCHOZÍ TEXT K ÚLOZE 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(1)</a:t>
            </a:r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Vůz plný uhlí se v koleji zvrátil. 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Pod vozem zhasla </a:t>
            </a:r>
            <a:r>
              <a:rPr lang="cs-CZ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Magdonova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vdova.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 Starých Hamrech pět vzlykalo sirot, nejstarší Maryčka </a:t>
            </a:r>
            <a:r>
              <a:rPr lang="cs-CZ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Magdonova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(2)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Kdo se jich ujme a kdo jim dá chleba? Budeš jim otcem a budeš jim matkou? Myslíš, kdo doly má, má srdce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taky tak jak ty, Maryčko </a:t>
            </a:r>
            <a:r>
              <a:rPr lang="cs-CZ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Magdonova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</a:p>
          <a:p>
            <a:pPr marL="0" indent="0">
              <a:buNone/>
            </a:pPr>
            <a:endParaRPr lang="cs-CZ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Rozhodni, zda jsou uvedená tvrzení o výchozím textu pravdivá (ANO), či nikoli (NE). 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 první sloce má každý verš stejný počet slabik.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 výchozím textu se nenachází oslovení.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Každý verš v první sloce začíná jednoslabičným slovem. 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Autor v druhé sloce přímo oslovuje čtenáře.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249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F2925-FAC6-CF5C-C106-BAD5558D1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555254"/>
          </a:xfrm>
        </p:spPr>
        <p:txBody>
          <a:bodyPr/>
          <a:lstStyle/>
          <a:p>
            <a:r>
              <a:rPr lang="cs-CZ" dirty="0"/>
              <a:t>OPAKUJEME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26315-42CC-555E-B34A-132B02E1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14400"/>
            <a:ext cx="699516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Rozhodni, které z tvrzení není pravdivé. 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Výchozí text je ukázkou publicistického textu. 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Výchozí text má povahu novinové či televizní zprávy. 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Výchozí text řadíme do populárně naučné literatury. </a:t>
            </a:r>
          </a:p>
          <a:p>
            <a:pPr marL="342900" indent="-342900">
              <a:buAutoNum type="alphaLcParenR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Výchozí text je psán formou prózy. </a:t>
            </a:r>
          </a:p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Zakroužkuj zvýrazněný termín tak, aby bylo dané tvrzení pravdivé.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Výchozí text je ukázkou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UMĚLECKÉHO - NEUMĚLECKÉHO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textu.</a:t>
            </a:r>
          </a:p>
          <a:p>
            <a:pPr marL="0" indent="0">
              <a:buNone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_______________________________________________</a:t>
            </a:r>
          </a:p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 místo **** vyber vhodná slova tak, aby bylo tvrzení pravdivé. </a:t>
            </a:r>
            <a:r>
              <a:rPr lang="cs-CZ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**** má na rozdíl od **** pravdivé jádro, i když obě řadíme do ****. </a:t>
            </a:r>
          </a:p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pohádka - pověsti - poezie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c)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pověst - pohádky - poezie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pohádka - pověsti - prózy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d)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pověst - pohádky - prózy </a:t>
            </a:r>
            <a:endParaRPr lang="cs-CZ" sz="4000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3423C916-860B-716C-538A-CA4DBF57C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0040" y="1524000"/>
            <a:ext cx="4663440" cy="4563374"/>
          </a:xfrm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 noci z 31. října na 1. listopadu došlo v centru Brna k požáru. Několik minut po půlnoci zde začalo hořet v jednom z pivovarů. Situace byla o to vážnější, že v sousedství pivovaru se nachází sklad s vysoce hořlavým materiálem. Díky včasnému zásahu hasičů bylo zabráněno kontaktu ohně s hořlavinami. I přesto sahá škoda až ke stu tisíc korun.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9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89F641D-4404-C8AD-9118-71A5E1447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531" y="298"/>
            <a:ext cx="6606650" cy="685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6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0">
            <a:extLst>
              <a:ext uri="{FF2B5EF4-FFF2-40B4-BE49-F238E27FC236}">
                <a16:creationId xmlns:a16="http://schemas.microsoft.com/office/drawing/2014/main" id="{8C4086F5-5AAC-F692-73E3-87A47A65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564043-D1C2-A7FE-ABE4-482C7DC7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48691"/>
            <a:ext cx="5029200" cy="1962150"/>
          </a:xfrm>
        </p:spPr>
        <p:txBody>
          <a:bodyPr anchor="ctr">
            <a:normAutofit/>
          </a:bodyPr>
          <a:lstStyle/>
          <a:p>
            <a:r>
              <a:rPr lang="cs-CZ" sz="4800"/>
              <a:t>EDUARD BASS</a:t>
            </a:r>
          </a:p>
        </p:txBody>
      </p:sp>
      <p:pic>
        <p:nvPicPr>
          <p:cNvPr id="1026" name="Picture 2" descr="Veršující šéfredaktor Eduard Bass proslul ostrou satirou ...">
            <a:extLst>
              <a:ext uri="{FF2B5EF4-FFF2-40B4-BE49-F238E27FC236}">
                <a16:creationId xmlns:a16="http://schemas.microsoft.com/office/drawing/2014/main" id="{906B212E-3F68-8BF4-AB47-98569DC2B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3275"/>
          <a:stretch/>
        </p:blipFill>
        <p:spPr bwMode="auto">
          <a:xfrm>
            <a:off x="-2380" y="-17766"/>
            <a:ext cx="6394567" cy="3479045"/>
          </a:xfrm>
          <a:custGeom>
            <a:avLst/>
            <a:gdLst/>
            <a:ahLst/>
            <a:cxnLst/>
            <a:rect l="l" t="t" r="r" b="b"/>
            <a:pathLst>
              <a:path w="6394567" h="3479045">
                <a:moveTo>
                  <a:pt x="0" y="0"/>
                </a:moveTo>
                <a:lnTo>
                  <a:pt x="6394567" y="0"/>
                </a:lnTo>
                <a:lnTo>
                  <a:pt x="2477593" y="3073542"/>
                </a:lnTo>
                <a:lnTo>
                  <a:pt x="2435111" y="3105189"/>
                </a:lnTo>
                <a:cubicBezTo>
                  <a:pt x="2103481" y="3339382"/>
                  <a:pt x="1723470" y="3461518"/>
                  <a:pt x="1342352" y="3477290"/>
                </a:cubicBezTo>
                <a:cubicBezTo>
                  <a:pt x="1302651" y="3478932"/>
                  <a:pt x="1262940" y="3479421"/>
                  <a:pt x="1223270" y="3478762"/>
                </a:cubicBezTo>
                <a:cubicBezTo>
                  <a:pt x="786893" y="3471515"/>
                  <a:pt x="355525" y="3325396"/>
                  <a:pt x="277" y="3048974"/>
                </a:cubicBezTo>
                <a:lnTo>
                  <a:pt x="0" y="30487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981729-F7A8-6A1E-9717-35DE3B248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1143000"/>
            <a:ext cx="3924300" cy="4572000"/>
          </a:xfrm>
        </p:spPr>
        <p:txBody>
          <a:bodyPr>
            <a:normAutofit/>
          </a:bodyPr>
          <a:lstStyle/>
          <a:p>
            <a:r>
              <a:rPr lang="cs-CZ" dirty="0"/>
              <a:t>1888 – 1946</a:t>
            </a:r>
          </a:p>
          <a:p>
            <a:r>
              <a:rPr lang="cs-CZ" dirty="0"/>
              <a:t>vlastním jménem Eduard Schmidt</a:t>
            </a:r>
          </a:p>
          <a:p>
            <a:r>
              <a:rPr lang="cs-CZ" dirty="0"/>
              <a:t>český spisovatel a novinář</a:t>
            </a:r>
          </a:p>
          <a:p>
            <a:r>
              <a:rPr lang="cs-CZ" dirty="0"/>
              <a:t>v mládí putoval s kočovným divadlem, vystupoval v kabaretech </a:t>
            </a:r>
          </a:p>
          <a:p>
            <a:r>
              <a:rPr lang="cs-CZ" dirty="0"/>
              <a:t>hluboký hlas = BASS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73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CD3AC-1CEE-766C-6FB5-151D5190F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EDUARD BASS - SPISAGRAM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4D4304-657C-E61F-BAC6-BB4854BAE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ZAKRESLETE SI DO SEŠITU PYRAMIDU INFORMACÍ: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Rovnoramenný trojúhelník 5">
            <a:extLst>
              <a:ext uri="{FF2B5EF4-FFF2-40B4-BE49-F238E27FC236}">
                <a16:creationId xmlns:a16="http://schemas.microsoft.com/office/drawing/2014/main" id="{AB783DE7-27C6-0B72-05FA-A317E483DB78}"/>
              </a:ext>
            </a:extLst>
          </p:cNvPr>
          <p:cNvSpPr/>
          <p:nvPr/>
        </p:nvSpPr>
        <p:spPr>
          <a:xfrm>
            <a:off x="2238316" y="2896462"/>
            <a:ext cx="5431664" cy="3796569"/>
          </a:xfrm>
          <a:prstGeom prst="triangle">
            <a:avLst>
              <a:gd name="adj" fmla="val 4774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5C67BE1-D93E-5C49-441D-E457B9567A1B}"/>
              </a:ext>
            </a:extLst>
          </p:cNvPr>
          <p:cNvCxnSpPr/>
          <p:nvPr/>
        </p:nvCxnSpPr>
        <p:spPr>
          <a:xfrm>
            <a:off x="3968685" y="4128940"/>
            <a:ext cx="172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BF933D4-DA1B-92AA-70B6-004F130944AC}"/>
              </a:ext>
            </a:extLst>
          </p:cNvPr>
          <p:cNvCxnSpPr>
            <a:cxnSpLocks/>
          </p:cNvCxnSpPr>
          <p:nvPr/>
        </p:nvCxnSpPr>
        <p:spPr>
          <a:xfrm>
            <a:off x="3770722" y="4577931"/>
            <a:ext cx="232527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42E71AC-68FA-4EF3-6F92-201D4612AF64}"/>
              </a:ext>
            </a:extLst>
          </p:cNvPr>
          <p:cNvCxnSpPr>
            <a:cxnSpLocks/>
          </p:cNvCxnSpPr>
          <p:nvPr/>
        </p:nvCxnSpPr>
        <p:spPr>
          <a:xfrm flipH="1">
            <a:off x="2884602" y="5817379"/>
            <a:ext cx="4176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3E062DF-66E1-74B9-9A31-83BD0E639C14}"/>
              </a:ext>
            </a:extLst>
          </p:cNvPr>
          <p:cNvSpPr txBox="1"/>
          <p:nvPr/>
        </p:nvSpPr>
        <p:spPr>
          <a:xfrm>
            <a:off x="6174557" y="3591612"/>
            <a:ext cx="325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nejdůležitější informace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2A552B8-F553-9941-7FE1-CEE3C37FFFA9}"/>
              </a:ext>
            </a:extLst>
          </p:cNvPr>
          <p:cNvSpPr txBox="1"/>
          <p:nvPr/>
        </p:nvSpPr>
        <p:spPr>
          <a:xfrm>
            <a:off x="6928257" y="4794746"/>
            <a:ext cx="325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méně důležité informace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FD2B780A-06DC-A776-5D25-F2017688D178}"/>
              </a:ext>
            </a:extLst>
          </p:cNvPr>
          <p:cNvSpPr txBox="1"/>
          <p:nvPr/>
        </p:nvSpPr>
        <p:spPr>
          <a:xfrm>
            <a:off x="7669980" y="6066565"/>
            <a:ext cx="325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nejméně důležité informace </a:t>
            </a:r>
          </a:p>
        </p:txBody>
      </p:sp>
    </p:spTree>
    <p:extLst>
      <p:ext uri="{BB962C8B-B14F-4D97-AF65-F5344CB8AC3E}">
        <p14:creationId xmlns:p14="http://schemas.microsoft.com/office/powerpoint/2010/main" val="36399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300B1B-B85E-D514-C6B4-30126EBBC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C248155-68EB-D74C-5577-DA97D48E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V="1">
            <a:off x="-58916" y="-105868"/>
            <a:ext cx="12309832" cy="7069736"/>
          </a:xfrm>
          <a:custGeom>
            <a:avLst/>
            <a:gdLst>
              <a:gd name="connsiteX0" fmla="*/ 119689 w 12309832"/>
              <a:gd name="connsiteY0" fmla="*/ 7069736 h 7069736"/>
              <a:gd name="connsiteX1" fmla="*/ 12309832 w 12309832"/>
              <a:gd name="connsiteY1" fmla="*/ 6856956 h 7069736"/>
              <a:gd name="connsiteX2" fmla="*/ 12190143 w 12309832"/>
              <a:gd name="connsiteY2" fmla="*/ 0 h 7069736"/>
              <a:gd name="connsiteX3" fmla="*/ 0 w 12309832"/>
              <a:gd name="connsiteY3" fmla="*/ 212780 h 706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9832" h="7069736">
                <a:moveTo>
                  <a:pt x="119689" y="7069736"/>
                </a:moveTo>
                <a:lnTo>
                  <a:pt x="12309832" y="6856956"/>
                </a:lnTo>
                <a:lnTo>
                  <a:pt x="12190143" y="0"/>
                </a:lnTo>
                <a:lnTo>
                  <a:pt x="0" y="212780"/>
                </a:lnTo>
                <a:close/>
              </a:path>
            </a:pathLst>
          </a:custGeom>
          <a:gradFill>
            <a:gsLst>
              <a:gs pos="32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30E628A-07F0-331A-DE0B-CCD7FB90A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571" y="734156"/>
            <a:ext cx="10617872" cy="53816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800B01-4E3E-0293-2EF0-47D9A092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918" y="2061769"/>
            <a:ext cx="3019575" cy="2737375"/>
          </a:xfrm>
        </p:spPr>
        <p:txBody>
          <a:bodyPr anchor="ctr">
            <a:normAutofit/>
          </a:bodyPr>
          <a:lstStyle/>
          <a:p>
            <a:r>
              <a:rPr lang="cs-CZ" sz="2800"/>
              <a:t>SPISAGRAM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8FFB52C-EE51-96B1-1930-33AB00681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562220"/>
              </p:ext>
            </p:extLst>
          </p:nvPr>
        </p:nvGraphicFramePr>
        <p:xfrm>
          <a:off x="4100052" y="894735"/>
          <a:ext cx="7128387" cy="507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93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6401" y="3378954"/>
            <a:ext cx="6394567" cy="3479046"/>
          </a:xfrm>
          <a:custGeom>
            <a:avLst/>
            <a:gdLst/>
            <a:ahLst/>
            <a:cxnLst/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0A7E8C1-C94C-2023-9143-01B16A21D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10327C-811E-58A9-2CAE-7F2B7D65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1291771"/>
            <a:ext cx="3836592" cy="24841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/>
              <a:t>CIRKUS HUMBERTO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D612B-0CB8-3207-14B4-1DAB82BB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839030"/>
            <a:ext cx="3836593" cy="141877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PRACOVNÍ LIST  + KONTROLA </a:t>
            </a:r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5BCA50D3-F15B-5D2B-4503-AB2754976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66727" y="1144965"/>
            <a:ext cx="4558471" cy="455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83135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6E8E2"/>
      </a:lt2>
      <a:accent1>
        <a:srgbClr val="9E75E7"/>
      </a:accent1>
      <a:accent2>
        <a:srgbClr val="565FE2"/>
      </a:accent2>
      <a:accent3>
        <a:srgbClr val="6EA8E6"/>
      </a:accent3>
      <a:accent4>
        <a:srgbClr val="40B3C0"/>
      </a:accent4>
      <a:accent5>
        <a:srgbClr val="47B593"/>
      </a:accent5>
      <a:accent6>
        <a:srgbClr val="42B862"/>
      </a:accent6>
      <a:hlink>
        <a:srgbClr val="768A53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387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Neue Haas Grotesk Text Pro</vt:lpstr>
      <vt:lpstr>SwellVTI</vt:lpstr>
      <vt:lpstr>ČESKÁ LITERATURA V DOBĚ OKUPACE </vt:lpstr>
      <vt:lpstr>OPAKUJEME</vt:lpstr>
      <vt:lpstr>OPAKUJEME</vt:lpstr>
      <vt:lpstr>Prezentace aplikace PowerPoint</vt:lpstr>
      <vt:lpstr>EDUARD BASS</vt:lpstr>
      <vt:lpstr>EDUARD BASS - SPISAGRAM</vt:lpstr>
      <vt:lpstr>SPISAGRAM</vt:lpstr>
      <vt:lpstr>CIRKUS HUMBERTO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2</cp:revision>
  <dcterms:created xsi:type="dcterms:W3CDTF">2024-12-17T11:34:30Z</dcterms:created>
  <dcterms:modified xsi:type="dcterms:W3CDTF">2025-01-07T09:34:43Z</dcterms:modified>
</cp:coreProperties>
</file>