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1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692696"/>
            <a:ext cx="8999984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Proud, který prochází v obvodu stále stejným směrem, je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stejnosměrný proud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Proud, jehož směr se v obvodu opakovaně mění, je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střídavý proud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Střídavý proud vzniká na principu elektromagnetické indukce rovnoměrným otáčením magnetu v blízkosti cívky nebo otáčením cívky mezi póly magnetu. 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cívce se pak indukuje střídavý proud. Jeho časový průběh má tvar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sinusoidy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Vznik střídavého proudu</a:t>
            </a:r>
          </a:p>
        </p:txBody>
      </p:sp>
      <p:pic>
        <p:nvPicPr>
          <p:cNvPr id="1026" name="Picture 2" descr="Graf časového průběhu střídavého proudu: sinusoida (stejně tak i střídavé napětí)">
            <a:extLst>
              <a:ext uri="{FF2B5EF4-FFF2-40B4-BE49-F238E27FC236}">
                <a16:creationId xmlns:a16="http://schemas.microsoft.com/office/drawing/2014/main" id="{07C9E629-112F-41C7-85D3-8A8585DD2D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" t="17686" r="3558" b="15992"/>
          <a:stretch/>
        </p:blipFill>
        <p:spPr bwMode="auto">
          <a:xfrm>
            <a:off x="3549604" y="3904834"/>
            <a:ext cx="5558900" cy="295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3159A3-34E6-4CEB-AAA8-1DDE8FB147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7504" y="332656"/>
                <a:ext cx="8928992" cy="64087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800" b="1" dirty="0">
                    <a:solidFill>
                      <a:srgbClr val="FF0000"/>
                    </a:solidFill>
                  </a:rPr>
                  <a:t>PERIODA</a:t>
                </a:r>
                <a:r>
                  <a:rPr lang="cs-CZ" sz="2800" dirty="0"/>
                  <a:t> – doba, za kterou se průběh střídavého proudu </a:t>
                </a:r>
                <a:br>
                  <a:rPr lang="cs-CZ" sz="2800" dirty="0"/>
                </a:br>
                <a:r>
                  <a:rPr lang="cs-CZ" sz="2800" dirty="0"/>
                  <a:t>          opakuje (doba, za kterou proběhne jedna sinusoida)</a:t>
                </a:r>
              </a:p>
              <a:p>
                <a:pPr marL="0" indent="0">
                  <a:buNone/>
                </a:pPr>
                <a:r>
                  <a:rPr lang="cs-CZ" sz="2800" dirty="0"/>
                  <a:t>	      – značíme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T</a:t>
                </a:r>
                <a:r>
                  <a:rPr lang="cs-CZ" sz="2800" dirty="0"/>
                  <a:t>, jednotky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sekundy (s)</a:t>
                </a:r>
              </a:p>
              <a:p>
                <a:pPr marL="0" indent="0">
                  <a:buNone/>
                </a:pPr>
                <a:r>
                  <a:rPr lang="cs-CZ" sz="2800" b="1" dirty="0">
                    <a:solidFill>
                      <a:srgbClr val="FF0000"/>
                    </a:solidFill>
                  </a:rPr>
                  <a:t>KMITOČET (FREKVENCE)</a:t>
                </a:r>
                <a:r>
                  <a:rPr lang="cs-CZ" sz="2800" dirty="0"/>
                  <a:t> – počet period za 1 sekundu</a:t>
                </a:r>
                <a:br>
                  <a:rPr lang="cs-CZ" sz="2800" dirty="0"/>
                </a:br>
                <a:r>
                  <a:rPr lang="cs-CZ" sz="2800" dirty="0"/>
                  <a:t>				– značíme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f</a:t>
                </a:r>
                <a:br>
                  <a:rPr lang="cs-CZ" sz="2800" dirty="0"/>
                </a:br>
                <a:r>
                  <a:rPr lang="cs-CZ" sz="2800" dirty="0"/>
                  <a:t>				– jednotky </a:t>
                </a:r>
                <a:r>
                  <a:rPr lang="cs-CZ" sz="2800" b="1" i="1" dirty="0">
                    <a:solidFill>
                      <a:srgbClr val="FF0000"/>
                    </a:solidFill>
                  </a:rPr>
                  <a:t>hertz (Hz)</a:t>
                </a:r>
              </a:p>
              <a:p>
                <a:pPr marL="0" indent="0">
                  <a:buNone/>
                </a:pPr>
                <a:br>
                  <a:rPr lang="cs-CZ" sz="2800" dirty="0"/>
                </a:br>
                <a:r>
                  <a:rPr lang="cs-CZ" sz="2800" dirty="0"/>
                  <a:t>Platí:	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r>
                  <a:rPr lang="cs-CZ" sz="2800" b="1" dirty="0">
                    <a:solidFill>
                      <a:srgbClr val="FF0000"/>
                    </a:solidFill>
                  </a:rPr>
                  <a:t>	</a:t>
                </a:r>
                <a:r>
                  <a:rPr lang="cs-CZ" sz="2800" dirty="0"/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cs-C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den>
                    </m:f>
                  </m:oMath>
                </a14:m>
                <a:endParaRPr lang="cs-CZ" sz="2800" b="1" dirty="0"/>
              </a:p>
              <a:p>
                <a:pPr marL="0" indent="0">
                  <a:buNone/>
                </a:pPr>
                <a:endParaRPr lang="cs-CZ" sz="2800" b="1" dirty="0"/>
              </a:p>
              <a:p>
                <a:pPr marL="0" indent="0">
                  <a:buNone/>
                </a:pPr>
                <a:r>
                  <a:rPr lang="cs-CZ" sz="2800" dirty="0"/>
                  <a:t>např: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=0,4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cs-CZ" sz="2800" b="0" dirty="0"/>
              </a:p>
              <a:p>
                <a:pPr marL="0" indent="0">
                  <a:buNone/>
                </a:pPr>
                <a:r>
                  <a:rPr lang="cs-CZ" sz="2800" dirty="0"/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0,4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800" b="1" i="1" smtClean="0">
                        <a:latin typeface="Cambria Math" panose="02040503050406030204" pitchFamily="18" charset="0"/>
                      </a:rPr>
                      <m:t>𝑯𝒛</m:t>
                    </m:r>
                  </m:oMath>
                </a14:m>
                <a:endParaRPr lang="cs-CZ" sz="2800" b="1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3E3159A3-34E6-4CEB-AAA8-1DDE8FB147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332656"/>
                <a:ext cx="8928992" cy="6408712"/>
              </a:xfrm>
              <a:blipFill>
                <a:blip r:embed="rId2"/>
                <a:stretch>
                  <a:fillRect l="-1434" t="-9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>
            <a:extLst>
              <a:ext uri="{FF2B5EF4-FFF2-40B4-BE49-F238E27FC236}">
                <a16:creationId xmlns:a16="http://schemas.microsoft.com/office/drawing/2014/main" id="{15024300-25AA-40DF-B1BC-42D64EAB74E2}"/>
              </a:ext>
            </a:extLst>
          </p:cNvPr>
          <p:cNvSpPr/>
          <p:nvPr/>
        </p:nvSpPr>
        <p:spPr>
          <a:xfrm>
            <a:off x="1115616" y="3429000"/>
            <a:ext cx="122413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3DE10F9-16FF-4853-BEC4-7A5E43E041DA}"/>
              </a:ext>
            </a:extLst>
          </p:cNvPr>
          <p:cNvSpPr/>
          <p:nvPr/>
        </p:nvSpPr>
        <p:spPr>
          <a:xfrm>
            <a:off x="2735796" y="3429000"/>
            <a:ext cx="122413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2574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159</Words>
  <Application>Microsoft Office PowerPoint</Application>
  <PresentationFormat>Předvádění na obrazovce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 Math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11</cp:revision>
  <dcterms:created xsi:type="dcterms:W3CDTF">2014-06-08T20:35:38Z</dcterms:created>
  <dcterms:modified xsi:type="dcterms:W3CDTF">2022-03-08T14:37:18Z</dcterms:modified>
</cp:coreProperties>
</file>