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4417B-AD05-414E-B0D2-7640ACF6A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4"/>
            <a:ext cx="9108504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1)</a:t>
            </a:r>
            <a:r>
              <a:rPr lang="cs-CZ" sz="2800" dirty="0"/>
              <a:t> 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Primární cívka transformátoru má 1 150 závitů. Kolik závitů </a:t>
            </a:r>
            <a:b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by měla mít sekundární cívka, aby transformátor bylo </a:t>
            </a:r>
            <a:b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možné použít pro zapojení žárovky určené na 12 V, když </a:t>
            </a:r>
            <a:b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máme k dispozici síťové napětí 230 V?</a:t>
            </a:r>
          </a:p>
          <a:p>
            <a:pPr marL="0" indent="0">
              <a:buNone/>
            </a:pPr>
            <a:endParaRPr lang="cs-CZ" sz="2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8BC807F-4D42-478F-994F-28BF491BF438}"/>
              </a:ext>
            </a:extLst>
          </p:cNvPr>
          <p:cNvSpPr txBox="1">
            <a:spLocks/>
          </p:cNvSpPr>
          <p:nvPr/>
        </p:nvSpPr>
        <p:spPr>
          <a:xfrm>
            <a:off x="755576" y="4462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Transformátor – početní příklady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5372D644-00DF-405A-956C-D5E9A167DB3F}"/>
              </a:ext>
            </a:extLst>
          </p:cNvPr>
          <p:cNvGrpSpPr/>
          <p:nvPr/>
        </p:nvGrpSpPr>
        <p:grpSpPr>
          <a:xfrm>
            <a:off x="251520" y="2780928"/>
            <a:ext cx="5082409" cy="1665476"/>
            <a:chOff x="248294" y="4941168"/>
            <a:chExt cx="5082409" cy="1665476"/>
          </a:xfrm>
        </p:grpSpPr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79F0D70F-4A75-4B89-BE19-434569D4A3A4}"/>
                </a:ext>
              </a:extLst>
            </p:cNvPr>
            <p:cNvGrpSpPr/>
            <p:nvPr/>
          </p:nvGrpSpPr>
          <p:grpSpPr>
            <a:xfrm>
              <a:off x="1235833" y="4941168"/>
              <a:ext cx="3578330" cy="1435397"/>
              <a:chOff x="4835063" y="3865811"/>
              <a:chExt cx="3578330" cy="1435397"/>
            </a:xfrm>
          </p:grpSpPr>
          <p:grpSp>
            <p:nvGrpSpPr>
              <p:cNvPr id="12" name="Skupina 11">
                <a:extLst>
                  <a:ext uri="{FF2B5EF4-FFF2-40B4-BE49-F238E27FC236}">
                    <a16:creationId xmlns:a16="http://schemas.microsoft.com/office/drawing/2014/main" id="{9F56E921-75D5-4BAD-AA8C-E5EEDC0EE923}"/>
                  </a:ext>
                </a:extLst>
              </p:cNvPr>
              <p:cNvGrpSpPr/>
              <p:nvPr/>
            </p:nvGrpSpPr>
            <p:grpSpPr>
              <a:xfrm>
                <a:off x="4835063" y="3865811"/>
                <a:ext cx="3578330" cy="1435397"/>
                <a:chOff x="467544" y="1566627"/>
                <a:chExt cx="3578330" cy="1435397"/>
              </a:xfrm>
            </p:grpSpPr>
            <p:pic>
              <p:nvPicPr>
                <p:cNvPr id="15" name="Picture 2">
                  <a:extLst>
                    <a:ext uri="{FF2B5EF4-FFF2-40B4-BE49-F238E27FC236}">
                      <a16:creationId xmlns:a16="http://schemas.microsoft.com/office/drawing/2014/main" id="{EB593773-B307-40BD-B3EE-16BABAB7A3B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36826"/>
                <a:stretch/>
              </p:blipFill>
              <p:spPr bwMode="auto">
                <a:xfrm>
                  <a:off x="467544" y="1566627"/>
                  <a:ext cx="3578330" cy="14353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" name="Obdélník 15">
                  <a:extLst>
                    <a:ext uri="{FF2B5EF4-FFF2-40B4-BE49-F238E27FC236}">
                      <a16:creationId xmlns:a16="http://schemas.microsoft.com/office/drawing/2014/main" id="{901105B1-338A-4C13-8A38-5F7B2C695DEF}"/>
                    </a:ext>
                  </a:extLst>
                </p:cNvPr>
                <p:cNvSpPr/>
                <p:nvPr/>
              </p:nvSpPr>
              <p:spPr>
                <a:xfrm>
                  <a:off x="1115616" y="2492896"/>
                  <a:ext cx="360040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dirty="0"/>
                    <a:t>c</a:t>
                  </a:r>
                </a:p>
              </p:txBody>
            </p:sp>
            <p:sp>
              <p:nvSpPr>
                <p:cNvPr id="17" name="Obdélník 16">
                  <a:extLst>
                    <a:ext uri="{FF2B5EF4-FFF2-40B4-BE49-F238E27FC236}">
                      <a16:creationId xmlns:a16="http://schemas.microsoft.com/office/drawing/2014/main" id="{4D5F2DF4-6513-4931-97A9-83203A446376}"/>
                    </a:ext>
                  </a:extLst>
                </p:cNvPr>
                <p:cNvSpPr/>
                <p:nvPr/>
              </p:nvSpPr>
              <p:spPr>
                <a:xfrm>
                  <a:off x="2718580" y="2492896"/>
                  <a:ext cx="360040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13" name="Obdélník 12">
                <a:extLst>
                  <a:ext uri="{FF2B5EF4-FFF2-40B4-BE49-F238E27FC236}">
                    <a16:creationId xmlns:a16="http://schemas.microsoft.com/office/drawing/2014/main" id="{906D6E2C-C327-4281-B983-D9DD1C1D36DB}"/>
                  </a:ext>
                </a:extLst>
              </p:cNvPr>
              <p:cNvSpPr/>
              <p:nvPr/>
            </p:nvSpPr>
            <p:spPr>
              <a:xfrm>
                <a:off x="5724128" y="4365104"/>
                <a:ext cx="432048" cy="4269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/>
                  <a:t>c</a:t>
                </a:r>
              </a:p>
            </p:txBody>
          </p:sp>
          <p:sp>
            <p:nvSpPr>
              <p:cNvPr id="14" name="Obdélník 13">
                <a:extLst>
                  <a:ext uri="{FF2B5EF4-FFF2-40B4-BE49-F238E27FC236}">
                    <a16:creationId xmlns:a16="http://schemas.microsoft.com/office/drawing/2014/main" id="{33D0410E-AC0E-4BC0-9F7A-CF1BF1BFC1F5}"/>
                  </a:ext>
                </a:extLst>
              </p:cNvPr>
              <p:cNvSpPr/>
              <p:nvPr/>
            </p:nvSpPr>
            <p:spPr>
              <a:xfrm>
                <a:off x="6876256" y="4365104"/>
                <a:ext cx="432048" cy="4269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/>
                  <a:t>c</a:t>
                </a:r>
              </a:p>
            </p:txBody>
          </p:sp>
        </p:grp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BED8B195-74AC-4243-AEAC-E38741D4E1F9}"/>
                </a:ext>
              </a:extLst>
            </p:cNvPr>
            <p:cNvSpPr txBox="1"/>
            <p:nvPr/>
          </p:nvSpPr>
          <p:spPr>
            <a:xfrm>
              <a:off x="4140078" y="5543947"/>
              <a:ext cx="119062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U</a:t>
              </a:r>
              <a:r>
                <a:rPr lang="cs-CZ" i="1" baseline="-25000" dirty="0"/>
                <a:t>2 </a:t>
              </a:r>
              <a:r>
                <a:rPr lang="cs-CZ" i="1" dirty="0"/>
                <a:t>= 12 V</a:t>
              </a: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EF42DA96-1FB0-4664-B426-29A4FC287500}"/>
                </a:ext>
              </a:extLst>
            </p:cNvPr>
            <p:cNvSpPr txBox="1"/>
            <p:nvPr/>
          </p:nvSpPr>
          <p:spPr>
            <a:xfrm>
              <a:off x="1235834" y="6237312"/>
              <a:ext cx="13378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N</a:t>
              </a:r>
              <a:r>
                <a:rPr lang="cs-CZ" i="1" baseline="-25000" dirty="0"/>
                <a:t>1</a:t>
              </a:r>
              <a:r>
                <a:rPr lang="cs-CZ" i="1" dirty="0"/>
                <a:t> = 1150 z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53B3B435-6936-49CA-8899-99C413208D30}"/>
                </a:ext>
              </a:extLst>
            </p:cNvPr>
            <p:cNvSpPr txBox="1"/>
            <p:nvPr/>
          </p:nvSpPr>
          <p:spPr>
            <a:xfrm>
              <a:off x="3239502" y="6237312"/>
              <a:ext cx="13378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N</a:t>
              </a:r>
              <a:r>
                <a:rPr lang="cs-CZ" i="1" baseline="-25000" dirty="0"/>
                <a:t>2</a:t>
              </a:r>
              <a:r>
                <a:rPr lang="cs-CZ" i="1" dirty="0"/>
                <a:t> = ?</a:t>
              </a: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02165FDA-94B9-4E9E-ABD8-76B8324B70AA}"/>
                </a:ext>
              </a:extLst>
            </p:cNvPr>
            <p:cNvSpPr txBox="1"/>
            <p:nvPr/>
          </p:nvSpPr>
          <p:spPr>
            <a:xfrm>
              <a:off x="248294" y="5445224"/>
              <a:ext cx="13378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U</a:t>
              </a:r>
              <a:r>
                <a:rPr lang="cs-CZ" i="1" baseline="-25000" dirty="0"/>
                <a:t>1 </a:t>
              </a:r>
              <a:r>
                <a:rPr lang="cs-CZ" i="1" dirty="0"/>
                <a:t>= 230 V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7F2C8399-37EF-44ED-987D-1C53762699C8}"/>
                  </a:ext>
                </a:extLst>
              </p:cNvPr>
              <p:cNvSpPr txBox="1"/>
              <p:nvPr/>
            </p:nvSpPr>
            <p:spPr>
              <a:xfrm>
                <a:off x="6165405" y="2852936"/>
                <a:ext cx="2008011" cy="846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7F2C8399-37EF-44ED-987D-1C5376269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405" y="2852936"/>
                <a:ext cx="2008011" cy="8466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D7AC6605-BBE7-4391-A94D-0B970E4EBD4D}"/>
                  </a:ext>
                </a:extLst>
              </p:cNvPr>
              <p:cNvSpPr txBox="1"/>
              <p:nvPr/>
            </p:nvSpPr>
            <p:spPr>
              <a:xfrm>
                <a:off x="6165404" y="3861048"/>
                <a:ext cx="2008011" cy="786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𝟏𝟏𝟓𝟎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𝟐𝟑𝟎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D7AC6605-BBE7-4391-A94D-0B970E4EBD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404" y="3861048"/>
                <a:ext cx="200801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457464BC-4FEE-4FD7-A1A1-C405B1921551}"/>
                  </a:ext>
                </a:extLst>
              </p:cNvPr>
              <p:cNvSpPr txBox="1"/>
              <p:nvPr/>
            </p:nvSpPr>
            <p:spPr>
              <a:xfrm>
                <a:off x="6198950" y="4823448"/>
                <a:ext cx="2693530" cy="7936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𝟏𝟏𝟓𝟎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𝟐𝟑𝟎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457464BC-4FEE-4FD7-A1A1-C405B1921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950" y="4823448"/>
                <a:ext cx="2693530" cy="7936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2139849C-84E9-441D-8725-0D61E5F83681}"/>
                  </a:ext>
                </a:extLst>
              </p:cNvPr>
              <p:cNvSpPr txBox="1"/>
              <p:nvPr/>
            </p:nvSpPr>
            <p:spPr>
              <a:xfrm>
                <a:off x="6215727" y="5814246"/>
                <a:ext cx="269353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2139849C-84E9-441D-8725-0D61E5F83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727" y="5814246"/>
                <a:ext cx="2693530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95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4417B-AD05-414E-B0D2-7640ACF6A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04664"/>
            <a:ext cx="9108504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cs typeface="Times New Roman" panose="02020603050405020304" pitchFamily="18" charset="0"/>
              </a:rPr>
              <a:t>2)</a:t>
            </a:r>
            <a:r>
              <a:rPr lang="cs-CZ" sz="2800" dirty="0">
                <a:cs typeface="Times New Roman" panose="02020603050405020304" pitchFamily="18" charset="0"/>
              </a:rPr>
              <a:t> 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Zvonkovým transformátorem se má snížit napětí 220 V </a:t>
            </a:r>
            <a:b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ze spotřebitelské sítě na 8 V. Primární cívka má 2 200 </a:t>
            </a:r>
            <a:b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závitů. Kolik závitů má sekundární cívka?</a:t>
            </a:r>
          </a:p>
          <a:p>
            <a:pPr marL="0" indent="0">
              <a:buNone/>
            </a:pPr>
            <a:endParaRPr lang="cs-CZ" sz="2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/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88B69D5C-7C7F-4392-AD83-71D33AA4E6C6}"/>
              </a:ext>
            </a:extLst>
          </p:cNvPr>
          <p:cNvGrpSpPr/>
          <p:nvPr/>
        </p:nvGrpSpPr>
        <p:grpSpPr>
          <a:xfrm>
            <a:off x="251520" y="2195572"/>
            <a:ext cx="5082409" cy="1665476"/>
            <a:chOff x="248294" y="4941168"/>
            <a:chExt cx="5082409" cy="1665476"/>
          </a:xfrm>
        </p:grpSpPr>
        <p:grpSp>
          <p:nvGrpSpPr>
            <p:cNvPr id="6" name="Skupina 5">
              <a:extLst>
                <a:ext uri="{FF2B5EF4-FFF2-40B4-BE49-F238E27FC236}">
                  <a16:creationId xmlns:a16="http://schemas.microsoft.com/office/drawing/2014/main" id="{812DFE2F-3368-4B12-A305-55703EDCEBE1}"/>
                </a:ext>
              </a:extLst>
            </p:cNvPr>
            <p:cNvGrpSpPr/>
            <p:nvPr/>
          </p:nvGrpSpPr>
          <p:grpSpPr>
            <a:xfrm>
              <a:off x="1235833" y="4941168"/>
              <a:ext cx="3578330" cy="1435397"/>
              <a:chOff x="4835063" y="3865811"/>
              <a:chExt cx="3578330" cy="1435397"/>
            </a:xfrm>
          </p:grpSpPr>
          <p:grpSp>
            <p:nvGrpSpPr>
              <p:cNvPr id="11" name="Skupina 10">
                <a:extLst>
                  <a:ext uri="{FF2B5EF4-FFF2-40B4-BE49-F238E27FC236}">
                    <a16:creationId xmlns:a16="http://schemas.microsoft.com/office/drawing/2014/main" id="{72141EE6-ADAB-423B-8A13-C5AAC3B79EDC}"/>
                  </a:ext>
                </a:extLst>
              </p:cNvPr>
              <p:cNvGrpSpPr/>
              <p:nvPr/>
            </p:nvGrpSpPr>
            <p:grpSpPr>
              <a:xfrm>
                <a:off x="4835063" y="3865811"/>
                <a:ext cx="3578330" cy="1435397"/>
                <a:chOff x="467544" y="1566627"/>
                <a:chExt cx="3578330" cy="1435397"/>
              </a:xfrm>
            </p:grpSpPr>
            <p:pic>
              <p:nvPicPr>
                <p:cNvPr id="14" name="Picture 2">
                  <a:extLst>
                    <a:ext uri="{FF2B5EF4-FFF2-40B4-BE49-F238E27FC236}">
                      <a16:creationId xmlns:a16="http://schemas.microsoft.com/office/drawing/2014/main" id="{2FA1EB26-5CBF-4BC7-A4E8-FD67C657BD4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36826"/>
                <a:stretch/>
              </p:blipFill>
              <p:spPr bwMode="auto">
                <a:xfrm>
                  <a:off x="467544" y="1566627"/>
                  <a:ext cx="3578330" cy="14353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5" name="Obdélník 14">
                  <a:extLst>
                    <a:ext uri="{FF2B5EF4-FFF2-40B4-BE49-F238E27FC236}">
                      <a16:creationId xmlns:a16="http://schemas.microsoft.com/office/drawing/2014/main" id="{13629079-436B-4488-82DD-F4CEACE28DF9}"/>
                    </a:ext>
                  </a:extLst>
                </p:cNvPr>
                <p:cNvSpPr/>
                <p:nvPr/>
              </p:nvSpPr>
              <p:spPr>
                <a:xfrm>
                  <a:off x="1115616" y="2492896"/>
                  <a:ext cx="360040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dirty="0"/>
                    <a:t>c</a:t>
                  </a:r>
                </a:p>
              </p:txBody>
            </p:sp>
            <p:sp>
              <p:nvSpPr>
                <p:cNvPr id="16" name="Obdélník 15">
                  <a:extLst>
                    <a:ext uri="{FF2B5EF4-FFF2-40B4-BE49-F238E27FC236}">
                      <a16:creationId xmlns:a16="http://schemas.microsoft.com/office/drawing/2014/main" id="{F7A9056A-B380-4EF3-A5FC-F13C127DACB5}"/>
                    </a:ext>
                  </a:extLst>
                </p:cNvPr>
                <p:cNvSpPr/>
                <p:nvPr/>
              </p:nvSpPr>
              <p:spPr>
                <a:xfrm>
                  <a:off x="2718580" y="2492896"/>
                  <a:ext cx="360040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67487959-B11B-4B89-A08C-C3DE4BEEA3BD}"/>
                  </a:ext>
                </a:extLst>
              </p:cNvPr>
              <p:cNvSpPr/>
              <p:nvPr/>
            </p:nvSpPr>
            <p:spPr>
              <a:xfrm>
                <a:off x="5724128" y="4365104"/>
                <a:ext cx="432048" cy="4269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/>
                  <a:t>c</a:t>
                </a:r>
              </a:p>
            </p:txBody>
          </p:sp>
          <p:sp>
            <p:nvSpPr>
              <p:cNvPr id="13" name="Obdélník 12">
                <a:extLst>
                  <a:ext uri="{FF2B5EF4-FFF2-40B4-BE49-F238E27FC236}">
                    <a16:creationId xmlns:a16="http://schemas.microsoft.com/office/drawing/2014/main" id="{CB0B6B90-49A0-4735-8282-799B6EA6482A}"/>
                  </a:ext>
                </a:extLst>
              </p:cNvPr>
              <p:cNvSpPr/>
              <p:nvPr/>
            </p:nvSpPr>
            <p:spPr>
              <a:xfrm>
                <a:off x="6876256" y="4365104"/>
                <a:ext cx="432048" cy="4269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/>
                  <a:t>c</a:t>
                </a:r>
              </a:p>
            </p:txBody>
          </p:sp>
        </p:grp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979A301C-F098-4D84-B350-53ABDDE9807D}"/>
                </a:ext>
              </a:extLst>
            </p:cNvPr>
            <p:cNvSpPr txBox="1"/>
            <p:nvPr/>
          </p:nvSpPr>
          <p:spPr>
            <a:xfrm>
              <a:off x="4140078" y="5543947"/>
              <a:ext cx="119062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U</a:t>
              </a:r>
              <a:r>
                <a:rPr lang="cs-CZ" i="1" baseline="-25000" dirty="0"/>
                <a:t>2 </a:t>
              </a:r>
              <a:r>
                <a:rPr lang="cs-CZ" i="1" dirty="0"/>
                <a:t>= 8 V</a:t>
              </a:r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632B3E33-E9F7-430E-939A-9AF94B64F720}"/>
                </a:ext>
              </a:extLst>
            </p:cNvPr>
            <p:cNvSpPr txBox="1"/>
            <p:nvPr/>
          </p:nvSpPr>
          <p:spPr>
            <a:xfrm>
              <a:off x="1235834" y="6237312"/>
              <a:ext cx="13378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N</a:t>
              </a:r>
              <a:r>
                <a:rPr lang="cs-CZ" i="1" baseline="-25000" dirty="0"/>
                <a:t>1</a:t>
              </a:r>
              <a:r>
                <a:rPr lang="cs-CZ" i="1" dirty="0"/>
                <a:t> = 2200 z</a:t>
              </a: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CCF2CBDD-C897-46DA-B3DC-529EA891F507}"/>
                </a:ext>
              </a:extLst>
            </p:cNvPr>
            <p:cNvSpPr txBox="1"/>
            <p:nvPr/>
          </p:nvSpPr>
          <p:spPr>
            <a:xfrm>
              <a:off x="3239502" y="6237312"/>
              <a:ext cx="13378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N</a:t>
              </a:r>
              <a:r>
                <a:rPr lang="cs-CZ" i="1" baseline="-25000" dirty="0"/>
                <a:t>2</a:t>
              </a:r>
              <a:r>
                <a:rPr lang="cs-CZ" i="1" dirty="0"/>
                <a:t> = ?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1D561435-7A6C-4CD9-A0D9-F5B6A38E4746}"/>
                </a:ext>
              </a:extLst>
            </p:cNvPr>
            <p:cNvSpPr txBox="1"/>
            <p:nvPr/>
          </p:nvSpPr>
          <p:spPr>
            <a:xfrm>
              <a:off x="248294" y="5445224"/>
              <a:ext cx="13378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U</a:t>
              </a:r>
              <a:r>
                <a:rPr lang="cs-CZ" i="1" baseline="-25000" dirty="0"/>
                <a:t>1 </a:t>
              </a:r>
              <a:r>
                <a:rPr lang="cs-CZ" i="1" dirty="0"/>
                <a:t>= 220 V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F32F84FA-D589-419F-8364-7A69AE9E6271}"/>
                  </a:ext>
                </a:extLst>
              </p:cNvPr>
              <p:cNvSpPr txBox="1"/>
              <p:nvPr/>
            </p:nvSpPr>
            <p:spPr>
              <a:xfrm>
                <a:off x="6012161" y="2492896"/>
                <a:ext cx="2008011" cy="846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F32F84FA-D589-419F-8364-7A69AE9E6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1" y="2492896"/>
                <a:ext cx="2008011" cy="8466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E6F7C22A-9C2E-46A2-BA4C-BF6861DF583F}"/>
                  </a:ext>
                </a:extLst>
              </p:cNvPr>
              <p:cNvSpPr txBox="1"/>
              <p:nvPr/>
            </p:nvSpPr>
            <p:spPr>
              <a:xfrm>
                <a:off x="6012160" y="3501008"/>
                <a:ext cx="2008011" cy="786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𝟐𝟐𝟎𝟎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𝟐𝟐𝟎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E6F7C22A-9C2E-46A2-BA4C-BF6861DF5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501008"/>
                <a:ext cx="200801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478C7995-43D9-45EE-8494-C23247262861}"/>
                  </a:ext>
                </a:extLst>
              </p:cNvPr>
              <p:cNvSpPr txBox="1"/>
              <p:nvPr/>
            </p:nvSpPr>
            <p:spPr>
              <a:xfrm>
                <a:off x="6045706" y="4463408"/>
                <a:ext cx="2693530" cy="7936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𝟐𝟐𝟎𝟎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𝟐𝟐𝟎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478C7995-43D9-45EE-8494-C23247262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5706" y="4463408"/>
                <a:ext cx="2693530" cy="7936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27374408-DEE2-4DE4-A9AB-FF3F6EB12C86}"/>
                  </a:ext>
                </a:extLst>
              </p:cNvPr>
              <p:cNvSpPr txBox="1"/>
              <p:nvPr/>
            </p:nvSpPr>
            <p:spPr>
              <a:xfrm>
                <a:off x="6062483" y="5454206"/>
                <a:ext cx="269353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27374408-DEE2-4DE4-A9AB-FF3F6EB12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83" y="5454206"/>
                <a:ext cx="2693530" cy="461665"/>
              </a:xfrm>
              <a:prstGeom prst="rect">
                <a:avLst/>
              </a:prstGeom>
              <a:blipFill>
                <a:blip r:embed="rId6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31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146</Words>
  <Application>Microsoft Office PowerPoint</Application>
  <PresentationFormat>Předvádění na obrazovce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17</cp:revision>
  <dcterms:created xsi:type="dcterms:W3CDTF">2014-06-08T20:35:38Z</dcterms:created>
  <dcterms:modified xsi:type="dcterms:W3CDTF">2022-04-01T12:42:03Z</dcterms:modified>
</cp:coreProperties>
</file>