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48E83-8747-4866-B2A2-155E18AC02F4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D299D-5F9D-4506-B621-31B6DB344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238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4D299D-5F9D-4506-B621-31B6DB34463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88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4D299D-5F9D-4506-B621-31B6DB3446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52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58FC-EC03-4E04-B40B-79DE2A754171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EDEB7420-B235-43CC-8E76-9DA759BD4C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512" y="720080"/>
                <a:ext cx="9107488" cy="623731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cs-CZ" sz="2800" i="1" dirty="0"/>
              </a:p>
              <a:p>
                <a:pPr marL="0" indent="0">
                  <a:buNone/>
                </a:pPr>
                <a:r>
                  <a:rPr lang="cs-CZ" sz="2800" i="1" dirty="0"/>
                  <a:t>					  </a:t>
                </a:r>
                <a:r>
                  <a:rPr lang="cs-CZ" sz="2800" b="1" i="1" dirty="0"/>
                  <a:t>Platí:</a:t>
                </a:r>
                <a:r>
                  <a:rPr lang="cs-CZ" sz="2800" i="1" dirty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cs-CZ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cs-CZ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cs-CZ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cs-CZ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endParaRPr lang="cs-CZ" i="1" dirty="0"/>
              </a:p>
              <a:p>
                <a:pPr marL="0" indent="0">
                  <a:buNone/>
                </a:pPr>
                <a:endParaRPr lang="cs-CZ" i="1" dirty="0"/>
              </a:p>
              <a:p>
                <a:pPr marL="0" indent="0">
                  <a:buNone/>
                </a:pPr>
                <a:br>
                  <a:rPr lang="cs-CZ" i="1" dirty="0"/>
                </a:br>
                <a:endParaRPr lang="cs-CZ" i="1" dirty="0"/>
              </a:p>
              <a:p>
                <a:pPr marL="0" indent="0">
                  <a:buNone/>
                </a:pPr>
                <a:r>
                  <a:rPr lang="cs-CZ" b="1" dirty="0"/>
                  <a:t>TRANSFORMACE DOLŮ: 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𝒑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br>
                  <a:rPr lang="cs-CZ" b="1" dirty="0"/>
                </a:br>
                <a:r>
                  <a:rPr lang="cs-CZ" b="1" dirty="0"/>
                  <a:t>     </a:t>
                </a:r>
                <a:r>
                  <a:rPr lang="cs-CZ" dirty="0"/>
                  <a:t>(zmenšujeme napětí)</a:t>
                </a:r>
                <a:endParaRPr lang="cs-CZ" b="1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EDEB7420-B235-43CC-8E76-9DA759BD4C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512" y="720080"/>
                <a:ext cx="9107488" cy="6237312"/>
              </a:xfrm>
              <a:blipFill>
                <a:blip r:embed="rId3"/>
                <a:stretch>
                  <a:fillRect l="-17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Nadpis 1">
            <a:extLst>
              <a:ext uri="{FF2B5EF4-FFF2-40B4-BE49-F238E27FC236}">
                <a16:creationId xmlns:a16="http://schemas.microsoft.com/office/drawing/2014/main" id="{344E94AC-F19B-4CEC-BE24-4A1E7796BD3A}"/>
              </a:ext>
            </a:extLst>
          </p:cNvPr>
          <p:cNvSpPr txBox="1">
            <a:spLocks/>
          </p:cNvSpPr>
          <p:nvPr/>
        </p:nvSpPr>
        <p:spPr>
          <a:xfrm>
            <a:off x="755576" y="-27384"/>
            <a:ext cx="7772400" cy="701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u="sng" dirty="0">
                <a:solidFill>
                  <a:srgbClr val="C00000"/>
                </a:solidFill>
              </a:rPr>
              <a:t>Transformátor – početní příklady</a:t>
            </a:r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5039F3BD-FD81-4195-8181-3DC1B3F869C1}"/>
              </a:ext>
            </a:extLst>
          </p:cNvPr>
          <p:cNvGrpSpPr/>
          <p:nvPr/>
        </p:nvGrpSpPr>
        <p:grpSpPr>
          <a:xfrm>
            <a:off x="273590" y="940867"/>
            <a:ext cx="3794354" cy="2272109"/>
            <a:chOff x="251520" y="1566627"/>
            <a:chExt cx="3794354" cy="2272109"/>
          </a:xfrm>
        </p:grpSpPr>
        <p:grpSp>
          <p:nvGrpSpPr>
            <p:cNvPr id="5" name="Skupina 4">
              <a:extLst>
                <a:ext uri="{FF2B5EF4-FFF2-40B4-BE49-F238E27FC236}">
                  <a16:creationId xmlns:a16="http://schemas.microsoft.com/office/drawing/2014/main" id="{D9613FBE-46BB-44C8-B8A5-F3701330C0C6}"/>
                </a:ext>
              </a:extLst>
            </p:cNvPr>
            <p:cNvGrpSpPr/>
            <p:nvPr/>
          </p:nvGrpSpPr>
          <p:grpSpPr>
            <a:xfrm>
              <a:off x="467544" y="1566627"/>
              <a:ext cx="3578330" cy="2272109"/>
              <a:chOff x="467544" y="1566627"/>
              <a:chExt cx="3578330" cy="2272109"/>
            </a:xfrm>
          </p:grpSpPr>
          <p:pic>
            <p:nvPicPr>
              <p:cNvPr id="2" name="Picture 2">
                <a:extLst>
                  <a:ext uri="{FF2B5EF4-FFF2-40B4-BE49-F238E27FC236}">
                    <a16:creationId xmlns:a16="http://schemas.microsoft.com/office/drawing/2014/main" id="{B11D0BF7-A727-4B4A-934B-6782ED82A03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7544" y="1566627"/>
                <a:ext cx="3578330" cy="2272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A89DEF42-4205-42D4-974F-28C9A82708A7}"/>
                  </a:ext>
                </a:extLst>
              </p:cNvPr>
              <p:cNvSpPr/>
              <p:nvPr/>
            </p:nvSpPr>
            <p:spPr>
              <a:xfrm>
                <a:off x="1115616" y="2492896"/>
                <a:ext cx="360040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" name="Obdélník 7">
                <a:extLst>
                  <a:ext uri="{FF2B5EF4-FFF2-40B4-BE49-F238E27FC236}">
                    <a16:creationId xmlns:a16="http://schemas.microsoft.com/office/drawing/2014/main" id="{20E69B59-88C2-4F3F-9631-03CC910CB190}"/>
                  </a:ext>
                </a:extLst>
              </p:cNvPr>
              <p:cNvSpPr/>
              <p:nvPr/>
            </p:nvSpPr>
            <p:spPr>
              <a:xfrm>
                <a:off x="2718580" y="2492896"/>
                <a:ext cx="360040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6" name="TextovéPole 5">
              <a:extLst>
                <a:ext uri="{FF2B5EF4-FFF2-40B4-BE49-F238E27FC236}">
                  <a16:creationId xmlns:a16="http://schemas.microsoft.com/office/drawing/2014/main" id="{B7AD81CC-059E-45B0-9AA1-0BB7209B8636}"/>
                </a:ext>
              </a:extLst>
            </p:cNvPr>
            <p:cNvSpPr txBox="1"/>
            <p:nvPr/>
          </p:nvSpPr>
          <p:spPr>
            <a:xfrm>
              <a:off x="251520" y="2060848"/>
              <a:ext cx="51007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600" i="1" dirty="0"/>
                <a:t>U</a:t>
              </a:r>
              <a:r>
                <a:rPr lang="cs-CZ" sz="2600" i="1" baseline="-25000" dirty="0"/>
                <a:t>1</a:t>
              </a:r>
              <a:endParaRPr lang="cs-CZ" sz="2600" i="1" dirty="0"/>
            </a:p>
          </p:txBody>
        </p:sp>
      </p:grpSp>
      <p:sp>
        <p:nvSpPr>
          <p:cNvPr id="11" name="Obdélník 10">
            <a:extLst>
              <a:ext uri="{FF2B5EF4-FFF2-40B4-BE49-F238E27FC236}">
                <a16:creationId xmlns:a16="http://schemas.microsoft.com/office/drawing/2014/main" id="{747D325B-9A09-4CBF-A295-4A500E729E58}"/>
              </a:ext>
            </a:extLst>
          </p:cNvPr>
          <p:cNvSpPr/>
          <p:nvPr/>
        </p:nvSpPr>
        <p:spPr>
          <a:xfrm>
            <a:off x="5724128" y="1246257"/>
            <a:ext cx="1584176" cy="9807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0" name="Skupina 9">
            <a:extLst>
              <a:ext uri="{FF2B5EF4-FFF2-40B4-BE49-F238E27FC236}">
                <a16:creationId xmlns:a16="http://schemas.microsoft.com/office/drawing/2014/main" id="{385B76F2-1DFC-40E5-B307-8AED123B0E7E}"/>
              </a:ext>
            </a:extLst>
          </p:cNvPr>
          <p:cNvGrpSpPr/>
          <p:nvPr/>
        </p:nvGrpSpPr>
        <p:grpSpPr>
          <a:xfrm>
            <a:off x="1235833" y="4941168"/>
            <a:ext cx="3578330" cy="1435397"/>
            <a:chOff x="4835063" y="3865811"/>
            <a:chExt cx="3578330" cy="1435397"/>
          </a:xfrm>
        </p:grpSpPr>
        <p:grpSp>
          <p:nvGrpSpPr>
            <p:cNvPr id="13" name="Skupina 12">
              <a:extLst>
                <a:ext uri="{FF2B5EF4-FFF2-40B4-BE49-F238E27FC236}">
                  <a16:creationId xmlns:a16="http://schemas.microsoft.com/office/drawing/2014/main" id="{9DD229B3-CD0E-4F7A-AEC9-61A64C63CCB9}"/>
                </a:ext>
              </a:extLst>
            </p:cNvPr>
            <p:cNvGrpSpPr/>
            <p:nvPr/>
          </p:nvGrpSpPr>
          <p:grpSpPr>
            <a:xfrm>
              <a:off x="4835063" y="3865811"/>
              <a:ext cx="3578330" cy="1435397"/>
              <a:chOff x="467544" y="1566627"/>
              <a:chExt cx="3578330" cy="1435397"/>
            </a:xfrm>
          </p:grpSpPr>
          <p:pic>
            <p:nvPicPr>
              <p:cNvPr id="15" name="Picture 2">
                <a:extLst>
                  <a:ext uri="{FF2B5EF4-FFF2-40B4-BE49-F238E27FC236}">
                    <a16:creationId xmlns:a16="http://schemas.microsoft.com/office/drawing/2014/main" id="{B74B16DC-D8DE-4C7D-808F-0D59A1FA01E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36826"/>
              <a:stretch/>
            </p:blipFill>
            <p:spPr bwMode="auto">
              <a:xfrm>
                <a:off x="467544" y="1566627"/>
                <a:ext cx="3578330" cy="14353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" name="Obdélník 15">
                <a:extLst>
                  <a:ext uri="{FF2B5EF4-FFF2-40B4-BE49-F238E27FC236}">
                    <a16:creationId xmlns:a16="http://schemas.microsoft.com/office/drawing/2014/main" id="{FCC0E314-CF9A-4C54-946C-B25CCAC69AA4}"/>
                  </a:ext>
                </a:extLst>
              </p:cNvPr>
              <p:cNvSpPr/>
              <p:nvPr/>
            </p:nvSpPr>
            <p:spPr>
              <a:xfrm>
                <a:off x="1115616" y="2492896"/>
                <a:ext cx="360040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/>
                  <a:t>c</a:t>
                </a:r>
              </a:p>
            </p:txBody>
          </p:sp>
          <p:sp>
            <p:nvSpPr>
              <p:cNvPr id="17" name="Obdélník 16">
                <a:extLst>
                  <a:ext uri="{FF2B5EF4-FFF2-40B4-BE49-F238E27FC236}">
                    <a16:creationId xmlns:a16="http://schemas.microsoft.com/office/drawing/2014/main" id="{6C48F74A-052D-4A52-9186-55E561F721A3}"/>
                  </a:ext>
                </a:extLst>
              </p:cNvPr>
              <p:cNvSpPr/>
              <p:nvPr/>
            </p:nvSpPr>
            <p:spPr>
              <a:xfrm>
                <a:off x="2718580" y="2492896"/>
                <a:ext cx="360040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24" name="Obdélník 23">
              <a:extLst>
                <a:ext uri="{FF2B5EF4-FFF2-40B4-BE49-F238E27FC236}">
                  <a16:creationId xmlns:a16="http://schemas.microsoft.com/office/drawing/2014/main" id="{ED0F80FE-9C50-4C1A-9C31-177535047B15}"/>
                </a:ext>
              </a:extLst>
            </p:cNvPr>
            <p:cNvSpPr/>
            <p:nvPr/>
          </p:nvSpPr>
          <p:spPr>
            <a:xfrm>
              <a:off x="5724128" y="4365104"/>
              <a:ext cx="432048" cy="42697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c</a:t>
              </a:r>
            </a:p>
          </p:txBody>
        </p:sp>
        <p:sp>
          <p:nvSpPr>
            <p:cNvPr id="25" name="Obdélník 24">
              <a:extLst>
                <a:ext uri="{FF2B5EF4-FFF2-40B4-BE49-F238E27FC236}">
                  <a16:creationId xmlns:a16="http://schemas.microsoft.com/office/drawing/2014/main" id="{A9CC9617-B636-4CFA-A7B0-BF525EC323A8}"/>
                </a:ext>
              </a:extLst>
            </p:cNvPr>
            <p:cNvSpPr/>
            <p:nvPr/>
          </p:nvSpPr>
          <p:spPr>
            <a:xfrm>
              <a:off x="6876256" y="4365104"/>
              <a:ext cx="432048" cy="42697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c</a:t>
              </a:r>
            </a:p>
          </p:txBody>
        </p:sp>
      </p:grp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D37D53F5-A741-42A6-9707-67A719CABD36}"/>
              </a:ext>
            </a:extLst>
          </p:cNvPr>
          <p:cNvSpPr txBox="1"/>
          <p:nvPr/>
        </p:nvSpPr>
        <p:spPr>
          <a:xfrm>
            <a:off x="4140078" y="5445224"/>
            <a:ext cx="1190625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200" i="1" dirty="0"/>
              <a:t>U</a:t>
            </a:r>
            <a:r>
              <a:rPr lang="cs-CZ" sz="2200" i="1" baseline="-25000" dirty="0"/>
              <a:t>2 </a:t>
            </a:r>
            <a:r>
              <a:rPr lang="cs-CZ" sz="2200" i="1" dirty="0"/>
              <a:t>= 3 V</a:t>
            </a: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3BA069BD-49B4-4EA7-B1DC-63F4244EC1CF}"/>
              </a:ext>
            </a:extLst>
          </p:cNvPr>
          <p:cNvSpPr txBox="1"/>
          <p:nvPr/>
        </p:nvSpPr>
        <p:spPr>
          <a:xfrm>
            <a:off x="1763688" y="6237312"/>
            <a:ext cx="8100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i="1" dirty="0"/>
              <a:t>600 z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898535E2-C171-48DE-985F-3E7AEEB3A4FE}"/>
              </a:ext>
            </a:extLst>
          </p:cNvPr>
          <p:cNvSpPr txBox="1"/>
          <p:nvPr/>
        </p:nvSpPr>
        <p:spPr>
          <a:xfrm>
            <a:off x="3239502" y="6237312"/>
            <a:ext cx="8100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i="1" dirty="0"/>
              <a:t>300 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>
                <a:extLst>
                  <a:ext uri="{FF2B5EF4-FFF2-40B4-BE49-F238E27FC236}">
                    <a16:creationId xmlns:a16="http://schemas.microsoft.com/office/drawing/2014/main" id="{BD003617-6491-46DB-BE2A-11B99A3A2483}"/>
                  </a:ext>
                </a:extLst>
              </p:cNvPr>
              <p:cNvSpPr txBox="1"/>
              <p:nvPr/>
            </p:nvSpPr>
            <p:spPr>
              <a:xfrm>
                <a:off x="4788024" y="5805264"/>
                <a:ext cx="4248472" cy="8466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cs-CZ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cs-CZ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𝟑𝟎𝟎</m:t>
                          </m:r>
                        </m:num>
                        <m:den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𝟔𝟎𝟎</m:t>
                          </m:r>
                        </m:den>
                      </m:f>
                      <m:r>
                        <a:rPr lang="cs-CZ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1" name="TextovéPole 30">
                <a:extLst>
                  <a:ext uri="{FF2B5EF4-FFF2-40B4-BE49-F238E27FC236}">
                    <a16:creationId xmlns:a16="http://schemas.microsoft.com/office/drawing/2014/main" id="{BD003617-6491-46DB-BE2A-11B99A3A24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5805264"/>
                <a:ext cx="4248472" cy="8466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ovéPole 13">
            <a:extLst>
              <a:ext uri="{FF2B5EF4-FFF2-40B4-BE49-F238E27FC236}">
                <a16:creationId xmlns:a16="http://schemas.microsoft.com/office/drawing/2014/main" id="{BC469459-621D-4FBA-89E6-3A35A363A927}"/>
              </a:ext>
            </a:extLst>
          </p:cNvPr>
          <p:cNvSpPr txBox="1"/>
          <p:nvPr/>
        </p:nvSpPr>
        <p:spPr>
          <a:xfrm>
            <a:off x="395536" y="5445224"/>
            <a:ext cx="11906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i="1" dirty="0"/>
              <a:t>U</a:t>
            </a:r>
            <a:r>
              <a:rPr lang="cs-CZ" sz="2200" i="1" baseline="-25000" dirty="0"/>
              <a:t>1 </a:t>
            </a:r>
            <a:r>
              <a:rPr lang="cs-CZ" sz="2200" i="1" dirty="0"/>
              <a:t>= 6 V</a:t>
            </a:r>
          </a:p>
        </p:txBody>
      </p:sp>
    </p:spTree>
    <p:extLst>
      <p:ext uri="{BB962C8B-B14F-4D97-AF65-F5344CB8AC3E}">
        <p14:creationId xmlns:p14="http://schemas.microsoft.com/office/powerpoint/2010/main" val="3508571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EDEB7420-B235-43CC-8E76-9DA759BD4C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512" y="188640"/>
                <a:ext cx="9107488" cy="623731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b="1" dirty="0"/>
                  <a:t>TRANSFORMACE NAHORU: 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𝒑</m:t>
                    </m:r>
                    <m:r>
                      <a:rPr lang="cs-CZ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br>
                  <a:rPr lang="cs-CZ" b="1" dirty="0"/>
                </a:br>
                <a:r>
                  <a:rPr lang="cs-CZ" b="1" dirty="0"/>
                  <a:t>     </a:t>
                </a:r>
                <a:r>
                  <a:rPr lang="cs-CZ" dirty="0"/>
                  <a:t>(zvětšujeme napětí)</a:t>
                </a:r>
              </a:p>
              <a:p>
                <a:pPr marL="0" indent="0">
                  <a:buNone/>
                </a:pPr>
                <a:endParaRPr lang="cs-CZ" b="1" dirty="0"/>
              </a:p>
              <a:p>
                <a:pPr marL="0" indent="0">
                  <a:buNone/>
                </a:pPr>
                <a:endParaRPr lang="cs-CZ" b="1" dirty="0"/>
              </a:p>
              <a:p>
                <a:pPr marL="0" indent="0">
                  <a:buNone/>
                </a:pPr>
                <a:endParaRPr lang="cs-CZ" b="1" dirty="0"/>
              </a:p>
              <a:p>
                <a:pPr marL="0" indent="0">
                  <a:buNone/>
                </a:pPr>
                <a:endParaRPr lang="cs-CZ" b="1" dirty="0"/>
              </a:p>
              <a:p>
                <a:pPr marL="0" indent="0">
                  <a:buNone/>
                </a:pPr>
                <a:r>
                  <a:rPr lang="cs-CZ" b="1" dirty="0"/>
                  <a:t>Příklady:</a:t>
                </a:r>
              </a:p>
              <a:p>
                <a:pPr marL="0" indent="0">
                  <a:buNone/>
                </a:pPr>
                <a:r>
                  <a:rPr lang="cs-CZ" b="1" dirty="0"/>
                  <a:t>1)</a:t>
                </a:r>
                <a:r>
                  <a:rPr lang="cs-CZ" dirty="0"/>
                  <a:t> </a:t>
                </a:r>
                <a:r>
                  <a:rPr lang="cs-CZ" sz="27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Vstupní napětí transformátoru je 220 V, primární cívka </a:t>
                </a:r>
                <a:br>
                  <a:rPr lang="cs-CZ" sz="27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cs-CZ" sz="27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má 100 závitů a sekundární cívka 20 závitů. </a:t>
                </a:r>
                <a:br>
                  <a:rPr lang="cs-CZ" sz="27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cs-CZ" sz="27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cs-CZ" sz="27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a)</a:t>
                </a:r>
                <a:r>
                  <a:rPr lang="cs-CZ" sz="27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Urči transformační poměr a rozhodni, zda se jedná </a:t>
                </a:r>
                <a:br>
                  <a:rPr lang="cs-CZ" sz="27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cs-CZ" sz="27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o transformaci nahoru nebo dolů. </a:t>
                </a:r>
                <a:br>
                  <a:rPr lang="cs-CZ" sz="27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cs-CZ" sz="27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cs-CZ" sz="27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b)</a:t>
                </a:r>
                <a:r>
                  <a:rPr lang="cs-CZ" sz="27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Vypočítej výstupní napětí transformátoru.</a:t>
                </a:r>
                <a:endParaRPr lang="cs-CZ" sz="2700" b="1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EDEB7420-B235-43CC-8E76-9DA759BD4C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512" y="188640"/>
                <a:ext cx="9107488" cy="6237312"/>
              </a:xfrm>
              <a:blipFill>
                <a:blip r:embed="rId3"/>
                <a:stretch>
                  <a:fillRect l="-1740" t="-1173" b="-234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>
                <a:extLst>
                  <a:ext uri="{FF2B5EF4-FFF2-40B4-BE49-F238E27FC236}">
                    <a16:creationId xmlns:a16="http://schemas.microsoft.com/office/drawing/2014/main" id="{BD003617-6491-46DB-BE2A-11B99A3A2483}"/>
                  </a:ext>
                </a:extLst>
              </p:cNvPr>
              <p:cNvSpPr txBox="1"/>
              <p:nvPr/>
            </p:nvSpPr>
            <p:spPr>
              <a:xfrm>
                <a:off x="5060115" y="2476822"/>
                <a:ext cx="4248472" cy="8466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cs-CZ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cs-CZ" sz="2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cs-CZ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𝟔𝟎𝟎</m:t>
                          </m:r>
                        </m:num>
                        <m:den>
                          <m:r>
                            <a:rPr lang="cs-CZ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𝟐𝟎𝟎</m:t>
                          </m:r>
                        </m:den>
                      </m:f>
                      <m:r>
                        <a:rPr lang="cs-CZ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1" name="TextovéPole 30">
                <a:extLst>
                  <a:ext uri="{FF2B5EF4-FFF2-40B4-BE49-F238E27FC236}">
                    <a16:creationId xmlns:a16="http://schemas.microsoft.com/office/drawing/2014/main" id="{BD003617-6491-46DB-BE2A-11B99A3A24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0115" y="2476822"/>
                <a:ext cx="4248472" cy="84664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Skupina 1">
            <a:extLst>
              <a:ext uri="{FF2B5EF4-FFF2-40B4-BE49-F238E27FC236}">
                <a16:creationId xmlns:a16="http://schemas.microsoft.com/office/drawing/2014/main" id="{E923CC19-A0E5-4347-BD3A-F431D4769D8A}"/>
              </a:ext>
            </a:extLst>
          </p:cNvPr>
          <p:cNvGrpSpPr/>
          <p:nvPr/>
        </p:nvGrpSpPr>
        <p:grpSpPr>
          <a:xfrm>
            <a:off x="256916" y="1484784"/>
            <a:ext cx="5175585" cy="1782965"/>
            <a:chOff x="256916" y="2364954"/>
            <a:chExt cx="5175585" cy="1782965"/>
          </a:xfrm>
        </p:grpSpPr>
        <p:grpSp>
          <p:nvGrpSpPr>
            <p:cNvPr id="10" name="Skupina 9">
              <a:extLst>
                <a:ext uri="{FF2B5EF4-FFF2-40B4-BE49-F238E27FC236}">
                  <a16:creationId xmlns:a16="http://schemas.microsoft.com/office/drawing/2014/main" id="{385B76F2-1DFC-40E5-B307-8AED123B0E7E}"/>
                </a:ext>
              </a:extLst>
            </p:cNvPr>
            <p:cNvGrpSpPr/>
            <p:nvPr/>
          </p:nvGrpSpPr>
          <p:grpSpPr>
            <a:xfrm>
              <a:off x="1134091" y="2364954"/>
              <a:ext cx="3578330" cy="1435397"/>
              <a:chOff x="4835063" y="3865811"/>
              <a:chExt cx="3578330" cy="1435397"/>
            </a:xfrm>
          </p:grpSpPr>
          <p:grpSp>
            <p:nvGrpSpPr>
              <p:cNvPr id="13" name="Skupina 12">
                <a:extLst>
                  <a:ext uri="{FF2B5EF4-FFF2-40B4-BE49-F238E27FC236}">
                    <a16:creationId xmlns:a16="http://schemas.microsoft.com/office/drawing/2014/main" id="{9DD229B3-CD0E-4F7A-AEC9-61A64C63CCB9}"/>
                  </a:ext>
                </a:extLst>
              </p:cNvPr>
              <p:cNvGrpSpPr/>
              <p:nvPr/>
            </p:nvGrpSpPr>
            <p:grpSpPr>
              <a:xfrm>
                <a:off x="4835063" y="3865811"/>
                <a:ext cx="3578330" cy="1435397"/>
                <a:chOff x="467544" y="1566627"/>
                <a:chExt cx="3578330" cy="1435397"/>
              </a:xfrm>
            </p:grpSpPr>
            <p:pic>
              <p:nvPicPr>
                <p:cNvPr id="15" name="Picture 2">
                  <a:extLst>
                    <a:ext uri="{FF2B5EF4-FFF2-40B4-BE49-F238E27FC236}">
                      <a16:creationId xmlns:a16="http://schemas.microsoft.com/office/drawing/2014/main" id="{B74B16DC-D8DE-4C7D-808F-0D59A1FA01E7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b="36826"/>
                <a:stretch/>
              </p:blipFill>
              <p:spPr bwMode="auto">
                <a:xfrm>
                  <a:off x="467544" y="1566627"/>
                  <a:ext cx="3578330" cy="14353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" name="Obdélník 15">
                  <a:extLst>
                    <a:ext uri="{FF2B5EF4-FFF2-40B4-BE49-F238E27FC236}">
                      <a16:creationId xmlns:a16="http://schemas.microsoft.com/office/drawing/2014/main" id="{FCC0E314-CF9A-4C54-946C-B25CCAC69AA4}"/>
                    </a:ext>
                  </a:extLst>
                </p:cNvPr>
                <p:cNvSpPr/>
                <p:nvPr/>
              </p:nvSpPr>
              <p:spPr>
                <a:xfrm>
                  <a:off x="1115616" y="2492896"/>
                  <a:ext cx="360040" cy="28803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cs-CZ" dirty="0"/>
                    <a:t>c</a:t>
                  </a:r>
                </a:p>
              </p:txBody>
            </p:sp>
            <p:sp>
              <p:nvSpPr>
                <p:cNvPr id="17" name="Obdélník 16">
                  <a:extLst>
                    <a:ext uri="{FF2B5EF4-FFF2-40B4-BE49-F238E27FC236}">
                      <a16:creationId xmlns:a16="http://schemas.microsoft.com/office/drawing/2014/main" id="{6C48F74A-052D-4A52-9186-55E561F721A3}"/>
                    </a:ext>
                  </a:extLst>
                </p:cNvPr>
                <p:cNvSpPr/>
                <p:nvPr/>
              </p:nvSpPr>
              <p:spPr>
                <a:xfrm>
                  <a:off x="2718580" y="2492896"/>
                  <a:ext cx="360040" cy="28803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sp>
            <p:nvSpPr>
              <p:cNvPr id="24" name="Obdélník 23">
                <a:extLst>
                  <a:ext uri="{FF2B5EF4-FFF2-40B4-BE49-F238E27FC236}">
                    <a16:creationId xmlns:a16="http://schemas.microsoft.com/office/drawing/2014/main" id="{ED0F80FE-9C50-4C1A-9C31-177535047B15}"/>
                  </a:ext>
                </a:extLst>
              </p:cNvPr>
              <p:cNvSpPr/>
              <p:nvPr/>
            </p:nvSpPr>
            <p:spPr>
              <a:xfrm>
                <a:off x="5724128" y="4365104"/>
                <a:ext cx="432048" cy="42697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/>
                  <a:t>c</a:t>
                </a:r>
              </a:p>
            </p:txBody>
          </p:sp>
          <p:sp>
            <p:nvSpPr>
              <p:cNvPr id="25" name="Obdélník 24">
                <a:extLst>
                  <a:ext uri="{FF2B5EF4-FFF2-40B4-BE49-F238E27FC236}">
                    <a16:creationId xmlns:a16="http://schemas.microsoft.com/office/drawing/2014/main" id="{A9CC9617-B636-4CFA-A7B0-BF525EC323A8}"/>
                  </a:ext>
                </a:extLst>
              </p:cNvPr>
              <p:cNvSpPr/>
              <p:nvPr/>
            </p:nvSpPr>
            <p:spPr>
              <a:xfrm>
                <a:off x="6876256" y="4365104"/>
                <a:ext cx="432048" cy="42697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/>
                  <a:t>c</a:t>
                </a:r>
              </a:p>
            </p:txBody>
          </p:sp>
        </p:grpSp>
        <p:sp>
          <p:nvSpPr>
            <p:cNvPr id="27" name="TextovéPole 26">
              <a:extLst>
                <a:ext uri="{FF2B5EF4-FFF2-40B4-BE49-F238E27FC236}">
                  <a16:creationId xmlns:a16="http://schemas.microsoft.com/office/drawing/2014/main" id="{D37D53F5-A741-42A6-9707-67A719CABD36}"/>
                </a:ext>
              </a:extLst>
            </p:cNvPr>
            <p:cNvSpPr txBox="1"/>
            <p:nvPr/>
          </p:nvSpPr>
          <p:spPr>
            <a:xfrm>
              <a:off x="4074340" y="2926105"/>
              <a:ext cx="1358161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cs-CZ" sz="2200" i="1" dirty="0"/>
                <a:t>U</a:t>
              </a:r>
              <a:r>
                <a:rPr lang="cs-CZ" sz="2200" i="1" baseline="-25000" dirty="0"/>
                <a:t>2 </a:t>
              </a:r>
              <a:r>
                <a:rPr lang="cs-CZ" sz="2200" i="1" dirty="0"/>
                <a:t>= 18 V</a:t>
              </a:r>
            </a:p>
          </p:txBody>
        </p:sp>
        <p:sp>
          <p:nvSpPr>
            <p:cNvPr id="28" name="TextovéPole 27">
              <a:extLst>
                <a:ext uri="{FF2B5EF4-FFF2-40B4-BE49-F238E27FC236}">
                  <a16:creationId xmlns:a16="http://schemas.microsoft.com/office/drawing/2014/main" id="{3BA069BD-49B4-4EA7-B1DC-63F4244EC1CF}"/>
                </a:ext>
              </a:extLst>
            </p:cNvPr>
            <p:cNvSpPr txBox="1"/>
            <p:nvPr/>
          </p:nvSpPr>
          <p:spPr>
            <a:xfrm>
              <a:off x="1618149" y="3717032"/>
              <a:ext cx="81001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200" i="1" dirty="0"/>
                <a:t>200 z</a:t>
              </a:r>
            </a:p>
          </p:txBody>
        </p:sp>
        <p:sp>
          <p:nvSpPr>
            <p:cNvPr id="29" name="TextovéPole 28">
              <a:extLst>
                <a:ext uri="{FF2B5EF4-FFF2-40B4-BE49-F238E27FC236}">
                  <a16:creationId xmlns:a16="http://schemas.microsoft.com/office/drawing/2014/main" id="{898535E2-C171-48DE-985F-3E7AEEB3A4FE}"/>
                </a:ext>
              </a:extLst>
            </p:cNvPr>
            <p:cNvSpPr txBox="1"/>
            <p:nvPr/>
          </p:nvSpPr>
          <p:spPr>
            <a:xfrm>
              <a:off x="3120734" y="3682611"/>
              <a:ext cx="81001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200" i="1" dirty="0"/>
                <a:t>600 z</a:t>
              </a:r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BC469459-621D-4FBA-89E6-3A35A363A927}"/>
                </a:ext>
              </a:extLst>
            </p:cNvPr>
            <p:cNvSpPr txBox="1"/>
            <p:nvPr/>
          </p:nvSpPr>
          <p:spPr>
            <a:xfrm>
              <a:off x="256916" y="2926105"/>
              <a:ext cx="119062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200" i="1" dirty="0"/>
                <a:t>U</a:t>
              </a:r>
              <a:r>
                <a:rPr lang="cs-CZ" sz="2200" i="1" baseline="-25000" dirty="0"/>
                <a:t>1 </a:t>
              </a:r>
              <a:r>
                <a:rPr lang="cs-CZ" sz="2200" i="1" dirty="0"/>
                <a:t>= 6 V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83272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141</Words>
  <Application>Microsoft Office PowerPoint</Application>
  <PresentationFormat>Předvádění na obrazovce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Cambria Math</vt:lpstr>
      <vt:lpstr>Motiv sady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Rychlost světla.</dc:title>
  <dc:creator>Petra Jonášová</dc:creator>
  <cp:lastModifiedBy>Jonášová, Petra</cp:lastModifiedBy>
  <cp:revision>15</cp:revision>
  <dcterms:created xsi:type="dcterms:W3CDTF">2014-06-08T20:35:38Z</dcterms:created>
  <dcterms:modified xsi:type="dcterms:W3CDTF">2022-03-25T13:33:00Z</dcterms:modified>
</cp:coreProperties>
</file>