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49" y="720080"/>
            <a:ext cx="8999984" cy="613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Schematická značka rezistoru:</a:t>
            </a:r>
          </a:p>
          <a:p>
            <a:pPr marL="0" indent="0">
              <a:buNone/>
            </a:pPr>
            <a:br>
              <a:rPr lang="cs-CZ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Pokus:</a:t>
            </a: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měříme proud a napětí v obvodu</a:t>
            </a:r>
          </a:p>
          <a:p>
            <a:pPr marL="0" indent="0"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Ohmův zákon</a:t>
            </a:r>
          </a:p>
        </p:txBody>
      </p:sp>
      <p:pic>
        <p:nvPicPr>
          <p:cNvPr id="2077" name="Picture 29">
            <a:extLst>
              <a:ext uri="{FF2B5EF4-FFF2-40B4-BE49-F238E27FC236}">
                <a16:creationId xmlns:a16="http://schemas.microsoft.com/office/drawing/2014/main" id="{4DEC72DC-F189-419F-9525-BB6381C8D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852711"/>
            <a:ext cx="1296144" cy="26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30">
            <a:extLst>
              <a:ext uri="{FF2B5EF4-FFF2-40B4-BE49-F238E27FC236}">
                <a16:creationId xmlns:a16="http://schemas.microsoft.com/office/drawing/2014/main" id="{C8A99935-E09E-40DB-BFEE-F7FD99D2D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40868"/>
            <a:ext cx="3337173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6" name="Tabulka 26">
            <a:extLst>
              <a:ext uri="{FF2B5EF4-FFF2-40B4-BE49-F238E27FC236}">
                <a16:creationId xmlns:a16="http://schemas.microsoft.com/office/drawing/2014/main" id="{C089D273-9AF9-4116-AFD4-C0246C208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32574"/>
              </p:ext>
            </p:extLst>
          </p:nvPr>
        </p:nvGraphicFramePr>
        <p:xfrm>
          <a:off x="4283968" y="3011381"/>
          <a:ext cx="4352228" cy="12515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88057">
                  <a:extLst>
                    <a:ext uri="{9D8B030D-6E8A-4147-A177-3AD203B41FA5}">
                      <a16:colId xmlns:a16="http://schemas.microsoft.com/office/drawing/2014/main" val="4255797627"/>
                    </a:ext>
                  </a:extLst>
                </a:gridCol>
                <a:gridCol w="1088057">
                  <a:extLst>
                    <a:ext uri="{9D8B030D-6E8A-4147-A177-3AD203B41FA5}">
                      <a16:colId xmlns:a16="http://schemas.microsoft.com/office/drawing/2014/main" val="2791725950"/>
                    </a:ext>
                  </a:extLst>
                </a:gridCol>
                <a:gridCol w="1088057">
                  <a:extLst>
                    <a:ext uri="{9D8B030D-6E8A-4147-A177-3AD203B41FA5}">
                      <a16:colId xmlns:a16="http://schemas.microsoft.com/office/drawing/2014/main" val="3668277424"/>
                    </a:ext>
                  </a:extLst>
                </a:gridCol>
                <a:gridCol w="1088057">
                  <a:extLst>
                    <a:ext uri="{9D8B030D-6E8A-4147-A177-3AD203B41FA5}">
                      <a16:colId xmlns:a16="http://schemas.microsoft.com/office/drawing/2014/main" val="2174148000"/>
                    </a:ext>
                  </a:extLst>
                </a:gridCol>
              </a:tblGrid>
              <a:tr h="625788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U (V)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02462"/>
                  </a:ext>
                </a:extLst>
              </a:tr>
              <a:tr h="62578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I (mA)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480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3D67A51-18F1-48E8-ACB7-2D69E9A907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404664"/>
                <a:ext cx="9144000" cy="61926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3200" i="1" dirty="0"/>
                  <a:t>Závěr:</a:t>
                </a:r>
                <a:r>
                  <a:rPr lang="cs-CZ" sz="3200" b="1" i="1" dirty="0">
                    <a:solidFill>
                      <a:srgbClr val="FF0000"/>
                    </a:solidFill>
                  </a:rPr>
                  <a:t> Ohmův zákon</a:t>
                </a:r>
              </a:p>
              <a:p>
                <a:pPr marL="0" indent="0">
                  <a:buNone/>
                </a:pPr>
                <a:r>
                  <a:rPr lang="cs-CZ" sz="3200" b="1" i="1" dirty="0">
                    <a:solidFill>
                      <a:srgbClr val="FF0000"/>
                    </a:solidFill>
                  </a:rPr>
                  <a:t> </a:t>
                </a:r>
                <a:r>
                  <a:rPr lang="cs-CZ" sz="3200" b="1" i="1" dirty="0"/>
                  <a:t>Elektrický proud </a:t>
                </a:r>
                <a:r>
                  <a:rPr lang="cs-CZ" sz="3200" b="1" i="1" dirty="0">
                    <a:solidFill>
                      <a:srgbClr val="FF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I</a:t>
                </a:r>
                <a:r>
                  <a:rPr lang="cs-CZ" sz="3200" b="1" i="1" dirty="0"/>
                  <a:t> v kovovém vodiči je přímo úměrný </a:t>
                </a:r>
                <a:br>
                  <a:rPr lang="cs-CZ" sz="3200" b="1" i="1" dirty="0"/>
                </a:br>
                <a:r>
                  <a:rPr lang="cs-CZ" sz="3200" b="1" i="1" dirty="0"/>
                  <a:t> elektrickému napětí </a:t>
                </a:r>
                <a:r>
                  <a:rPr lang="cs-CZ" sz="3200" b="1" i="1" dirty="0">
                    <a:solidFill>
                      <a:srgbClr val="FF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U</a:t>
                </a:r>
                <a:r>
                  <a:rPr lang="cs-CZ" sz="3200" b="1" i="1" dirty="0"/>
                  <a:t> mezi konci vodiče. </a:t>
                </a:r>
              </a:p>
              <a:p>
                <a:pPr marL="0" indent="0">
                  <a:buNone/>
                </a:pPr>
                <a:br>
                  <a:rPr lang="cs-CZ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cs-CZ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cs-CZ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  <a:p>
                <a:pPr marL="0" indent="0">
                  <a:buNone/>
                </a:pPr>
                <a:br>
                  <a:rPr lang="cs-CZ" b="1" dirty="0"/>
                </a:br>
                <a:r>
                  <a:rPr lang="cs-CZ" dirty="0"/>
                  <a:t>Fyzikální veličina </a:t>
                </a:r>
                <a:r>
                  <a:rPr lang="cs-CZ" b="1" dirty="0">
                    <a:solidFill>
                      <a:srgbClr val="FF0000"/>
                    </a:solidFill>
                  </a:rPr>
                  <a:t>R</a:t>
                </a:r>
                <a:r>
                  <a:rPr lang="cs-CZ" dirty="0"/>
                  <a:t> se nazývá </a:t>
                </a:r>
                <a:r>
                  <a:rPr lang="cs-CZ" dirty="0">
                    <a:solidFill>
                      <a:srgbClr val="FF0000"/>
                    </a:solidFill>
                  </a:rPr>
                  <a:t>ELEKTRICKÝ ODPOR</a:t>
                </a:r>
                <a:r>
                  <a:rPr lang="cs-CZ" dirty="0"/>
                  <a:t>.</a:t>
                </a:r>
              </a:p>
              <a:p>
                <a:pPr marL="0" indent="0">
                  <a:buNone/>
                </a:pPr>
                <a:r>
                  <a:rPr lang="cs-CZ" dirty="0"/>
                  <a:t>Vypočítáme ho ze vztahu: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𝑹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den>
                    </m:f>
                  </m:oMath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Jednotkou elektrického odporu je </a:t>
                </a:r>
                <a:r>
                  <a:rPr lang="cs-CZ" b="1" dirty="0"/>
                  <a:t>ohm</a:t>
                </a:r>
                <a:r>
                  <a:rPr lang="cs-CZ" dirty="0"/>
                  <a:t> (</a:t>
                </a:r>
                <a:r>
                  <a:rPr lang="cs-CZ" b="1" dirty="0"/>
                  <a:t>Ω</a:t>
                </a:r>
                <a:r>
                  <a:rPr lang="cs-CZ" dirty="0"/>
                  <a:t>).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3D67A51-18F1-48E8-ACB7-2D69E9A907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04664"/>
                <a:ext cx="9144000" cy="6192688"/>
              </a:xfrm>
              <a:blipFill>
                <a:blip r:embed="rId2"/>
                <a:stretch>
                  <a:fillRect l="-1667" t="-1280" r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>
            <a:extLst>
              <a:ext uri="{FF2B5EF4-FFF2-40B4-BE49-F238E27FC236}">
                <a16:creationId xmlns:a16="http://schemas.microsoft.com/office/drawing/2014/main" id="{D9D792A2-78B0-4CEE-B261-54708DBFD482}"/>
              </a:ext>
            </a:extLst>
          </p:cNvPr>
          <p:cNvSpPr/>
          <p:nvPr/>
        </p:nvSpPr>
        <p:spPr>
          <a:xfrm>
            <a:off x="100286" y="1052736"/>
            <a:ext cx="8936210" cy="9361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7D34911-6194-4E16-8D86-2B6740972149}"/>
              </a:ext>
            </a:extLst>
          </p:cNvPr>
          <p:cNvSpPr/>
          <p:nvPr/>
        </p:nvSpPr>
        <p:spPr>
          <a:xfrm>
            <a:off x="323528" y="2542459"/>
            <a:ext cx="1296144" cy="11025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291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78</Words>
  <Application>Microsoft Office PowerPoint</Application>
  <PresentationFormat>Předvádění na obrazovce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Cambria Math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18</cp:revision>
  <dcterms:created xsi:type="dcterms:W3CDTF">2014-06-08T20:35:38Z</dcterms:created>
  <dcterms:modified xsi:type="dcterms:W3CDTF">2021-11-09T14:59:01Z</dcterms:modified>
</cp:coreProperties>
</file>