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58FC-EC03-4E04-B40B-79DE2A75417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4">
            <a:extLst>
              <a:ext uri="{FF2B5EF4-FFF2-40B4-BE49-F238E27FC236}">
                <a16:creationId xmlns:a16="http://schemas.microsoft.com/office/drawing/2014/main" id="{8C90E41B-1B19-456B-8794-BFE7E5CEA799}"/>
              </a:ext>
            </a:extLst>
          </p:cNvPr>
          <p:cNvGrpSpPr/>
          <p:nvPr/>
        </p:nvGrpSpPr>
        <p:grpSpPr>
          <a:xfrm>
            <a:off x="827584" y="3068960"/>
            <a:ext cx="5112568" cy="2952328"/>
            <a:chOff x="4283968" y="3861048"/>
            <a:chExt cx="4571999" cy="2571750"/>
          </a:xfrm>
        </p:grpSpPr>
        <p:pic>
          <p:nvPicPr>
            <p:cNvPr id="1026" name="Picture 2" descr="Stavba atomu - YouTube">
              <a:extLst>
                <a:ext uri="{FF2B5EF4-FFF2-40B4-BE49-F238E27FC236}">
                  <a16:creationId xmlns:a16="http://schemas.microsoft.com/office/drawing/2014/main" id="{EF90B853-E94C-4718-A8DA-D8AE1FC596D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3968" y="3861048"/>
              <a:ext cx="4571999" cy="2571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Obdélník 3">
              <a:extLst>
                <a:ext uri="{FF2B5EF4-FFF2-40B4-BE49-F238E27FC236}">
                  <a16:creationId xmlns:a16="http://schemas.microsoft.com/office/drawing/2014/main" id="{C15327F5-83A1-465E-A405-9345E9B53102}"/>
                </a:ext>
              </a:extLst>
            </p:cNvPr>
            <p:cNvSpPr/>
            <p:nvPr/>
          </p:nvSpPr>
          <p:spPr>
            <a:xfrm>
              <a:off x="4427984" y="3861048"/>
              <a:ext cx="1296144" cy="10081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42193"/>
            <a:ext cx="7772400" cy="722511"/>
          </a:xfrm>
        </p:spPr>
        <p:txBody>
          <a:bodyPr>
            <a:normAutofit/>
          </a:bodyPr>
          <a:lstStyle/>
          <a:p>
            <a:r>
              <a:rPr lang="cs-CZ" sz="3200" b="1" u="sng" dirty="0">
                <a:solidFill>
                  <a:srgbClr val="C00000"/>
                </a:solidFill>
              </a:rPr>
              <a:t>Elektrování, atomy, ionty - opakování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496" y="896910"/>
            <a:ext cx="9144000" cy="5949280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2800" dirty="0">
                <a:solidFill>
                  <a:schemeClr val="tx1"/>
                </a:solidFill>
              </a:rPr>
              <a:t>Při vzájemném tření dvou těles z různých látek se mohou tělesa </a:t>
            </a:r>
            <a:r>
              <a:rPr lang="cs-CZ" sz="2800" dirty="0" err="1">
                <a:solidFill>
                  <a:schemeClr val="tx1"/>
                </a:solidFill>
              </a:rPr>
              <a:t>zelektrovat</a:t>
            </a:r>
            <a:r>
              <a:rPr lang="cs-CZ" sz="2800" dirty="0">
                <a:solidFill>
                  <a:schemeClr val="tx1"/>
                </a:solidFill>
              </a:rPr>
              <a:t>. </a:t>
            </a:r>
            <a:r>
              <a:rPr lang="cs-CZ" sz="2800" dirty="0" err="1">
                <a:solidFill>
                  <a:schemeClr val="tx1"/>
                </a:solidFill>
              </a:rPr>
              <a:t>Zelektrovaná</a:t>
            </a:r>
            <a:r>
              <a:rPr lang="cs-CZ" sz="2800" dirty="0">
                <a:solidFill>
                  <a:schemeClr val="tx1"/>
                </a:solidFill>
              </a:rPr>
              <a:t> tělesa pak mají kladný nebo záporný náboj.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</a:rPr>
              <a:t>Souhlasně </a:t>
            </a:r>
            <a:r>
              <a:rPr lang="cs-CZ" sz="2800" dirty="0" err="1">
                <a:solidFill>
                  <a:schemeClr val="tx1"/>
                </a:solidFill>
              </a:rPr>
              <a:t>zelektrovaná</a:t>
            </a:r>
            <a:r>
              <a:rPr lang="cs-CZ" sz="2800" dirty="0">
                <a:solidFill>
                  <a:schemeClr val="tx1"/>
                </a:solidFill>
              </a:rPr>
              <a:t> tělesa – odpuzují se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</a:rPr>
              <a:t>Nesouhlasně </a:t>
            </a:r>
            <a:r>
              <a:rPr lang="cs-CZ" sz="2800" dirty="0" err="1">
                <a:solidFill>
                  <a:schemeClr val="tx1"/>
                </a:solidFill>
              </a:rPr>
              <a:t>zelektrovaná</a:t>
            </a:r>
            <a:r>
              <a:rPr lang="cs-CZ" sz="2800" dirty="0">
                <a:solidFill>
                  <a:schemeClr val="tx1"/>
                </a:solidFill>
              </a:rPr>
              <a:t> tělesa – přitahují se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</a:rPr>
              <a:t>          </a:t>
            </a:r>
            <a:r>
              <a:rPr lang="cs-CZ" sz="2800" b="1" dirty="0">
                <a:solidFill>
                  <a:schemeClr val="tx1"/>
                </a:solidFill>
              </a:rPr>
              <a:t>ATOM:</a:t>
            </a:r>
          </a:p>
          <a:p>
            <a:pPr algn="l"/>
            <a:endParaRPr lang="cs-CZ" sz="2800" dirty="0">
              <a:solidFill>
                <a:schemeClr val="tx1"/>
              </a:solidFill>
            </a:endParaRPr>
          </a:p>
          <a:p>
            <a:pPr algn="l"/>
            <a:endParaRPr lang="cs-CZ" sz="2800" dirty="0">
              <a:solidFill>
                <a:schemeClr val="tx1"/>
              </a:solidFill>
            </a:endParaRPr>
          </a:p>
          <a:p>
            <a:pPr algn="l"/>
            <a:endParaRPr lang="cs-CZ" sz="2800" dirty="0">
              <a:solidFill>
                <a:schemeClr val="tx1"/>
              </a:solidFill>
            </a:endParaRPr>
          </a:p>
          <a:p>
            <a:pPr algn="l"/>
            <a:endParaRPr lang="cs-CZ" sz="2800" dirty="0">
              <a:solidFill>
                <a:schemeClr val="tx1"/>
              </a:solidFill>
            </a:endParaRPr>
          </a:p>
          <a:p>
            <a:pPr algn="l"/>
            <a:endParaRPr lang="cs-CZ" sz="2800" dirty="0">
              <a:solidFill>
                <a:schemeClr val="tx1"/>
              </a:solidFill>
            </a:endParaRPr>
          </a:p>
          <a:p>
            <a:pPr algn="l"/>
            <a:r>
              <a:rPr lang="cs-CZ" sz="2800" dirty="0">
                <a:solidFill>
                  <a:schemeClr val="tx1"/>
                </a:solidFill>
              </a:rPr>
              <a:t>Atom je elektricky neutrální (má stejný počet protonů a elektronů).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51C7C6-73E3-4229-AF3C-6015617DB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32657"/>
            <a:ext cx="9144000" cy="3024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Při tření dochází k odtržení či přijetí elektronu z (do) obalu atomu. Vzniká kladný či záporný iont.</a:t>
            </a:r>
          </a:p>
          <a:p>
            <a:pPr marL="0" indent="0">
              <a:buNone/>
            </a:pPr>
            <a:r>
              <a:rPr lang="cs-CZ" sz="2800" dirty="0"/>
              <a:t>- KLADNÝ IONT (kationt) – má kladný náboj, protože má více protonů</a:t>
            </a:r>
          </a:p>
          <a:p>
            <a:pPr marL="0" indent="0">
              <a:buNone/>
            </a:pPr>
            <a:r>
              <a:rPr lang="cs-CZ" sz="2800" dirty="0"/>
              <a:t>- ZÁPORNÝ IONT (aniont) – má záporný náboj, protože má více elektronů</a:t>
            </a:r>
          </a:p>
        </p:txBody>
      </p:sp>
    </p:spTree>
    <p:extLst>
      <p:ext uri="{BB962C8B-B14F-4D97-AF65-F5344CB8AC3E}">
        <p14:creationId xmlns:p14="http://schemas.microsoft.com/office/powerpoint/2010/main" val="38181475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107</Words>
  <Application>Microsoft Office PowerPoint</Application>
  <PresentationFormat>Předvádění na obrazovce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Calibri</vt:lpstr>
      <vt:lpstr>Motiv sady Office</vt:lpstr>
      <vt:lpstr>Elektrování, atomy, ionty - opakování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Rychlost světla.</dc:title>
  <dc:creator>Petra Jonášová</dc:creator>
  <cp:lastModifiedBy>Jonášová, Petra</cp:lastModifiedBy>
  <cp:revision>4</cp:revision>
  <dcterms:created xsi:type="dcterms:W3CDTF">2014-06-08T20:35:38Z</dcterms:created>
  <dcterms:modified xsi:type="dcterms:W3CDTF">2021-09-13T07:22:34Z</dcterms:modified>
</cp:coreProperties>
</file>