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obsah 1">
            <a:extLst>
              <a:ext uri="{FF2B5EF4-FFF2-40B4-BE49-F238E27FC236}">
                <a16:creationId xmlns:a16="http://schemas.microsoft.com/office/drawing/2014/main" id="{29EB74F0-55EC-4E45-8C23-0842E8A1C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3419" y="1124744"/>
            <a:ext cx="2244624" cy="3240360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43CC756F-DA14-45FF-A99B-42AC29F86479}"/>
              </a:ext>
            </a:extLst>
          </p:cNvPr>
          <p:cNvSpPr txBox="1">
            <a:spLocks/>
          </p:cNvSpPr>
          <p:nvPr/>
        </p:nvSpPr>
        <p:spPr>
          <a:xfrm>
            <a:off x="755576" y="42193"/>
            <a:ext cx="7772400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u="sng" dirty="0">
                <a:solidFill>
                  <a:srgbClr val="C00000"/>
                </a:solidFill>
              </a:rPr>
              <a:t>Elektroskop. Jednotka elektrického náboje</a:t>
            </a:r>
          </a:p>
        </p:txBody>
      </p:sp>
      <p:sp>
        <p:nvSpPr>
          <p:cNvPr id="5" name="Bublinový popisek: čárový 4">
            <a:extLst>
              <a:ext uri="{FF2B5EF4-FFF2-40B4-BE49-F238E27FC236}">
                <a16:creationId xmlns:a16="http://schemas.microsoft.com/office/drawing/2014/main" id="{52036527-8B33-4D12-B7D6-FFE657926BCC}"/>
              </a:ext>
            </a:extLst>
          </p:cNvPr>
          <p:cNvSpPr/>
          <p:nvPr/>
        </p:nvSpPr>
        <p:spPr>
          <a:xfrm>
            <a:off x="3707904" y="1052736"/>
            <a:ext cx="2520280" cy="432048"/>
          </a:xfrm>
          <a:prstGeom prst="borderCallout1">
            <a:avLst>
              <a:gd name="adj1" fmla="val 47448"/>
              <a:gd name="adj2" fmla="val -339"/>
              <a:gd name="adj3" fmla="val 112500"/>
              <a:gd name="adj4" fmla="val -3833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nehybná kovová tyčka</a:t>
            </a:r>
          </a:p>
        </p:txBody>
      </p:sp>
      <p:sp>
        <p:nvSpPr>
          <p:cNvPr id="7" name="Bublinový popisek: čárový 6">
            <a:extLst>
              <a:ext uri="{FF2B5EF4-FFF2-40B4-BE49-F238E27FC236}">
                <a16:creationId xmlns:a16="http://schemas.microsoft.com/office/drawing/2014/main" id="{363FCB3D-BB8A-452A-AFA3-873B7C5189D2}"/>
              </a:ext>
            </a:extLst>
          </p:cNvPr>
          <p:cNvSpPr/>
          <p:nvPr/>
        </p:nvSpPr>
        <p:spPr>
          <a:xfrm>
            <a:off x="4139952" y="1916832"/>
            <a:ext cx="2520280" cy="432048"/>
          </a:xfrm>
          <a:prstGeom prst="borderCallout1">
            <a:avLst>
              <a:gd name="adj1" fmla="val 47448"/>
              <a:gd name="adj2" fmla="val -339"/>
              <a:gd name="adj3" fmla="val 29995"/>
              <a:gd name="adj4" fmla="val -367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otáčivá kovová ručička</a:t>
            </a:r>
          </a:p>
        </p:txBody>
      </p:sp>
      <p:sp>
        <p:nvSpPr>
          <p:cNvPr id="8" name="Bublinový popisek: čárový 7">
            <a:extLst>
              <a:ext uri="{FF2B5EF4-FFF2-40B4-BE49-F238E27FC236}">
                <a16:creationId xmlns:a16="http://schemas.microsoft.com/office/drawing/2014/main" id="{A35EEED0-EBDE-472E-8B1D-A1B2315F5353}"/>
              </a:ext>
            </a:extLst>
          </p:cNvPr>
          <p:cNvSpPr/>
          <p:nvPr/>
        </p:nvSpPr>
        <p:spPr>
          <a:xfrm>
            <a:off x="4077141" y="3284984"/>
            <a:ext cx="2244624" cy="432048"/>
          </a:xfrm>
          <a:prstGeom prst="borderCallout1">
            <a:avLst>
              <a:gd name="adj1" fmla="val 47448"/>
              <a:gd name="adj2" fmla="val -339"/>
              <a:gd name="adj3" fmla="val 112500"/>
              <a:gd name="adj4" fmla="val -3833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podstavec z izolantu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7604DB3-C26E-4CCA-90EB-CBF31346701B}"/>
              </a:ext>
            </a:extLst>
          </p:cNvPr>
          <p:cNvSpPr txBox="1"/>
          <p:nvPr/>
        </p:nvSpPr>
        <p:spPr>
          <a:xfrm>
            <a:off x="107504" y="112474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elektroskop: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2EBA107-6A9F-4968-8A8B-849757179BB1}"/>
              </a:ext>
            </a:extLst>
          </p:cNvPr>
          <p:cNvSpPr txBox="1"/>
          <p:nvPr/>
        </p:nvSpPr>
        <p:spPr>
          <a:xfrm>
            <a:off x="0" y="442143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Elektroskopem zjišťujeme, zda je těleso elektricky nabité (nebo zda je nabité kladně či záporně). Podle výchylky ručky poznáme velikost náboje.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1814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EDEB7420-B235-43CC-8E76-9DA759BD4C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496" y="116632"/>
                <a:ext cx="9108504" cy="660755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2800" dirty="0"/>
                  <a:t>Nejmenší elektrický náboj je náboj jednoho elektronu. </a:t>
                </a:r>
              </a:p>
              <a:p>
                <a:pPr marL="0" indent="0">
                  <a:buNone/>
                </a:pPr>
                <a:r>
                  <a:rPr lang="cs-CZ" sz="2800" dirty="0"/>
                  <a:t>    tzv. </a:t>
                </a:r>
                <a:r>
                  <a:rPr lang="cs-CZ" sz="2800" b="1" dirty="0"/>
                  <a:t>elementární elektrický náboj </a:t>
                </a:r>
                <a:r>
                  <a:rPr lang="cs-CZ" sz="2800" dirty="0"/>
                  <a:t>– značíme </a:t>
                </a:r>
                <a:r>
                  <a:rPr lang="cs-CZ" sz="2800" b="1" i="1" dirty="0">
                    <a:solidFill>
                      <a:srgbClr val="FF0000"/>
                    </a:solidFill>
                  </a:rPr>
                  <a:t>e</a:t>
                </a:r>
              </a:p>
              <a:p>
                <a:pPr marL="0" indent="0">
                  <a:buNone/>
                </a:pPr>
                <a:endParaRPr lang="cs-CZ" sz="2800" b="1" i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cs-CZ" sz="2800" dirty="0"/>
                  <a:t>Jednotka elektrického náboje:</a:t>
                </a:r>
              </a:p>
              <a:p>
                <a:pPr marL="0" indent="0">
                  <a:buNone/>
                </a:pPr>
                <a:r>
                  <a:rPr lang="cs-CZ" sz="2800" dirty="0"/>
                  <a:t>   </a:t>
                </a:r>
                <a:r>
                  <a:rPr lang="cs-CZ" sz="2800" b="1" dirty="0"/>
                  <a:t>coulomb</a:t>
                </a:r>
                <a:r>
                  <a:rPr lang="cs-CZ" sz="2800" dirty="0"/>
                  <a:t> </a:t>
                </a:r>
                <a:r>
                  <a:rPr lang="cs-CZ" sz="2800" i="1" dirty="0"/>
                  <a:t>(čti </a:t>
                </a:r>
                <a:r>
                  <a:rPr lang="cs-CZ" sz="2800" i="1" dirty="0" err="1"/>
                  <a:t>kulomb</a:t>
                </a:r>
                <a:r>
                  <a:rPr lang="cs-CZ" sz="2800" i="1" dirty="0"/>
                  <a:t>) </a:t>
                </a:r>
                <a:r>
                  <a:rPr lang="cs-CZ" sz="2800" dirty="0"/>
                  <a:t>– značíme </a:t>
                </a:r>
                <a:r>
                  <a:rPr lang="cs-CZ" sz="2800" b="1" i="1" dirty="0">
                    <a:solidFill>
                      <a:srgbClr val="FF0000"/>
                    </a:solidFill>
                  </a:rPr>
                  <a:t>C</a:t>
                </a:r>
              </a:p>
              <a:p>
                <a:pPr marL="0" indent="0">
                  <a:buNone/>
                </a:pPr>
                <a:r>
                  <a:rPr lang="cs-CZ" sz="2800" dirty="0"/>
                  <a:t>   platí: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=6∙</m:t>
                    </m:r>
                    <m:sSup>
                      <m:sSupPr>
                        <m:ctrlPr>
                          <a:rPr lang="cs-CZ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cs-CZ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</m:t>
                        </m:r>
                      </m:sup>
                    </m:sSup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cs-CZ" sz="2800" dirty="0"/>
              </a:p>
              <a:p>
                <a:pPr marL="0" indent="0">
                  <a:buNone/>
                </a:pPr>
                <a:endParaRPr lang="cs-CZ" sz="2800" dirty="0"/>
              </a:p>
              <a:p>
                <a:pPr marL="0" indent="0">
                  <a:buNone/>
                </a:pPr>
                <a:r>
                  <a:rPr lang="cs-CZ" sz="2800" b="1" dirty="0"/>
                  <a:t>Van de </a:t>
                </a:r>
                <a:r>
                  <a:rPr lang="cs-CZ" sz="2800" b="1" dirty="0" err="1"/>
                  <a:t>Graaffův</a:t>
                </a:r>
                <a:r>
                  <a:rPr lang="cs-CZ" sz="2800" b="1" dirty="0"/>
                  <a:t> generátor </a:t>
                </a:r>
                <a:r>
                  <a:rPr lang="cs-CZ" sz="2800" dirty="0"/>
                  <a:t>-  elektrostatický </a:t>
                </a:r>
                <a:br>
                  <a:rPr lang="cs-CZ" sz="2800" dirty="0"/>
                </a:br>
                <a:r>
                  <a:rPr lang="cs-CZ" sz="2800" dirty="0"/>
                  <a:t>stroj umožňující nabíjet kovovou kouli na velmi </a:t>
                </a:r>
              </a:p>
              <a:p>
                <a:pPr marL="0" indent="0">
                  <a:buNone/>
                </a:pPr>
                <a:r>
                  <a:rPr lang="cs-CZ" sz="2800" dirty="0"/>
                  <a:t>vysoké napětí; náboj se přenáší pomocí </a:t>
                </a:r>
              </a:p>
              <a:p>
                <a:pPr marL="0" indent="0">
                  <a:buNone/>
                </a:pPr>
                <a:r>
                  <a:rPr lang="cs-CZ" sz="2800" dirty="0"/>
                  <a:t>pohyblivého gumového pásu, který se nabíjí </a:t>
                </a:r>
              </a:p>
              <a:p>
                <a:pPr marL="0" indent="0">
                  <a:buNone/>
                </a:pPr>
                <a:r>
                  <a:rPr lang="cs-CZ" sz="2800" dirty="0"/>
                  <a:t>třením</a:t>
                </a:r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EDEB7420-B235-43CC-8E76-9DA759BD4C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96" y="116632"/>
                <a:ext cx="9108504" cy="6607555"/>
              </a:xfrm>
              <a:blipFill>
                <a:blip r:embed="rId2"/>
                <a:stretch>
                  <a:fillRect l="-1406" t="-8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5549 - Van De Graaffův generátor - HELAGO-CZ, s.r.o. - Vybavení laboratoří  a lékáren, dodávka výukových pomůcek, zdravotních simulátorů, projekce a  výroba nábytku">
            <a:extLst>
              <a:ext uri="{FF2B5EF4-FFF2-40B4-BE49-F238E27FC236}">
                <a16:creationId xmlns:a16="http://schemas.microsoft.com/office/drawing/2014/main" id="{E71DA4E6-8894-477E-B9BA-06A897F2BAF9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38" t="8929" r="22575" b="10714"/>
          <a:stretch/>
        </p:blipFill>
        <p:spPr bwMode="auto">
          <a:xfrm>
            <a:off x="6948264" y="3221527"/>
            <a:ext cx="2257425" cy="35026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86</Words>
  <Application>Microsoft Office PowerPoint</Application>
  <PresentationFormat>Předvádění na obrazovce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 Math</vt:lpstr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6</cp:revision>
  <dcterms:created xsi:type="dcterms:W3CDTF">2014-06-08T20:35:38Z</dcterms:created>
  <dcterms:modified xsi:type="dcterms:W3CDTF">2021-09-13T07:17:00Z</dcterms:modified>
</cp:coreProperties>
</file>